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Lst>
  <p:sldSz cy="5143500" cx="9144000"/>
  <p:notesSz cx="6858000" cy="9144000"/>
  <p:embeddedFontLst>
    <p:embeddedFont>
      <p:font typeface="Ubuntu"/>
      <p:regular r:id="rId129"/>
      <p:bold r:id="rId130"/>
      <p:italic r:id="rId131"/>
      <p:boldItalic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Ubuntu-regular.fntdata"/><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Ubuntu-boldItalic.fntdata"/><Relationship Id="rId131" Type="http://schemas.openxmlformats.org/officeDocument/2006/relationships/font" Target="fonts/Ubuntu-italic.fntdata"/><Relationship Id="rId130" Type="http://schemas.openxmlformats.org/officeDocument/2006/relationships/font" Target="fonts/Ubuntu-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ffb070ae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ffb070ae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ga263b2454a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ga263b2454a_0_1317: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7" name="Shape 3657"/>
        <p:cNvGrpSpPr/>
        <p:nvPr/>
      </p:nvGrpSpPr>
      <p:grpSpPr>
        <a:xfrm>
          <a:off x="0" y="0"/>
          <a:ext cx="0" cy="0"/>
          <a:chOff x="0" y="0"/>
          <a:chExt cx="0" cy="0"/>
        </a:xfrm>
      </p:grpSpPr>
      <p:sp>
        <p:nvSpPr>
          <p:cNvPr id="3658" name="Google Shape;3658;ga263b2454a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ga263b2454a_0_1390: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6" name="Shape 3716"/>
        <p:cNvGrpSpPr/>
        <p:nvPr/>
      </p:nvGrpSpPr>
      <p:grpSpPr>
        <a:xfrm>
          <a:off x="0" y="0"/>
          <a:ext cx="0" cy="0"/>
          <a:chOff x="0" y="0"/>
          <a:chExt cx="0" cy="0"/>
        </a:xfrm>
      </p:grpSpPr>
      <p:sp>
        <p:nvSpPr>
          <p:cNvPr id="3717" name="Google Shape;3717;ga263b2454a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ga263b2454a_0_1448: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ga263b2454a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ga263b2454a_0_149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4" name="Shape 3794"/>
        <p:cNvGrpSpPr/>
        <p:nvPr/>
      </p:nvGrpSpPr>
      <p:grpSpPr>
        <a:xfrm>
          <a:off x="0" y="0"/>
          <a:ext cx="0" cy="0"/>
          <a:chOff x="0" y="0"/>
          <a:chExt cx="0" cy="0"/>
        </a:xfrm>
      </p:grpSpPr>
      <p:sp>
        <p:nvSpPr>
          <p:cNvPr id="3795" name="Google Shape;3795;ga263b2454a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ga263b2454a_0_1524: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0" name="Shape 3820"/>
        <p:cNvGrpSpPr/>
        <p:nvPr/>
      </p:nvGrpSpPr>
      <p:grpSpPr>
        <a:xfrm>
          <a:off x="0" y="0"/>
          <a:ext cx="0" cy="0"/>
          <a:chOff x="0" y="0"/>
          <a:chExt cx="0" cy="0"/>
        </a:xfrm>
      </p:grpSpPr>
      <p:sp>
        <p:nvSpPr>
          <p:cNvPr id="3821" name="Google Shape;3821;ga263b2454a_0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ga263b2454a_0_154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7" name="Shape 3847"/>
        <p:cNvGrpSpPr/>
        <p:nvPr/>
      </p:nvGrpSpPr>
      <p:grpSpPr>
        <a:xfrm>
          <a:off x="0" y="0"/>
          <a:ext cx="0" cy="0"/>
          <a:chOff x="0" y="0"/>
          <a:chExt cx="0" cy="0"/>
        </a:xfrm>
      </p:grpSpPr>
      <p:sp>
        <p:nvSpPr>
          <p:cNvPr id="3848" name="Google Shape;3848;ga263b2454a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ga263b2454a_0_1575: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5" name="Shape 3875"/>
        <p:cNvGrpSpPr/>
        <p:nvPr/>
      </p:nvGrpSpPr>
      <p:grpSpPr>
        <a:xfrm>
          <a:off x="0" y="0"/>
          <a:ext cx="0" cy="0"/>
          <a:chOff x="0" y="0"/>
          <a:chExt cx="0" cy="0"/>
        </a:xfrm>
      </p:grpSpPr>
      <p:sp>
        <p:nvSpPr>
          <p:cNvPr id="3876" name="Google Shape;3876;ga263b2454a_0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ga263b2454a_0_1602: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3" name="Shape 3903"/>
        <p:cNvGrpSpPr/>
        <p:nvPr/>
      </p:nvGrpSpPr>
      <p:grpSpPr>
        <a:xfrm>
          <a:off x="0" y="0"/>
          <a:ext cx="0" cy="0"/>
          <a:chOff x="0" y="0"/>
          <a:chExt cx="0" cy="0"/>
        </a:xfrm>
      </p:grpSpPr>
      <p:sp>
        <p:nvSpPr>
          <p:cNvPr id="3904" name="Google Shape;3904;ga263b2454a_0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ga263b2454a_0_162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3" name="Shape 3923"/>
        <p:cNvGrpSpPr/>
        <p:nvPr/>
      </p:nvGrpSpPr>
      <p:grpSpPr>
        <a:xfrm>
          <a:off x="0" y="0"/>
          <a:ext cx="0" cy="0"/>
          <a:chOff x="0" y="0"/>
          <a:chExt cx="0" cy="0"/>
        </a:xfrm>
      </p:grpSpPr>
      <p:sp>
        <p:nvSpPr>
          <p:cNvPr id="3924" name="Google Shape;3924;ga263b2454a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ga263b2454a_0_1648: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215f11ce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215f11ce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2" name="Shape 3942"/>
        <p:cNvGrpSpPr/>
        <p:nvPr/>
      </p:nvGrpSpPr>
      <p:grpSpPr>
        <a:xfrm>
          <a:off x="0" y="0"/>
          <a:ext cx="0" cy="0"/>
          <a:chOff x="0" y="0"/>
          <a:chExt cx="0" cy="0"/>
        </a:xfrm>
      </p:grpSpPr>
      <p:sp>
        <p:nvSpPr>
          <p:cNvPr id="3943" name="Google Shape;3943;ga263b2454a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ga263b2454a_0_1666: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0" name="Shape 3960"/>
        <p:cNvGrpSpPr/>
        <p:nvPr/>
      </p:nvGrpSpPr>
      <p:grpSpPr>
        <a:xfrm>
          <a:off x="0" y="0"/>
          <a:ext cx="0" cy="0"/>
          <a:chOff x="0" y="0"/>
          <a:chExt cx="0" cy="0"/>
        </a:xfrm>
      </p:grpSpPr>
      <p:sp>
        <p:nvSpPr>
          <p:cNvPr id="3961" name="Google Shape;3961;ga263b2454a_0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ga263b2454a_0_1683: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3" name="Shape 3993"/>
        <p:cNvGrpSpPr/>
        <p:nvPr/>
      </p:nvGrpSpPr>
      <p:grpSpPr>
        <a:xfrm>
          <a:off x="0" y="0"/>
          <a:ext cx="0" cy="0"/>
          <a:chOff x="0" y="0"/>
          <a:chExt cx="0" cy="0"/>
        </a:xfrm>
      </p:grpSpPr>
      <p:sp>
        <p:nvSpPr>
          <p:cNvPr id="3994" name="Google Shape;3994;ga263b2454a_0_1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ga263b2454a_0_1715: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4" name="Shape 4024"/>
        <p:cNvGrpSpPr/>
        <p:nvPr/>
      </p:nvGrpSpPr>
      <p:grpSpPr>
        <a:xfrm>
          <a:off x="0" y="0"/>
          <a:ext cx="0" cy="0"/>
          <a:chOff x="0" y="0"/>
          <a:chExt cx="0" cy="0"/>
        </a:xfrm>
      </p:grpSpPr>
      <p:sp>
        <p:nvSpPr>
          <p:cNvPr id="4025" name="Google Shape;4025;ga263b2454a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ga263b2454a_0_1745: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5" name="Shape 4065"/>
        <p:cNvGrpSpPr/>
        <p:nvPr/>
      </p:nvGrpSpPr>
      <p:grpSpPr>
        <a:xfrm>
          <a:off x="0" y="0"/>
          <a:ext cx="0" cy="0"/>
          <a:chOff x="0" y="0"/>
          <a:chExt cx="0" cy="0"/>
        </a:xfrm>
      </p:grpSpPr>
      <p:sp>
        <p:nvSpPr>
          <p:cNvPr id="4066" name="Google Shape;4066;ga263b2454a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ga263b2454a_0_1785: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1" name="Shape 4101"/>
        <p:cNvGrpSpPr/>
        <p:nvPr/>
      </p:nvGrpSpPr>
      <p:grpSpPr>
        <a:xfrm>
          <a:off x="0" y="0"/>
          <a:ext cx="0" cy="0"/>
          <a:chOff x="0" y="0"/>
          <a:chExt cx="0" cy="0"/>
        </a:xfrm>
      </p:grpSpPr>
      <p:sp>
        <p:nvSpPr>
          <p:cNvPr id="4102" name="Google Shape;4102;ga215f11c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3" name="Google Shape;4103;ga215f11c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1" name="Shape 4111"/>
        <p:cNvGrpSpPr/>
        <p:nvPr/>
      </p:nvGrpSpPr>
      <p:grpSpPr>
        <a:xfrm>
          <a:off x="0" y="0"/>
          <a:ext cx="0" cy="0"/>
          <a:chOff x="0" y="0"/>
          <a:chExt cx="0" cy="0"/>
        </a:xfrm>
      </p:grpSpPr>
      <p:sp>
        <p:nvSpPr>
          <p:cNvPr id="4112" name="Google Shape;4112;ga215f11ce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3" name="Google Shape;4113;ga215f11ce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more papers to the stack in another slide. People are still optimizing.</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3" name="Shape 4123"/>
        <p:cNvGrpSpPr/>
        <p:nvPr/>
      </p:nvGrpSpPr>
      <p:grpSpPr>
        <a:xfrm>
          <a:off x="0" y="0"/>
          <a:ext cx="0" cy="0"/>
          <a:chOff x="0" y="0"/>
          <a:chExt cx="0" cy="0"/>
        </a:xfrm>
      </p:grpSpPr>
      <p:sp>
        <p:nvSpPr>
          <p:cNvPr id="4124" name="Google Shape;4124;ga263b245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5" name="Google Shape;4125;ga263b245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more papers to the stack in another slide. People are still optimizing.</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9" name="Shape 4139"/>
        <p:cNvGrpSpPr/>
        <p:nvPr/>
      </p:nvGrpSpPr>
      <p:grpSpPr>
        <a:xfrm>
          <a:off x="0" y="0"/>
          <a:ext cx="0" cy="0"/>
          <a:chOff x="0" y="0"/>
          <a:chExt cx="0" cy="0"/>
        </a:xfrm>
      </p:grpSpPr>
      <p:sp>
        <p:nvSpPr>
          <p:cNvPr id="4140" name="Google Shape;4140;ga263b245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1" name="Google Shape;4141;ga263b245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more papers to the stack in another slide. People are still optimizing.</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6" name="Shape 4156"/>
        <p:cNvGrpSpPr/>
        <p:nvPr/>
      </p:nvGrpSpPr>
      <p:grpSpPr>
        <a:xfrm>
          <a:off x="0" y="0"/>
          <a:ext cx="0" cy="0"/>
          <a:chOff x="0" y="0"/>
          <a:chExt cx="0" cy="0"/>
        </a:xfrm>
      </p:grpSpPr>
      <p:sp>
        <p:nvSpPr>
          <p:cNvPr id="4157" name="Google Shape;4157;ga263b2454a_0_12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ga263b2454a_0_1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215f11ce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a215f11ce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2" name="Shape 4162"/>
        <p:cNvGrpSpPr/>
        <p:nvPr/>
      </p:nvGrpSpPr>
      <p:grpSpPr>
        <a:xfrm>
          <a:off x="0" y="0"/>
          <a:ext cx="0" cy="0"/>
          <a:chOff x="0" y="0"/>
          <a:chExt cx="0" cy="0"/>
        </a:xfrm>
      </p:grpSpPr>
      <p:sp>
        <p:nvSpPr>
          <p:cNvPr id="4163" name="Google Shape;4163;gac463af22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4" name="Google Shape;4164;gac463af22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a TODO slide on Larger-than-memory eval</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8" name="Shape 4168"/>
        <p:cNvGrpSpPr/>
        <p:nvPr/>
      </p:nvGrpSpPr>
      <p:grpSpPr>
        <a:xfrm>
          <a:off x="0" y="0"/>
          <a:ext cx="0" cy="0"/>
          <a:chOff x="0" y="0"/>
          <a:chExt cx="0" cy="0"/>
        </a:xfrm>
      </p:grpSpPr>
      <p:sp>
        <p:nvSpPr>
          <p:cNvPr id="4169" name="Google Shape;4169;gab51060dda_1_2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TAO graph after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Ankit.</a:t>
            </a:r>
            <a:endParaRPr/>
          </a:p>
        </p:txBody>
      </p:sp>
      <p:sp>
        <p:nvSpPr>
          <p:cNvPr id="4170" name="Google Shape;4170;gab51060dda_1_2358: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a263b2454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a263b2454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hash table here.</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5" name="Shape 4205"/>
        <p:cNvGrpSpPr/>
        <p:nvPr/>
      </p:nvGrpSpPr>
      <p:grpSpPr>
        <a:xfrm>
          <a:off x="0" y="0"/>
          <a:ext cx="0" cy="0"/>
          <a:chOff x="0" y="0"/>
          <a:chExt cx="0" cy="0"/>
        </a:xfrm>
      </p:grpSpPr>
      <p:sp>
        <p:nvSpPr>
          <p:cNvPr id="4206" name="Google Shape;4206;gaca3c8bda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gaca3c8bdae_0_82: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215f11ce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215f11ce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Deployed at scale, can go and allocate an RDMA VM or regular VM with transport offload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215f11ce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215f11ce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215f11ce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215f11ce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215f11c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215f11c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b51060d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b51060d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ab51060dda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dense</a:t>
            </a:r>
            <a:endParaRPr/>
          </a:p>
          <a:p>
            <a:pPr indent="0" lvl="0" marL="0" rtl="0" algn="l">
              <a:spcBef>
                <a:spcPts val="0"/>
              </a:spcBef>
              <a:spcAft>
                <a:spcPts val="0"/>
              </a:spcAft>
              <a:buNone/>
            </a:pPr>
            <a:r>
              <a:rPr lang="en"/>
              <a:t>Why tail latency matters? (multi-tiered applications =&gt; lower tiers have tighter SLAs, higher fan-out)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2" name="Google Shape;362;gab51060dd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b51060dda_0_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ab51060dda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d8d3394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d8d3394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Events per second?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(Say:) Donald Kaussman spoke of this during his talk last year!!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b51060dda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ab51060dda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b51060dda_0_1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ab51060dda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ab51060dda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ab51060dda_0_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Flip the order on the two bullets</a:t>
            </a:r>
            <a:endParaRPr/>
          </a:p>
          <a:p>
            <a:pPr indent="0" lvl="0" marL="0" rtl="0" algn="l">
              <a:spcBef>
                <a:spcPts val="0"/>
              </a:spcBef>
              <a:spcAft>
                <a:spcPts val="0"/>
              </a:spcAft>
              <a:buNone/>
            </a:pPr>
            <a:r>
              <a:t/>
            </a:r>
            <a:endParaRPr/>
          </a:p>
        </p:txBody>
      </p:sp>
      <p:sp>
        <p:nvSpPr>
          <p:cNvPr id="450" name="Google Shape;450;gab51060dda_0_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a263b2454a_0_1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a263b2454a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b51060dda_0_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ownership? Target responsible for finding records, sequencing operations, recovering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Ownership is transferred before the data.</a:t>
            </a:r>
            <a:endParaRPr/>
          </a:p>
        </p:txBody>
      </p:sp>
      <p:sp>
        <p:nvSpPr>
          <p:cNvPr id="471" name="Google Shape;471;gab51060dda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b51060dda_0_2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Counter-intuitive: On purpose for fast migration</a:t>
            </a:r>
            <a:endParaRPr/>
          </a:p>
        </p:txBody>
      </p:sp>
      <p:sp>
        <p:nvSpPr>
          <p:cNvPr id="494" name="Google Shape;494;gab51060dda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b51060dda_0_3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ab51060dda_0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ab51060dda_0_3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ab51060dda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ab51060dda_0_3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ab51060dda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ab51060dda_0_4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758 MB/sec =&gt; 256 GB in 6 minutes compared to 36 minutes =&gt; scale-out!!!</a:t>
            </a:r>
            <a:endParaRPr/>
          </a:p>
        </p:txBody>
      </p:sp>
      <p:sp>
        <p:nvSpPr>
          <p:cNvPr id="617" name="Google Shape;617;gab51060dda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bd8d3394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bd8d3394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ab51060dda_0_4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ab51060dda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b51060dda_0_4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Lineage. Safe crash recovery.</a:t>
            </a:r>
            <a:endParaRPr/>
          </a:p>
        </p:txBody>
      </p:sp>
      <p:sp>
        <p:nvSpPr>
          <p:cNvPr id="698" name="Google Shape;698;gab51060dda_0_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263b2454a_0_2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ga263b2454a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df09f8ac7_1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bdf09f8ac7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bdf09f8ac7_1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bdf09f8ac7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bfdebf6fc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1" name="Google Shape;761;gbfdebf6fc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ab51060dda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ab51060dda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ab51060dda_1_29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ab51060dda_1_29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ab51060dda_1_29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gab51060dda_1_2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a263b2454a_0_2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a263b2454a_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d8d3394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d8d3394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a263b2454a_0_3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ga263b2454a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a263b2454a_0_3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a263b2454a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a263b2454a_0_4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a263b2454a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a263b2454a_0_4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ga263b2454a_0_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bffb070aeb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gbffb070a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ffb070aeb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bffb070aeb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263b2454a_0_5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ga263b2454a_0_5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a263b2454a_0_6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ga263b2454a_0_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a263b2454a_0_6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ga263b2454a_0_6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a263b2454a_0_2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ga263b2454a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d8d3394a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d8d3394a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a23166981e_1_1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ga23166981e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23166981e_1_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ga23166981e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23166981e_1_1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ga23166981e_1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a23166981e_1_5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one-one vCPU mapping (Connect client vCPU to server vCPU directly using curved arrows)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client thread can generate a request for any record inside FASTER. No shuffle!!</a:t>
            </a:r>
            <a:endParaRPr/>
          </a:p>
        </p:txBody>
      </p:sp>
      <p:sp>
        <p:nvSpPr>
          <p:cNvPr id="1457" name="Google Shape;1457;ga23166981e_1_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a263b2454a_0_6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ga263b2454a_0_6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a23166981e_1_6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Azure. Our approach is good with accelerated networking!</a:t>
            </a:r>
            <a:endParaRPr/>
          </a:p>
        </p:txBody>
      </p:sp>
      <p:sp>
        <p:nvSpPr>
          <p:cNvPr id="1582" name="Google Shape;1582;ga23166981e_1_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bdf09f8ac7_1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Azure. Our approach is good with accelerated networking!</a:t>
            </a:r>
            <a:endParaRPr/>
          </a:p>
        </p:txBody>
      </p:sp>
      <p:sp>
        <p:nvSpPr>
          <p:cNvPr id="1672" name="Google Shape;1672;gbdf09f8ac7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a263b2454a_0_8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Azure. Our approach is good with accelerated networking!</a:t>
            </a:r>
            <a:endParaRPr/>
          </a:p>
        </p:txBody>
      </p:sp>
      <p:sp>
        <p:nvSpPr>
          <p:cNvPr id="1803" name="Google Shape;1803;ga263b2454a_0_8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a23166981e_1_8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one enforces the cut. The cut is in hindsight. Build this figure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want to sequence operations anywhere at the server or client. Sequencing operations =&gt; pause performance,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Push cut to client to help it scale better (server’s don’t need to perform any range checks?)</a:t>
            </a:r>
            <a:endParaRPr/>
          </a:p>
        </p:txBody>
      </p:sp>
      <p:sp>
        <p:nvSpPr>
          <p:cNvPr id="1943" name="Google Shape;1943;ga23166981e_1_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a263b2454a_0_9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one enforces the cut. The cut is in hindsight. Build this figure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want to sequence operations anywhere at the server or client. Sequencing operations =&gt; pause performance,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Push cut to client to help it scale better (server’s don’t need to perform any range checks?)</a:t>
            </a:r>
            <a:endParaRPr/>
          </a:p>
        </p:txBody>
      </p:sp>
      <p:sp>
        <p:nvSpPr>
          <p:cNvPr id="1957" name="Google Shape;1957;ga263b2454a_0_9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215f11ce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215f11ce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a263b2454a_0_10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one enforces the cut. The cut is in hindsight. Build this figure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want to sequence operations anywhere at the server or client. Sequencing operations =&gt; pause performance,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Push cut to client to help it scale better (server’s don’t need to perform any range checks?)</a:t>
            </a:r>
            <a:endParaRPr/>
          </a:p>
        </p:txBody>
      </p:sp>
      <p:sp>
        <p:nvSpPr>
          <p:cNvPr id="1973" name="Google Shape;1973;ga263b2454a_0_10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a263b2454a_0_10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one enforces the cut. The cut is in hindsight. Build this figure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want to sequence operations anywhere at the server or client. Sequencing operations =&gt; pause performance,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Push cut to client to help it scale better (server’s don’t need to perform any range checks?)</a:t>
            </a:r>
            <a:endParaRPr/>
          </a:p>
        </p:txBody>
      </p:sp>
      <p:sp>
        <p:nvSpPr>
          <p:cNvPr id="2007" name="Google Shape;2007;ga263b2454a_0_10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a23166981e_3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ga23166981e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a23166981e_3_1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clients care about the cut?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Reissue requests to the new owner!</a:t>
            </a:r>
            <a:endParaRPr/>
          </a:p>
        </p:txBody>
      </p:sp>
      <p:sp>
        <p:nvSpPr>
          <p:cNvPr id="2127" name="Google Shape;2127;ga23166981e_3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a23166981e_3_4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ga23166981e_3_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a263b2454a_0_10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ga263b2454a_0_1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a23166981e_3_8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source and target! Avoid this diagram?</a:t>
            </a:r>
            <a:endParaRPr/>
          </a:p>
        </p:txBody>
      </p:sp>
      <p:sp>
        <p:nvSpPr>
          <p:cNvPr id="2510" name="Google Shape;2510;ga23166981e_3_8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a23166981e_3_9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ga23166981e_3_9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bdf09f8ac7_1_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gbdf09f8ac7_1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a23166981e_3_9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ga23166981e_3_9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215f11ce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215f11ce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ga23166981e_3_10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 to Rocksteady’s lineage</a:t>
            </a:r>
            <a:endParaRPr/>
          </a:p>
        </p:txBody>
      </p:sp>
      <p:sp>
        <p:nvSpPr>
          <p:cNvPr id="2557" name="Google Shape;2557;ga23166981e_3_10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bfdebf6fc9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gbfdebf6fc9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gab51060dda_1_2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6" name="Google Shape;2576;gab51060dda_1_2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ab51060dd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simple gets and puts</a:t>
            </a:r>
            <a:endParaRPr/>
          </a:p>
        </p:txBody>
      </p:sp>
      <p:sp>
        <p:nvSpPr>
          <p:cNvPr id="2581" name="Google Shape;2581;gab51060dda_1_56: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ab51060dda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gab51060dda_1_62: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ab51060dda_1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gab51060dda_1_2420: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ab51060dda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gab51060dda_1_124: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ab51060dda_1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gab51060dda_1_2451: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ab51060dda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 SQL parsing, query planning &gt;&gt; 1.5 useconds</a:t>
            </a:r>
            <a:endParaRPr/>
          </a:p>
        </p:txBody>
      </p:sp>
      <p:sp>
        <p:nvSpPr>
          <p:cNvPr id="2727" name="Google Shape;2727;gab51060dda_1_200: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ab51060dda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gab51060dda_1_226: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263b2454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263b2454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ab51060dda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gab51060dda_1_233: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gab51060dda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gab51060dda_1_23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ab51060dda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gab51060dda_1_350: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gab51060dda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gab51060dda_1_44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7" name="Shape 3187"/>
        <p:cNvGrpSpPr/>
        <p:nvPr/>
      </p:nvGrpSpPr>
      <p:grpSpPr>
        <a:xfrm>
          <a:off x="0" y="0"/>
          <a:ext cx="0" cy="0"/>
          <a:chOff x="0" y="0"/>
          <a:chExt cx="0" cy="0"/>
        </a:xfrm>
      </p:grpSpPr>
      <p:sp>
        <p:nvSpPr>
          <p:cNvPr id="3188" name="Google Shape;3188;gab51060dda_1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gab51060dda_1_568: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2" name="Shape 3342"/>
        <p:cNvGrpSpPr/>
        <p:nvPr/>
      </p:nvGrpSpPr>
      <p:grpSpPr>
        <a:xfrm>
          <a:off x="0" y="0"/>
          <a:ext cx="0" cy="0"/>
          <a:chOff x="0" y="0"/>
          <a:chExt cx="0" cy="0"/>
        </a:xfrm>
      </p:grpSpPr>
      <p:sp>
        <p:nvSpPr>
          <p:cNvPr id="3343" name="Google Shape;3343;gab51060dda_1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gab51060dda_1_741: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8" name="Shape 3348"/>
        <p:cNvGrpSpPr/>
        <p:nvPr/>
      </p:nvGrpSpPr>
      <p:grpSpPr>
        <a:xfrm>
          <a:off x="0" y="0"/>
          <a:ext cx="0" cy="0"/>
          <a:chOff x="0" y="0"/>
          <a:chExt cx="0" cy="0"/>
        </a:xfrm>
      </p:grpSpPr>
      <p:sp>
        <p:nvSpPr>
          <p:cNvPr id="3349" name="Google Shape;3349;gab51060dda_1_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gab51060dda_1_2232: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4" name="Shape 3364"/>
        <p:cNvGrpSpPr/>
        <p:nvPr/>
      </p:nvGrpSpPr>
      <p:grpSpPr>
        <a:xfrm>
          <a:off x="0" y="0"/>
          <a:ext cx="0" cy="0"/>
          <a:chOff x="0" y="0"/>
          <a:chExt cx="0" cy="0"/>
        </a:xfrm>
      </p:grpSpPr>
      <p:sp>
        <p:nvSpPr>
          <p:cNvPr id="3365" name="Google Shape;3365;gab51060dda_1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gab51060dda_1_224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gab51060dda_1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gab51060dda_1_2266: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1" name="Shape 3401"/>
        <p:cNvGrpSpPr/>
        <p:nvPr/>
      </p:nvGrpSpPr>
      <p:grpSpPr>
        <a:xfrm>
          <a:off x="0" y="0"/>
          <a:ext cx="0" cy="0"/>
          <a:chOff x="0" y="0"/>
          <a:chExt cx="0" cy="0"/>
        </a:xfrm>
      </p:grpSpPr>
      <p:sp>
        <p:nvSpPr>
          <p:cNvPr id="3402" name="Google Shape;3402;gab51060dda_1_2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gab51060dda_1_2286: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263b2454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263b2454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gaca3c8bd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 Extension. Replace “Hybrid” with “Splinter”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Large data dependence -&gt; better improvements (2x with aggregate)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Native? When Splinter?</a:t>
            </a:r>
            <a:endParaRPr/>
          </a:p>
        </p:txBody>
      </p:sp>
      <p:sp>
        <p:nvSpPr>
          <p:cNvPr id="3420" name="Google Shape;3420;gaca3c8bdae_0_0: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5" name="Shape 3425"/>
        <p:cNvGrpSpPr/>
        <p:nvPr/>
      </p:nvGrpSpPr>
      <p:grpSpPr>
        <a:xfrm>
          <a:off x="0" y="0"/>
          <a:ext cx="0" cy="0"/>
          <a:chOff x="0" y="0"/>
          <a:chExt cx="0" cy="0"/>
        </a:xfrm>
      </p:grpSpPr>
      <p:sp>
        <p:nvSpPr>
          <p:cNvPr id="3426" name="Google Shape;3426;gbfdebf6fc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simple gets and puts</a:t>
            </a:r>
            <a:endParaRPr/>
          </a:p>
        </p:txBody>
      </p:sp>
      <p:sp>
        <p:nvSpPr>
          <p:cNvPr id="3427" name="Google Shape;3427;gbfdebf6fc9_0_25: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1" name="Shape 3431"/>
        <p:cNvGrpSpPr/>
        <p:nvPr/>
      </p:nvGrpSpPr>
      <p:grpSpPr>
        <a:xfrm>
          <a:off x="0" y="0"/>
          <a:ext cx="0" cy="0"/>
          <a:chOff x="0" y="0"/>
          <a:chExt cx="0" cy="0"/>
        </a:xfrm>
      </p:grpSpPr>
      <p:sp>
        <p:nvSpPr>
          <p:cNvPr id="3432" name="Google Shape;3432;gab51060dda_1_2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3" name="Google Shape;3433;gab51060dda_1_2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Arrow after citation -&gt; pick two key ideas? Draw arrows connecting contributions and adjectives in the thesis statement</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gaca3c8bda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0" name="Google Shape;3440;gaca3c8bda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Arrow after citation -&gt; pick two key ideas? Draw arrows connecting contributions and adjectives in the thesis statement</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7" name="Shape 3447"/>
        <p:cNvGrpSpPr/>
        <p:nvPr/>
      </p:nvGrpSpPr>
      <p:grpSpPr>
        <a:xfrm>
          <a:off x="0" y="0"/>
          <a:ext cx="0" cy="0"/>
          <a:chOff x="0" y="0"/>
          <a:chExt cx="0" cy="0"/>
        </a:xfrm>
      </p:grpSpPr>
      <p:sp>
        <p:nvSpPr>
          <p:cNvPr id="3448" name="Google Shape;3448;gaca3c8bda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9" name="Google Shape;3449;gaca3c8bda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Arrow after citation -&gt; pick two key ideas? Draw arrows connecting contributions and adjectives in the thesis statement</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6" name="Shape 3456"/>
        <p:cNvGrpSpPr/>
        <p:nvPr/>
      </p:nvGrpSpPr>
      <p:grpSpPr>
        <a:xfrm>
          <a:off x="0" y="0"/>
          <a:ext cx="0" cy="0"/>
          <a:chOff x="0" y="0"/>
          <a:chExt cx="0" cy="0"/>
        </a:xfrm>
      </p:grpSpPr>
      <p:sp>
        <p:nvSpPr>
          <p:cNvPr id="3457" name="Google Shape;3457;gaca3c8bda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8" name="Google Shape;3458;gaca3c8bda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Arrow after citation -&gt; pick two key ideas? Draw arrows connecting contributions and adjectives in the thesis statement</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6" name="Shape 3466"/>
        <p:cNvGrpSpPr/>
        <p:nvPr/>
      </p:nvGrpSpPr>
      <p:grpSpPr>
        <a:xfrm>
          <a:off x="0" y="0"/>
          <a:ext cx="0" cy="0"/>
          <a:chOff x="0" y="0"/>
          <a:chExt cx="0" cy="0"/>
        </a:xfrm>
      </p:grpSpPr>
      <p:sp>
        <p:nvSpPr>
          <p:cNvPr id="3467" name="Google Shape;3467;gbffb2dfe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8" name="Google Shape;3468;gbffb2dfe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Arrow after citation -&gt; pick two key ideas? Draw arrows connecting contributions and adjectives in the thesis statement</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ga263b2454a_0_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5" name="Google Shape;3475;ga263b2454a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ga263b2454a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ga263b2454a_0_1214: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a263b2454a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ga263b2454a_0_125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4.png"/><Relationship Id="rId5" Type="http://schemas.openxmlformats.org/officeDocument/2006/relationships/image" Target="../media/image9.jpg"/><Relationship Id="rId6"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1.jpg"/><Relationship Id="rId4" Type="http://schemas.openxmlformats.org/officeDocument/2006/relationships/image" Target="../media/image14.png"/><Relationship Id="rId5" Type="http://schemas.openxmlformats.org/officeDocument/2006/relationships/image" Target="../media/image9.jpg"/><Relationship Id="rId6" Type="http://schemas.openxmlformats.org/officeDocument/2006/relationships/image" Target="../media/image2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1.jpg"/><Relationship Id="rId4" Type="http://schemas.openxmlformats.org/officeDocument/2006/relationships/image" Target="../media/image14.png"/><Relationship Id="rId5" Type="http://schemas.openxmlformats.org/officeDocument/2006/relationships/image" Target="../media/image9.jpg"/><Relationship Id="rId6" Type="http://schemas.openxmlformats.org/officeDocument/2006/relationships/image" Target="../media/image20.png"/><Relationship Id="rId7" Type="http://schemas.openxmlformats.org/officeDocument/2006/relationships/image" Target="../media/image31.png"/><Relationship Id="rId8" Type="http://schemas.openxmlformats.org/officeDocument/2006/relationships/image" Target="../media/image26.png"/></Relationships>
</file>

<file path=ppt/slides/_rels/slide117.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5.png"/><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1.jpg"/><Relationship Id="rId4" Type="http://schemas.openxmlformats.org/officeDocument/2006/relationships/image" Target="../media/image14.png"/><Relationship Id="rId9" Type="http://schemas.openxmlformats.org/officeDocument/2006/relationships/image" Target="../media/image29.png"/><Relationship Id="rId5" Type="http://schemas.openxmlformats.org/officeDocument/2006/relationships/image" Target="../media/image9.jpg"/><Relationship Id="rId6" Type="http://schemas.openxmlformats.org/officeDocument/2006/relationships/image" Target="../media/image20.png"/><Relationship Id="rId7" Type="http://schemas.openxmlformats.org/officeDocument/2006/relationships/image" Target="../media/image31.png"/><Relationship Id="rId8" Type="http://schemas.openxmlformats.org/officeDocument/2006/relationships/image" Target="../media/image26.png"/></Relationships>
</file>

<file path=ppt/slides/_rels/slide118.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5.png"/><Relationship Id="rId13" Type="http://schemas.openxmlformats.org/officeDocument/2006/relationships/image" Target="../media/image30.png"/><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1.jpg"/><Relationship Id="rId4" Type="http://schemas.openxmlformats.org/officeDocument/2006/relationships/image" Target="../media/image14.png"/><Relationship Id="rId9" Type="http://schemas.openxmlformats.org/officeDocument/2006/relationships/image" Target="../media/image29.png"/><Relationship Id="rId5" Type="http://schemas.openxmlformats.org/officeDocument/2006/relationships/image" Target="../media/image9.jpg"/><Relationship Id="rId6" Type="http://schemas.openxmlformats.org/officeDocument/2006/relationships/image" Target="../media/image20.png"/><Relationship Id="rId7" Type="http://schemas.openxmlformats.org/officeDocument/2006/relationships/image" Target="../media/image31.png"/><Relationship Id="rId8" Type="http://schemas.openxmlformats.org/officeDocument/2006/relationships/image" Target="../media/image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2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3.png"/><Relationship Id="rId7" Type="http://schemas.openxmlformats.org/officeDocument/2006/relationships/image" Target="../media/image6.png"/><Relationship Id="rId8"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6.jpg"/><Relationship Id="rId4"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6.jpg"/><Relationship Id="rId4"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24.jpg"/><Relationship Id="rId4" Type="http://schemas.openxmlformats.org/officeDocument/2006/relationships/image" Target="../media/image1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2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2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Calibri"/>
                <a:ea typeface="Calibri"/>
                <a:cs typeface="Calibri"/>
                <a:sym typeface="Calibri"/>
              </a:rPr>
              <a:t>Reconfiguration and Extensibility For</a:t>
            </a:r>
            <a:r>
              <a:rPr lang="en" sz="4400">
                <a:latin typeface="Calibri"/>
                <a:ea typeface="Calibri"/>
                <a:cs typeface="Calibri"/>
                <a:sym typeface="Calibri"/>
              </a:rPr>
              <a:t> Low-Latency Key-Value Stores</a:t>
            </a:r>
            <a:endParaRPr sz="4400">
              <a:latin typeface="Calibri"/>
              <a:ea typeface="Calibri"/>
              <a:cs typeface="Calibri"/>
              <a:sym typeface="Calibri"/>
            </a:endParaRPr>
          </a:p>
        </p:txBody>
      </p:sp>
      <p:sp>
        <p:nvSpPr>
          <p:cNvPr id="61" name="Google Shape;61;p14"/>
          <p:cNvSpPr txBox="1"/>
          <p:nvPr>
            <p:ph idx="1" type="subTitle"/>
          </p:nvPr>
        </p:nvSpPr>
        <p:spPr>
          <a:xfrm>
            <a:off x="311700" y="3062725"/>
            <a:ext cx="8520600" cy="10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Chinmay Kulkarni</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University of Utah</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Example Systems</a:t>
            </a:r>
            <a:endParaRPr>
              <a:latin typeface="Calibri"/>
              <a:ea typeface="Calibri"/>
              <a:cs typeface="Calibri"/>
              <a:sym typeface="Calibri"/>
            </a:endParaRPr>
          </a:p>
        </p:txBody>
      </p:sp>
      <p:pic>
        <p:nvPicPr>
          <p:cNvPr id="277" name="Google Shape;277;p23"/>
          <p:cNvPicPr preferRelativeResize="0"/>
          <p:nvPr/>
        </p:nvPicPr>
        <p:blipFill>
          <a:blip r:embed="rId3">
            <a:alphaModFix/>
          </a:blip>
          <a:stretch>
            <a:fillRect/>
          </a:stretch>
        </p:blipFill>
        <p:spPr>
          <a:xfrm>
            <a:off x="311700" y="2219281"/>
            <a:ext cx="2047875" cy="1185863"/>
          </a:xfrm>
          <a:prstGeom prst="rect">
            <a:avLst/>
          </a:prstGeom>
          <a:noFill/>
          <a:ln>
            <a:noFill/>
          </a:ln>
        </p:spPr>
      </p:pic>
      <p:pic>
        <p:nvPicPr>
          <p:cNvPr id="278" name="Google Shape;278;p23"/>
          <p:cNvPicPr preferRelativeResize="0"/>
          <p:nvPr/>
        </p:nvPicPr>
        <p:blipFill>
          <a:blip r:embed="rId4">
            <a:alphaModFix/>
          </a:blip>
          <a:stretch>
            <a:fillRect/>
          </a:stretch>
        </p:blipFill>
        <p:spPr>
          <a:xfrm>
            <a:off x="2571750" y="2219275"/>
            <a:ext cx="1565625" cy="1185875"/>
          </a:xfrm>
          <a:prstGeom prst="rect">
            <a:avLst/>
          </a:prstGeom>
          <a:noFill/>
          <a:ln>
            <a:noFill/>
          </a:ln>
        </p:spPr>
      </p:pic>
      <p:pic>
        <p:nvPicPr>
          <p:cNvPr id="279" name="Google Shape;279;p23"/>
          <p:cNvPicPr preferRelativeResize="0"/>
          <p:nvPr/>
        </p:nvPicPr>
        <p:blipFill>
          <a:blip r:embed="rId5">
            <a:alphaModFix/>
          </a:blip>
          <a:stretch>
            <a:fillRect/>
          </a:stretch>
        </p:blipFill>
        <p:spPr>
          <a:xfrm>
            <a:off x="4425750" y="2219275"/>
            <a:ext cx="2371750" cy="1185875"/>
          </a:xfrm>
          <a:prstGeom prst="rect">
            <a:avLst/>
          </a:prstGeom>
          <a:noFill/>
          <a:ln>
            <a:noFill/>
          </a:ln>
        </p:spPr>
      </p:pic>
      <p:pic>
        <p:nvPicPr>
          <p:cNvPr id="280" name="Google Shape;280;p23"/>
          <p:cNvPicPr preferRelativeResize="0"/>
          <p:nvPr/>
        </p:nvPicPr>
        <p:blipFill>
          <a:blip r:embed="rId6">
            <a:alphaModFix/>
          </a:blip>
          <a:stretch>
            <a:fillRect/>
          </a:stretch>
        </p:blipFill>
        <p:spPr>
          <a:xfrm>
            <a:off x="7123250" y="2219275"/>
            <a:ext cx="1709049" cy="118587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86" name="Shape 3586"/>
        <p:cNvGrpSpPr/>
        <p:nvPr/>
      </p:nvGrpSpPr>
      <p:grpSpPr>
        <a:xfrm>
          <a:off x="0" y="0"/>
          <a:ext cx="0" cy="0"/>
          <a:chOff x="0" y="0"/>
          <a:chExt cx="0" cy="0"/>
        </a:xfrm>
      </p:grpSpPr>
      <p:sp>
        <p:nvSpPr>
          <p:cNvPr id="3587" name="Google Shape;3587;p113"/>
          <p:cNvSpPr/>
          <p:nvPr/>
        </p:nvSpPr>
        <p:spPr>
          <a:xfrm flipH="1" rot="10800000">
            <a:off x="1886813" y="3053779"/>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88" name="Google Shape;3588;p113"/>
          <p:cNvSpPr/>
          <p:nvPr/>
        </p:nvSpPr>
        <p:spPr>
          <a:xfrm flipH="1" rot="10800000">
            <a:off x="1886813" y="2980934"/>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89" name="Google Shape;3589;p113"/>
          <p:cNvSpPr/>
          <p:nvPr/>
        </p:nvSpPr>
        <p:spPr>
          <a:xfrm flipH="1" rot="10800000">
            <a:off x="1886813" y="2924796"/>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90" name="Google Shape;3590;p113"/>
          <p:cNvSpPr/>
          <p:nvPr/>
        </p:nvSpPr>
        <p:spPr>
          <a:xfrm flipH="1" rot="10800000">
            <a:off x="1886813" y="3053779"/>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91" name="Google Shape;3591;p113"/>
          <p:cNvSpPr/>
          <p:nvPr/>
        </p:nvSpPr>
        <p:spPr>
          <a:xfrm flipH="1" rot="10800000">
            <a:off x="1886813" y="2980934"/>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92" name="Google Shape;3592;p113"/>
          <p:cNvSpPr/>
          <p:nvPr/>
        </p:nvSpPr>
        <p:spPr>
          <a:xfrm flipH="1" rot="10800000">
            <a:off x="1886813" y="2924796"/>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93" name="Google Shape;3593;p113"/>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Tenant Locality And Work Stealing</a:t>
            </a:r>
            <a:endParaRPr b="0" sz="2900" strike="noStrike">
              <a:solidFill>
                <a:srgbClr val="000000"/>
              </a:solidFill>
              <a:latin typeface="Calibri"/>
              <a:ea typeface="Calibri"/>
              <a:cs typeface="Calibri"/>
              <a:sym typeface="Calibri"/>
            </a:endParaRPr>
          </a:p>
        </p:txBody>
      </p:sp>
      <p:sp>
        <p:nvSpPr>
          <p:cNvPr id="3594" name="Google Shape;3594;p113"/>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Quickly dispatch requests to cores, avoid hotspots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NIC routes tenants to cores, cores steal work</a:t>
            </a:r>
            <a:endParaRPr b="0" sz="2200" strike="noStrike">
              <a:solidFill>
                <a:srgbClr val="000000"/>
              </a:solidFill>
              <a:latin typeface="Calibri"/>
              <a:ea typeface="Calibri"/>
              <a:cs typeface="Calibri"/>
              <a:sym typeface="Calibri"/>
            </a:endParaRPr>
          </a:p>
        </p:txBody>
      </p:sp>
      <p:sp>
        <p:nvSpPr>
          <p:cNvPr id="3595" name="Google Shape;3595;p113"/>
          <p:cNvSpPr/>
          <p:nvPr/>
        </p:nvSpPr>
        <p:spPr>
          <a:xfrm>
            <a:off x="652449" y="2626033"/>
            <a:ext cx="5225400" cy="2420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Server</a:t>
            </a:r>
            <a:endParaRPr b="0" sz="1800" strike="noStrike">
              <a:latin typeface="Arial"/>
              <a:ea typeface="Arial"/>
              <a:cs typeface="Arial"/>
              <a:sym typeface="Arial"/>
            </a:endParaRPr>
          </a:p>
        </p:txBody>
      </p:sp>
      <p:sp>
        <p:nvSpPr>
          <p:cNvPr id="3596" name="Google Shape;3596;p113"/>
          <p:cNvSpPr/>
          <p:nvPr/>
        </p:nvSpPr>
        <p:spPr>
          <a:xfrm flipH="1">
            <a:off x="2111463" y="2897061"/>
            <a:ext cx="1069146" cy="328536"/>
          </a:xfrm>
          <a:custGeom>
            <a:rect b="b" l="l" r="r" t="t"/>
            <a:pathLst>
              <a:path extrusionOk="0" h="21600" w="21600">
                <a:moveTo>
                  <a:pt x="0" y="0"/>
                </a:moveTo>
                <a:lnTo>
                  <a:pt x="21600" y="21600"/>
                </a:lnTo>
              </a:path>
            </a:pathLst>
          </a:custGeom>
          <a:noFill/>
          <a:ln cap="flat" cmpd="sng" w="38150">
            <a:solidFill>
              <a:srgbClr val="FF000A"/>
            </a:solidFill>
            <a:prstDash val="solid"/>
            <a:miter lim="8000"/>
            <a:headEnd len="sm" w="sm" type="none"/>
            <a:tailEnd len="med" w="med" type="stealth"/>
          </a:ln>
        </p:spPr>
      </p:sp>
      <p:sp>
        <p:nvSpPr>
          <p:cNvPr id="3597" name="Google Shape;3597;p113"/>
          <p:cNvSpPr/>
          <p:nvPr/>
        </p:nvSpPr>
        <p:spPr>
          <a:xfrm>
            <a:off x="6220800" y="3427035"/>
            <a:ext cx="2571300" cy="8184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Maintain “Locality”</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route tenant to queue</a:t>
            </a:r>
            <a:endParaRPr b="0" sz="1800" strike="noStrike">
              <a:latin typeface="Arial"/>
              <a:ea typeface="Arial"/>
              <a:cs typeface="Arial"/>
              <a:sym typeface="Arial"/>
            </a:endParaRPr>
          </a:p>
        </p:txBody>
      </p:sp>
      <p:grpSp>
        <p:nvGrpSpPr>
          <p:cNvPr id="3598" name="Google Shape;3598;p113"/>
          <p:cNvGrpSpPr/>
          <p:nvPr/>
        </p:nvGrpSpPr>
        <p:grpSpPr>
          <a:xfrm>
            <a:off x="2948801" y="2571302"/>
            <a:ext cx="641138" cy="365743"/>
            <a:chOff x="3250800" y="2834640"/>
            <a:chExt cx="706800" cy="403200"/>
          </a:xfrm>
        </p:grpSpPr>
        <p:sp>
          <p:nvSpPr>
            <p:cNvPr id="3599" name="Google Shape;3599;p113"/>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600" name="Google Shape;3600;p113"/>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601" name="Google Shape;3601;p113"/>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02" name="Google Shape;3602;p113"/>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03" name="Google Shape;3603;p113"/>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04" name="Google Shape;3604;p113"/>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05" name="Google Shape;3605;p113"/>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06" name="Google Shape;3606;p113"/>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sp>
        <p:nvSpPr>
          <p:cNvPr id="3607" name="Google Shape;3607;p113"/>
          <p:cNvSpPr/>
          <p:nvPr/>
        </p:nvSpPr>
        <p:spPr>
          <a:xfrm>
            <a:off x="1394047" y="2574766"/>
            <a:ext cx="1449900" cy="3585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Flow Director</a:t>
            </a:r>
            <a:endParaRPr b="0" sz="1800" strike="noStrike">
              <a:latin typeface="Arial"/>
              <a:ea typeface="Arial"/>
              <a:cs typeface="Arial"/>
              <a:sym typeface="Arial"/>
            </a:endParaRPr>
          </a:p>
        </p:txBody>
      </p:sp>
      <p:sp>
        <p:nvSpPr>
          <p:cNvPr id="3608" name="Google Shape;3608;p113"/>
          <p:cNvSpPr/>
          <p:nvPr/>
        </p:nvSpPr>
        <p:spPr>
          <a:xfrm flipH="1" rot="10800000">
            <a:off x="1886813" y="3310792"/>
            <a:ext cx="225600" cy="70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09" name="Google Shape;3609;p113"/>
          <p:cNvSpPr/>
          <p:nvPr/>
        </p:nvSpPr>
        <p:spPr>
          <a:xfrm flipH="1" rot="10800000">
            <a:off x="1886813" y="3249050"/>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0" name="Google Shape;3610;p113"/>
          <p:cNvSpPr/>
          <p:nvPr/>
        </p:nvSpPr>
        <p:spPr>
          <a:xfrm flipH="1" rot="10800000">
            <a:off x="1886813" y="3176205"/>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1" name="Google Shape;3611;p113"/>
          <p:cNvSpPr/>
          <p:nvPr/>
        </p:nvSpPr>
        <p:spPr>
          <a:xfrm flipH="1" rot="10800000">
            <a:off x="1886813" y="3120067"/>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2" name="Google Shape;3612;p113"/>
          <p:cNvSpPr/>
          <p:nvPr/>
        </p:nvSpPr>
        <p:spPr>
          <a:xfrm flipH="1" rot="10800000">
            <a:off x="2725396" y="3310792"/>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3" name="Google Shape;3613;p113"/>
          <p:cNvSpPr/>
          <p:nvPr/>
        </p:nvSpPr>
        <p:spPr>
          <a:xfrm flipH="1" rot="10800000">
            <a:off x="3593369" y="3310792"/>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4" name="Google Shape;3614;p113"/>
          <p:cNvSpPr/>
          <p:nvPr/>
        </p:nvSpPr>
        <p:spPr>
          <a:xfrm flipH="1" rot="10800000">
            <a:off x="3593369" y="3249050"/>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5" name="Google Shape;3615;p113"/>
          <p:cNvSpPr/>
          <p:nvPr/>
        </p:nvSpPr>
        <p:spPr>
          <a:xfrm flipH="1" rot="10800000">
            <a:off x="3593369" y="3176205"/>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6" name="Google Shape;3616;p113"/>
          <p:cNvSpPr/>
          <p:nvPr/>
        </p:nvSpPr>
        <p:spPr>
          <a:xfrm flipH="1" rot="10800000">
            <a:off x="3593369" y="3120067"/>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7" name="Google Shape;3617;p113"/>
          <p:cNvSpPr/>
          <p:nvPr/>
        </p:nvSpPr>
        <p:spPr>
          <a:xfrm flipH="1" rot="10800000">
            <a:off x="4420523" y="3310792"/>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8" name="Google Shape;3618;p113"/>
          <p:cNvSpPr/>
          <p:nvPr/>
        </p:nvSpPr>
        <p:spPr>
          <a:xfrm flipH="1" rot="10800000">
            <a:off x="4420523" y="3249050"/>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9" name="Google Shape;3619;p113"/>
          <p:cNvSpPr/>
          <p:nvPr/>
        </p:nvSpPr>
        <p:spPr>
          <a:xfrm flipH="1" rot="10800000">
            <a:off x="4420523" y="3176205"/>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20" name="Google Shape;3620;p113"/>
          <p:cNvSpPr/>
          <p:nvPr/>
        </p:nvSpPr>
        <p:spPr>
          <a:xfrm>
            <a:off x="656694" y="3149149"/>
            <a:ext cx="12093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grpSp>
        <p:nvGrpSpPr>
          <p:cNvPr id="3621" name="Google Shape;3621;p113"/>
          <p:cNvGrpSpPr/>
          <p:nvPr/>
        </p:nvGrpSpPr>
        <p:grpSpPr>
          <a:xfrm>
            <a:off x="2960883" y="1871735"/>
            <a:ext cx="623777" cy="570711"/>
            <a:chOff x="3264120" y="1475400"/>
            <a:chExt cx="687660" cy="629160"/>
          </a:xfrm>
        </p:grpSpPr>
        <p:sp>
          <p:nvSpPr>
            <p:cNvPr id="3622" name="Google Shape;3622;p113"/>
            <p:cNvSpPr/>
            <p:nvPr/>
          </p:nvSpPr>
          <p:spPr>
            <a:xfrm flipH="1" rot="10800000">
              <a:off x="3313080" y="154356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23" name="Google Shape;3623;p113"/>
            <p:cNvSpPr/>
            <p:nvPr/>
          </p:nvSpPr>
          <p:spPr>
            <a:xfrm flipH="1" rot="10800000">
              <a:off x="3264120" y="147540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624" name="Google Shape;3624;p113"/>
          <p:cNvGrpSpPr/>
          <p:nvPr/>
        </p:nvGrpSpPr>
        <p:grpSpPr>
          <a:xfrm>
            <a:off x="2269891" y="1871735"/>
            <a:ext cx="623287" cy="570711"/>
            <a:chOff x="2502360" y="1475400"/>
            <a:chExt cx="687120" cy="629160"/>
          </a:xfrm>
        </p:grpSpPr>
        <p:sp>
          <p:nvSpPr>
            <p:cNvPr id="3625" name="Google Shape;3625;p113"/>
            <p:cNvSpPr/>
            <p:nvPr/>
          </p:nvSpPr>
          <p:spPr>
            <a:xfrm flipH="1" rot="10800000">
              <a:off x="2551680" y="154356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26" name="Google Shape;3626;p113"/>
            <p:cNvSpPr/>
            <p:nvPr/>
          </p:nvSpPr>
          <p:spPr>
            <a:xfrm flipH="1" rot="10800000">
              <a:off x="2502360" y="147540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627" name="Google Shape;3627;p113"/>
          <p:cNvGrpSpPr/>
          <p:nvPr/>
        </p:nvGrpSpPr>
        <p:grpSpPr>
          <a:xfrm>
            <a:off x="3636854" y="1874130"/>
            <a:ext cx="623722" cy="557867"/>
            <a:chOff x="4009320" y="1478040"/>
            <a:chExt cx="687600" cy="615000"/>
          </a:xfrm>
        </p:grpSpPr>
        <p:sp>
          <p:nvSpPr>
            <p:cNvPr id="3628" name="Google Shape;3628;p113"/>
            <p:cNvSpPr/>
            <p:nvPr/>
          </p:nvSpPr>
          <p:spPr>
            <a:xfrm flipH="1" rot="10800000">
              <a:off x="4061520" y="15326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29" name="Google Shape;3629;p113"/>
            <p:cNvSpPr/>
            <p:nvPr/>
          </p:nvSpPr>
          <p:spPr>
            <a:xfrm flipH="1" rot="10800000">
              <a:off x="4009320" y="14780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630" name="Google Shape;3630;p113"/>
          <p:cNvSpPr/>
          <p:nvPr/>
        </p:nvSpPr>
        <p:spPr>
          <a:xfrm>
            <a:off x="4482576" y="1968700"/>
            <a:ext cx="9951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sp>
        <p:nvSpPr>
          <p:cNvPr id="3631" name="Google Shape;3631;p113"/>
          <p:cNvSpPr/>
          <p:nvPr/>
        </p:nvSpPr>
        <p:spPr>
          <a:xfrm flipH="1" rot="10800000">
            <a:off x="3585912" y="2419108"/>
            <a:ext cx="395442" cy="182574"/>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sp>
        <p:nvSpPr>
          <p:cNvPr id="3632" name="Google Shape;3632;p113"/>
          <p:cNvSpPr/>
          <p:nvPr/>
        </p:nvSpPr>
        <p:spPr>
          <a:xfrm>
            <a:off x="2654247" y="2381246"/>
            <a:ext cx="290628" cy="190404"/>
          </a:xfrm>
          <a:custGeom>
            <a:rect b="b" l="l" r="r" t="t"/>
            <a:pathLst>
              <a:path extrusionOk="0" h="21600" w="21600">
                <a:moveTo>
                  <a:pt x="0" y="0"/>
                </a:moveTo>
                <a:lnTo>
                  <a:pt x="21600" y="21600"/>
                </a:lnTo>
              </a:path>
            </a:pathLst>
          </a:custGeom>
          <a:noFill/>
          <a:ln cap="flat" cmpd="sng" w="38150">
            <a:solidFill>
              <a:srgbClr val="FF000A"/>
            </a:solidFill>
            <a:prstDash val="solid"/>
            <a:miter lim="8000"/>
            <a:headEnd len="sm" w="sm" type="none"/>
            <a:tailEnd len="med" w="med" type="stealth"/>
          </a:ln>
        </p:spPr>
      </p:sp>
      <p:sp>
        <p:nvSpPr>
          <p:cNvPr id="3633" name="Google Shape;3633;p113"/>
          <p:cNvSpPr/>
          <p:nvPr/>
        </p:nvSpPr>
        <p:spPr>
          <a:xfrm flipH="1">
            <a:off x="3598761" y="2571629"/>
            <a:ext cx="387936" cy="189432"/>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grpSp>
        <p:nvGrpSpPr>
          <p:cNvPr id="3634" name="Google Shape;3634;p113"/>
          <p:cNvGrpSpPr/>
          <p:nvPr/>
        </p:nvGrpSpPr>
        <p:grpSpPr>
          <a:xfrm>
            <a:off x="2708826" y="3317649"/>
            <a:ext cx="285524" cy="236209"/>
            <a:chOff x="3163350" y="2159850"/>
            <a:chExt cx="397500" cy="338700"/>
          </a:xfrm>
        </p:grpSpPr>
        <p:sp>
          <p:nvSpPr>
            <p:cNvPr id="3635" name="Google Shape;3635;p11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636" name="Google Shape;3636;p11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7" name="Google Shape;3637;p113"/>
          <p:cNvGrpSpPr/>
          <p:nvPr/>
        </p:nvGrpSpPr>
        <p:grpSpPr>
          <a:xfrm>
            <a:off x="3564026" y="3317649"/>
            <a:ext cx="285524" cy="236209"/>
            <a:chOff x="3163350" y="2159850"/>
            <a:chExt cx="397500" cy="338700"/>
          </a:xfrm>
        </p:grpSpPr>
        <p:sp>
          <p:nvSpPr>
            <p:cNvPr id="3638" name="Google Shape;3638;p11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639" name="Google Shape;3639;p11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113"/>
          <p:cNvGrpSpPr/>
          <p:nvPr/>
        </p:nvGrpSpPr>
        <p:grpSpPr>
          <a:xfrm>
            <a:off x="4389413" y="3317649"/>
            <a:ext cx="285524" cy="236209"/>
            <a:chOff x="3163350" y="2159850"/>
            <a:chExt cx="397500" cy="338700"/>
          </a:xfrm>
        </p:grpSpPr>
        <p:sp>
          <p:nvSpPr>
            <p:cNvPr id="3641" name="Google Shape;3641;p11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642" name="Google Shape;3642;p11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113"/>
          <p:cNvGrpSpPr/>
          <p:nvPr/>
        </p:nvGrpSpPr>
        <p:grpSpPr>
          <a:xfrm>
            <a:off x="2948801" y="2571302"/>
            <a:ext cx="641138" cy="365743"/>
            <a:chOff x="3250800" y="2834640"/>
            <a:chExt cx="706800" cy="403200"/>
          </a:xfrm>
        </p:grpSpPr>
        <p:sp>
          <p:nvSpPr>
            <p:cNvPr id="3644" name="Google Shape;3644;p113"/>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645" name="Google Shape;3645;p113"/>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646" name="Google Shape;3646;p113"/>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47" name="Google Shape;3647;p113"/>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48" name="Google Shape;3648;p113"/>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49" name="Google Shape;3649;p113"/>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50" name="Google Shape;3650;p113"/>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51" name="Google Shape;3651;p113"/>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grpSp>
        <p:nvGrpSpPr>
          <p:cNvPr id="3652" name="Google Shape;3652;p113"/>
          <p:cNvGrpSpPr/>
          <p:nvPr/>
        </p:nvGrpSpPr>
        <p:grpSpPr>
          <a:xfrm>
            <a:off x="1853613" y="3317649"/>
            <a:ext cx="285524" cy="236209"/>
            <a:chOff x="3163350" y="2159850"/>
            <a:chExt cx="397500" cy="338700"/>
          </a:xfrm>
        </p:grpSpPr>
        <p:sp>
          <p:nvSpPr>
            <p:cNvPr id="3653" name="Google Shape;3653;p11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654" name="Google Shape;3654;p11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5" name="Google Shape;3655;p113"/>
          <p:cNvSpPr/>
          <p:nvPr/>
        </p:nvSpPr>
        <p:spPr>
          <a:xfrm flipH="1" rot="10800000">
            <a:off x="2724090" y="3233286"/>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56" name="Google Shape;3656;p113"/>
          <p:cNvSpPr/>
          <p:nvPr/>
        </p:nvSpPr>
        <p:spPr>
          <a:xfrm flipH="1">
            <a:off x="2820105" y="2897387"/>
            <a:ext cx="360504" cy="500580"/>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60" name="Shape 3660"/>
        <p:cNvGrpSpPr/>
        <p:nvPr/>
      </p:nvGrpSpPr>
      <p:grpSpPr>
        <a:xfrm>
          <a:off x="0" y="0"/>
          <a:ext cx="0" cy="0"/>
          <a:chOff x="0" y="0"/>
          <a:chExt cx="0" cy="0"/>
        </a:xfrm>
      </p:grpSpPr>
      <p:sp>
        <p:nvSpPr>
          <p:cNvPr id="3661" name="Google Shape;3661;p114"/>
          <p:cNvSpPr/>
          <p:nvPr/>
        </p:nvSpPr>
        <p:spPr>
          <a:xfrm flipH="1">
            <a:off x="2111463" y="2897061"/>
            <a:ext cx="1069146" cy="328536"/>
          </a:xfrm>
          <a:custGeom>
            <a:rect b="b" l="l" r="r" t="t"/>
            <a:pathLst>
              <a:path extrusionOk="0" h="21600" w="21600">
                <a:moveTo>
                  <a:pt x="0" y="0"/>
                </a:moveTo>
                <a:lnTo>
                  <a:pt x="21600" y="21600"/>
                </a:lnTo>
              </a:path>
            </a:pathLst>
          </a:custGeom>
          <a:noFill/>
          <a:ln cap="flat" cmpd="sng" w="38150">
            <a:solidFill>
              <a:srgbClr val="FF000A"/>
            </a:solidFill>
            <a:prstDash val="dashDot"/>
            <a:miter lim="8000"/>
            <a:headEnd len="sm" w="sm" type="none"/>
            <a:tailEnd len="med" w="med" type="triangle"/>
          </a:ln>
        </p:spPr>
      </p:sp>
      <p:sp>
        <p:nvSpPr>
          <p:cNvPr id="3662" name="Google Shape;3662;p114"/>
          <p:cNvSpPr/>
          <p:nvPr/>
        </p:nvSpPr>
        <p:spPr>
          <a:xfrm flipH="1">
            <a:off x="2820105" y="2897387"/>
            <a:ext cx="360504" cy="500580"/>
          </a:xfrm>
          <a:custGeom>
            <a:rect b="b" l="l" r="r" t="t"/>
            <a:pathLst>
              <a:path extrusionOk="0" h="21600" w="21600">
                <a:moveTo>
                  <a:pt x="0" y="0"/>
                </a:moveTo>
                <a:lnTo>
                  <a:pt x="21600" y="21600"/>
                </a:lnTo>
              </a:path>
            </a:pathLst>
          </a:custGeom>
          <a:noFill/>
          <a:ln cap="flat" cmpd="sng" w="38150">
            <a:solidFill>
              <a:srgbClr val="0091FF"/>
            </a:solidFill>
            <a:prstDash val="dashDot"/>
            <a:miter lim="8000"/>
            <a:headEnd len="sm" w="sm" type="none"/>
            <a:tailEnd len="med" w="med" type="triangle"/>
          </a:ln>
        </p:spPr>
      </p:sp>
      <p:sp>
        <p:nvSpPr>
          <p:cNvPr id="3663" name="Google Shape;3663;p114"/>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Tenant Locality And Work Stealing</a:t>
            </a:r>
            <a:endParaRPr b="0" sz="2900" strike="noStrike">
              <a:solidFill>
                <a:srgbClr val="000000"/>
              </a:solidFill>
              <a:latin typeface="Calibri"/>
              <a:ea typeface="Calibri"/>
              <a:cs typeface="Calibri"/>
              <a:sym typeface="Calibri"/>
            </a:endParaRPr>
          </a:p>
        </p:txBody>
      </p:sp>
      <p:sp>
        <p:nvSpPr>
          <p:cNvPr id="3664" name="Google Shape;3664;p114"/>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Quickly dispatch requests to cores, avoid hotspots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NIC routes tenants to cores, cores steal work</a:t>
            </a:r>
            <a:endParaRPr b="0" sz="2200" strike="noStrike">
              <a:solidFill>
                <a:srgbClr val="000000"/>
              </a:solidFill>
              <a:latin typeface="Calibri"/>
              <a:ea typeface="Calibri"/>
              <a:cs typeface="Calibri"/>
              <a:sym typeface="Calibri"/>
            </a:endParaRPr>
          </a:p>
        </p:txBody>
      </p:sp>
      <p:sp>
        <p:nvSpPr>
          <p:cNvPr id="3665" name="Google Shape;3665;p114"/>
          <p:cNvSpPr/>
          <p:nvPr/>
        </p:nvSpPr>
        <p:spPr>
          <a:xfrm>
            <a:off x="652449" y="2626033"/>
            <a:ext cx="5225400" cy="2420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Server</a:t>
            </a:r>
            <a:endParaRPr b="0" sz="1800" strike="noStrike">
              <a:latin typeface="Arial"/>
              <a:ea typeface="Arial"/>
              <a:cs typeface="Arial"/>
              <a:sym typeface="Arial"/>
            </a:endParaRPr>
          </a:p>
        </p:txBody>
      </p:sp>
      <p:grpSp>
        <p:nvGrpSpPr>
          <p:cNvPr id="3666" name="Google Shape;3666;p114"/>
          <p:cNvGrpSpPr/>
          <p:nvPr/>
        </p:nvGrpSpPr>
        <p:grpSpPr>
          <a:xfrm>
            <a:off x="2948801" y="2571302"/>
            <a:ext cx="641138" cy="365743"/>
            <a:chOff x="3250800" y="2834640"/>
            <a:chExt cx="706800" cy="403200"/>
          </a:xfrm>
        </p:grpSpPr>
        <p:sp>
          <p:nvSpPr>
            <p:cNvPr id="3667" name="Google Shape;3667;p114"/>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668" name="Google Shape;3668;p114"/>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669" name="Google Shape;3669;p114"/>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70" name="Google Shape;3670;p114"/>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71" name="Google Shape;3671;p114"/>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72" name="Google Shape;3672;p114"/>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73" name="Google Shape;3673;p114"/>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674" name="Google Shape;3674;p114"/>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sp>
        <p:nvSpPr>
          <p:cNvPr id="3675" name="Google Shape;3675;p114"/>
          <p:cNvSpPr/>
          <p:nvPr/>
        </p:nvSpPr>
        <p:spPr>
          <a:xfrm>
            <a:off x="6220800" y="3468505"/>
            <a:ext cx="2571300" cy="7359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Few active tenants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Many idle tenants</a:t>
            </a:r>
            <a:endParaRPr b="0" sz="1800" strike="noStrike">
              <a:latin typeface="Arial"/>
              <a:ea typeface="Arial"/>
              <a:cs typeface="Arial"/>
              <a:sym typeface="Arial"/>
            </a:endParaRPr>
          </a:p>
        </p:txBody>
      </p:sp>
      <p:sp>
        <p:nvSpPr>
          <p:cNvPr id="3676" name="Google Shape;3676;p114"/>
          <p:cNvSpPr/>
          <p:nvPr/>
        </p:nvSpPr>
        <p:spPr>
          <a:xfrm flipH="1" rot="10800000">
            <a:off x="1886813" y="3310792"/>
            <a:ext cx="225600" cy="70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77" name="Google Shape;3677;p114"/>
          <p:cNvSpPr/>
          <p:nvPr/>
        </p:nvSpPr>
        <p:spPr>
          <a:xfrm flipH="1" rot="10800000">
            <a:off x="1886813" y="3249050"/>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78" name="Google Shape;3678;p114"/>
          <p:cNvSpPr/>
          <p:nvPr/>
        </p:nvSpPr>
        <p:spPr>
          <a:xfrm flipH="1" rot="10800000">
            <a:off x="1886813" y="3176205"/>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79" name="Google Shape;3679;p114"/>
          <p:cNvSpPr/>
          <p:nvPr/>
        </p:nvSpPr>
        <p:spPr>
          <a:xfrm flipH="1" rot="10800000">
            <a:off x="1886813" y="3120067"/>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80" name="Google Shape;3680;p114"/>
          <p:cNvSpPr/>
          <p:nvPr/>
        </p:nvSpPr>
        <p:spPr>
          <a:xfrm flipH="1" rot="10800000">
            <a:off x="2725396" y="3310792"/>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81" name="Google Shape;3681;p114"/>
          <p:cNvSpPr/>
          <p:nvPr/>
        </p:nvSpPr>
        <p:spPr>
          <a:xfrm flipH="1" rot="10800000">
            <a:off x="3593369" y="3310792"/>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82" name="Google Shape;3682;p114"/>
          <p:cNvSpPr/>
          <p:nvPr/>
        </p:nvSpPr>
        <p:spPr>
          <a:xfrm flipH="1" rot="10800000">
            <a:off x="3593369" y="3249050"/>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83" name="Google Shape;3683;p114"/>
          <p:cNvSpPr/>
          <p:nvPr/>
        </p:nvSpPr>
        <p:spPr>
          <a:xfrm flipH="1" rot="10800000">
            <a:off x="3593369" y="3176205"/>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84" name="Google Shape;3684;p114"/>
          <p:cNvSpPr/>
          <p:nvPr/>
        </p:nvSpPr>
        <p:spPr>
          <a:xfrm flipH="1" rot="10800000">
            <a:off x="3593369" y="3120067"/>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85" name="Google Shape;3685;p114"/>
          <p:cNvSpPr/>
          <p:nvPr/>
        </p:nvSpPr>
        <p:spPr>
          <a:xfrm flipH="1" rot="10800000">
            <a:off x="4420523" y="3310792"/>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86" name="Google Shape;3686;p114"/>
          <p:cNvSpPr/>
          <p:nvPr/>
        </p:nvSpPr>
        <p:spPr>
          <a:xfrm flipH="1" rot="10800000">
            <a:off x="4420523" y="3249050"/>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87" name="Google Shape;3687;p114"/>
          <p:cNvSpPr/>
          <p:nvPr/>
        </p:nvSpPr>
        <p:spPr>
          <a:xfrm flipH="1" rot="10800000">
            <a:off x="4420523" y="3176205"/>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88" name="Google Shape;3688;p114"/>
          <p:cNvSpPr/>
          <p:nvPr/>
        </p:nvSpPr>
        <p:spPr>
          <a:xfrm flipH="1" rot="10800000">
            <a:off x="1886813" y="3053453"/>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89" name="Google Shape;3689;p114"/>
          <p:cNvSpPr/>
          <p:nvPr/>
        </p:nvSpPr>
        <p:spPr>
          <a:xfrm flipH="1" rot="10800000">
            <a:off x="1886813" y="2980608"/>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90" name="Google Shape;3690;p114"/>
          <p:cNvSpPr/>
          <p:nvPr/>
        </p:nvSpPr>
        <p:spPr>
          <a:xfrm flipH="1" rot="10800000">
            <a:off x="1886813" y="2924470"/>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91" name="Google Shape;3691;p114"/>
          <p:cNvSpPr/>
          <p:nvPr/>
        </p:nvSpPr>
        <p:spPr>
          <a:xfrm>
            <a:off x="1501156" y="2803017"/>
            <a:ext cx="995400" cy="1327200"/>
          </a:xfrm>
          <a:prstGeom prst="ellipse">
            <a:avLst/>
          </a:prstGeom>
          <a:noFill/>
          <a:ln cap="flat" cmpd="sng" w="38150">
            <a:solidFill>
              <a:srgbClr val="FF000A"/>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92" name="Google Shape;3692;p114"/>
          <p:cNvSpPr/>
          <p:nvPr/>
        </p:nvSpPr>
        <p:spPr>
          <a:xfrm>
            <a:off x="549501" y="3554375"/>
            <a:ext cx="905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Hotspot</a:t>
            </a:r>
            <a:endParaRPr b="0" sz="1500" strike="noStrike">
              <a:latin typeface="Arial"/>
              <a:ea typeface="Arial"/>
              <a:cs typeface="Arial"/>
              <a:sym typeface="Arial"/>
            </a:endParaRPr>
          </a:p>
        </p:txBody>
      </p:sp>
      <p:grpSp>
        <p:nvGrpSpPr>
          <p:cNvPr id="3693" name="Google Shape;3693;p114"/>
          <p:cNvGrpSpPr/>
          <p:nvPr/>
        </p:nvGrpSpPr>
        <p:grpSpPr>
          <a:xfrm>
            <a:off x="2960883" y="1871735"/>
            <a:ext cx="623777" cy="570711"/>
            <a:chOff x="3264120" y="1475400"/>
            <a:chExt cx="687660" cy="629160"/>
          </a:xfrm>
        </p:grpSpPr>
        <p:sp>
          <p:nvSpPr>
            <p:cNvPr id="3694" name="Google Shape;3694;p114"/>
            <p:cNvSpPr/>
            <p:nvPr/>
          </p:nvSpPr>
          <p:spPr>
            <a:xfrm flipH="1" rot="10800000">
              <a:off x="3313080" y="154356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95" name="Google Shape;3695;p114"/>
            <p:cNvSpPr/>
            <p:nvPr/>
          </p:nvSpPr>
          <p:spPr>
            <a:xfrm flipH="1" rot="10800000">
              <a:off x="3264120" y="147540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696" name="Google Shape;3696;p114"/>
          <p:cNvGrpSpPr/>
          <p:nvPr/>
        </p:nvGrpSpPr>
        <p:grpSpPr>
          <a:xfrm>
            <a:off x="2269891" y="1871735"/>
            <a:ext cx="623287" cy="570711"/>
            <a:chOff x="2502360" y="1475400"/>
            <a:chExt cx="687120" cy="629160"/>
          </a:xfrm>
        </p:grpSpPr>
        <p:sp>
          <p:nvSpPr>
            <p:cNvPr id="3697" name="Google Shape;3697;p114"/>
            <p:cNvSpPr/>
            <p:nvPr/>
          </p:nvSpPr>
          <p:spPr>
            <a:xfrm flipH="1" rot="10800000">
              <a:off x="2551680" y="154356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98" name="Google Shape;3698;p114"/>
            <p:cNvSpPr/>
            <p:nvPr/>
          </p:nvSpPr>
          <p:spPr>
            <a:xfrm flipH="1" rot="10800000">
              <a:off x="2502360" y="147540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699" name="Google Shape;3699;p114"/>
          <p:cNvGrpSpPr/>
          <p:nvPr/>
        </p:nvGrpSpPr>
        <p:grpSpPr>
          <a:xfrm>
            <a:off x="3636854" y="1874130"/>
            <a:ext cx="623722" cy="557867"/>
            <a:chOff x="4009320" y="1478040"/>
            <a:chExt cx="687600" cy="615000"/>
          </a:xfrm>
        </p:grpSpPr>
        <p:sp>
          <p:nvSpPr>
            <p:cNvPr id="3700" name="Google Shape;3700;p114"/>
            <p:cNvSpPr/>
            <p:nvPr/>
          </p:nvSpPr>
          <p:spPr>
            <a:xfrm flipH="1" rot="10800000">
              <a:off x="4061520" y="15326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01" name="Google Shape;3701;p114"/>
            <p:cNvSpPr/>
            <p:nvPr/>
          </p:nvSpPr>
          <p:spPr>
            <a:xfrm flipH="1" rot="10800000">
              <a:off x="4009320" y="14780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702" name="Google Shape;3702;p114"/>
          <p:cNvSpPr/>
          <p:nvPr/>
        </p:nvSpPr>
        <p:spPr>
          <a:xfrm>
            <a:off x="4482576" y="1968700"/>
            <a:ext cx="9951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3703" name="Google Shape;3703;p114"/>
          <p:cNvGrpSpPr/>
          <p:nvPr/>
        </p:nvGrpSpPr>
        <p:grpSpPr>
          <a:xfrm>
            <a:off x="2708826" y="3317649"/>
            <a:ext cx="285524" cy="236209"/>
            <a:chOff x="3163350" y="2159850"/>
            <a:chExt cx="397500" cy="338700"/>
          </a:xfrm>
        </p:grpSpPr>
        <p:sp>
          <p:nvSpPr>
            <p:cNvPr id="3704" name="Google Shape;3704;p11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05" name="Google Shape;3705;p11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114"/>
          <p:cNvGrpSpPr/>
          <p:nvPr/>
        </p:nvGrpSpPr>
        <p:grpSpPr>
          <a:xfrm>
            <a:off x="3564026" y="3317649"/>
            <a:ext cx="285524" cy="236209"/>
            <a:chOff x="3163350" y="2159850"/>
            <a:chExt cx="397500" cy="338700"/>
          </a:xfrm>
        </p:grpSpPr>
        <p:sp>
          <p:nvSpPr>
            <p:cNvPr id="3707" name="Google Shape;3707;p11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08" name="Google Shape;3708;p11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114"/>
          <p:cNvGrpSpPr/>
          <p:nvPr/>
        </p:nvGrpSpPr>
        <p:grpSpPr>
          <a:xfrm>
            <a:off x="4389413" y="3317649"/>
            <a:ext cx="285524" cy="236209"/>
            <a:chOff x="3163350" y="2159850"/>
            <a:chExt cx="397500" cy="338700"/>
          </a:xfrm>
        </p:grpSpPr>
        <p:sp>
          <p:nvSpPr>
            <p:cNvPr id="3710" name="Google Shape;3710;p11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11" name="Google Shape;3711;p11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114"/>
          <p:cNvGrpSpPr/>
          <p:nvPr/>
        </p:nvGrpSpPr>
        <p:grpSpPr>
          <a:xfrm>
            <a:off x="1853613" y="3317649"/>
            <a:ext cx="285524" cy="236209"/>
            <a:chOff x="3163350" y="2159850"/>
            <a:chExt cx="397500" cy="338700"/>
          </a:xfrm>
        </p:grpSpPr>
        <p:sp>
          <p:nvSpPr>
            <p:cNvPr id="3713" name="Google Shape;3713;p11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14" name="Google Shape;3714;p11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5" name="Google Shape;3715;p114"/>
          <p:cNvSpPr/>
          <p:nvPr/>
        </p:nvSpPr>
        <p:spPr>
          <a:xfrm flipH="1" rot="10800000">
            <a:off x="2724090" y="3233286"/>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19" name="Shape 3719"/>
        <p:cNvGrpSpPr/>
        <p:nvPr/>
      </p:nvGrpSpPr>
      <p:grpSpPr>
        <a:xfrm>
          <a:off x="0" y="0"/>
          <a:ext cx="0" cy="0"/>
          <a:chOff x="0" y="0"/>
          <a:chExt cx="0" cy="0"/>
        </a:xfrm>
      </p:grpSpPr>
      <p:sp>
        <p:nvSpPr>
          <p:cNvPr id="3720" name="Google Shape;3720;p115"/>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Tenant Locality And Work Stealing</a:t>
            </a:r>
            <a:endParaRPr b="0" sz="2900" strike="noStrike">
              <a:solidFill>
                <a:srgbClr val="000000"/>
              </a:solidFill>
              <a:latin typeface="Calibri"/>
              <a:ea typeface="Calibri"/>
              <a:cs typeface="Calibri"/>
              <a:sym typeface="Calibri"/>
            </a:endParaRPr>
          </a:p>
        </p:txBody>
      </p:sp>
      <p:sp>
        <p:nvSpPr>
          <p:cNvPr id="3721" name="Google Shape;3721;p115"/>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Quickly dispatch requests to cores, avoid hotspots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NIC routes tenants to cores, cores steal work</a:t>
            </a:r>
            <a:endParaRPr b="0" sz="2200" strike="noStrike">
              <a:solidFill>
                <a:srgbClr val="000000"/>
              </a:solidFill>
              <a:latin typeface="Calibri"/>
              <a:ea typeface="Calibri"/>
              <a:cs typeface="Calibri"/>
              <a:sym typeface="Calibri"/>
            </a:endParaRPr>
          </a:p>
        </p:txBody>
      </p:sp>
      <p:sp>
        <p:nvSpPr>
          <p:cNvPr id="3722" name="Google Shape;3722;p115"/>
          <p:cNvSpPr/>
          <p:nvPr/>
        </p:nvSpPr>
        <p:spPr>
          <a:xfrm>
            <a:off x="652449" y="2626033"/>
            <a:ext cx="5225400" cy="2420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Server</a:t>
            </a:r>
            <a:endParaRPr b="0" sz="1800" strike="noStrike">
              <a:latin typeface="Arial"/>
              <a:ea typeface="Arial"/>
              <a:cs typeface="Arial"/>
              <a:sym typeface="Arial"/>
            </a:endParaRPr>
          </a:p>
        </p:txBody>
      </p:sp>
      <p:sp>
        <p:nvSpPr>
          <p:cNvPr id="3723" name="Google Shape;3723;p115"/>
          <p:cNvSpPr/>
          <p:nvPr/>
        </p:nvSpPr>
        <p:spPr>
          <a:xfrm>
            <a:off x="6220800" y="3468505"/>
            <a:ext cx="2571300" cy="7359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Cores steal from</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neighboring queue</a:t>
            </a:r>
            <a:endParaRPr b="0" sz="1800" strike="noStrike">
              <a:latin typeface="Arial"/>
              <a:ea typeface="Arial"/>
              <a:cs typeface="Arial"/>
              <a:sym typeface="Arial"/>
            </a:endParaRPr>
          </a:p>
        </p:txBody>
      </p:sp>
      <p:sp>
        <p:nvSpPr>
          <p:cNvPr id="3724" name="Google Shape;3724;p115"/>
          <p:cNvSpPr/>
          <p:nvPr/>
        </p:nvSpPr>
        <p:spPr>
          <a:xfrm flipH="1" rot="10800000">
            <a:off x="2724090" y="3233286"/>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725" name="Google Shape;3725;p115"/>
          <p:cNvGrpSpPr/>
          <p:nvPr/>
        </p:nvGrpSpPr>
        <p:grpSpPr>
          <a:xfrm>
            <a:off x="3592116" y="3118882"/>
            <a:ext cx="225868" cy="260973"/>
            <a:chOff x="3960000" y="3438300"/>
            <a:chExt cx="249000" cy="287700"/>
          </a:xfrm>
        </p:grpSpPr>
        <p:sp>
          <p:nvSpPr>
            <p:cNvPr id="3726" name="Google Shape;3726;p115"/>
            <p:cNvSpPr/>
            <p:nvPr/>
          </p:nvSpPr>
          <p:spPr>
            <a:xfrm flipH="1" rot="10800000">
              <a:off x="3960000" y="3648600"/>
              <a:ext cx="249000" cy="77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27" name="Google Shape;3727;p115"/>
            <p:cNvSpPr/>
            <p:nvPr/>
          </p:nvSpPr>
          <p:spPr>
            <a:xfrm flipH="1" rot="10800000">
              <a:off x="3960000" y="3592380"/>
              <a:ext cx="249000" cy="77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28" name="Google Shape;3728;p115"/>
            <p:cNvSpPr/>
            <p:nvPr/>
          </p:nvSpPr>
          <p:spPr>
            <a:xfrm flipH="1" rot="10800000">
              <a:off x="3960000" y="3495120"/>
              <a:ext cx="249000" cy="76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29" name="Google Shape;3729;p115"/>
            <p:cNvSpPr/>
            <p:nvPr/>
          </p:nvSpPr>
          <p:spPr>
            <a:xfrm flipH="1" rot="10800000">
              <a:off x="3960000" y="3438300"/>
              <a:ext cx="249000" cy="77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730" name="Google Shape;3730;p115"/>
          <p:cNvSpPr/>
          <p:nvPr/>
        </p:nvSpPr>
        <p:spPr>
          <a:xfrm flipH="1" rot="10800000">
            <a:off x="4419217" y="3309486"/>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31" name="Google Shape;3731;p115"/>
          <p:cNvSpPr/>
          <p:nvPr/>
        </p:nvSpPr>
        <p:spPr>
          <a:xfrm flipH="1" rot="10800000">
            <a:off x="4419217" y="3258520"/>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32" name="Google Shape;3732;p115"/>
          <p:cNvSpPr/>
          <p:nvPr/>
        </p:nvSpPr>
        <p:spPr>
          <a:xfrm flipH="1" rot="10800000">
            <a:off x="4419217" y="3170327"/>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733" name="Google Shape;3733;p115"/>
          <p:cNvGrpSpPr/>
          <p:nvPr/>
        </p:nvGrpSpPr>
        <p:grpSpPr>
          <a:xfrm>
            <a:off x="2948801" y="2571302"/>
            <a:ext cx="641138" cy="365743"/>
            <a:chOff x="3250800" y="2834640"/>
            <a:chExt cx="706800" cy="403200"/>
          </a:xfrm>
        </p:grpSpPr>
        <p:sp>
          <p:nvSpPr>
            <p:cNvPr id="3734" name="Google Shape;3734;p115"/>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735" name="Google Shape;3735;p115"/>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736" name="Google Shape;3736;p115"/>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737" name="Google Shape;3737;p115"/>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738" name="Google Shape;3738;p115"/>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739" name="Google Shape;3739;p115"/>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740" name="Google Shape;3740;p115"/>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741" name="Google Shape;3741;p115"/>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sp>
        <p:nvSpPr>
          <p:cNvPr id="3742" name="Google Shape;3742;p115"/>
          <p:cNvSpPr/>
          <p:nvPr/>
        </p:nvSpPr>
        <p:spPr>
          <a:xfrm flipH="1" rot="10800000">
            <a:off x="2724090" y="3168305"/>
            <a:ext cx="225600" cy="70200"/>
          </a:xfrm>
          <a:prstGeom prst="rect">
            <a:avLst/>
          </a:prstGeom>
          <a:solidFill>
            <a:srgbClr val="FB9B96"/>
          </a:solidFill>
          <a:ln cap="flat" cmpd="sng" w="9525">
            <a:solidFill>
              <a:srgbClr val="ED1C2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743" name="Google Shape;3743;p115"/>
          <p:cNvCxnSpPr/>
          <p:nvPr/>
        </p:nvCxnSpPr>
        <p:spPr>
          <a:xfrm rot="10800000">
            <a:off x="2110956" y="3243298"/>
            <a:ext cx="595500" cy="177300"/>
          </a:xfrm>
          <a:prstGeom prst="straightConnector1">
            <a:avLst/>
          </a:prstGeom>
          <a:noFill/>
          <a:ln cap="flat" cmpd="sng" w="38150">
            <a:solidFill>
              <a:srgbClr val="000000"/>
            </a:solidFill>
            <a:prstDash val="solid"/>
            <a:round/>
            <a:headEnd len="sm" w="sm" type="none"/>
            <a:tailEnd len="med" w="med" type="stealth"/>
          </a:ln>
        </p:spPr>
      </p:cxnSp>
      <p:sp>
        <p:nvSpPr>
          <p:cNvPr id="3744" name="Google Shape;3744;p115"/>
          <p:cNvSpPr/>
          <p:nvPr/>
        </p:nvSpPr>
        <p:spPr>
          <a:xfrm flipH="1" rot="10800000">
            <a:off x="1885890" y="3255724"/>
            <a:ext cx="225600" cy="70200"/>
          </a:xfrm>
          <a:prstGeom prst="rect">
            <a:avLst/>
          </a:prstGeom>
          <a:solidFill>
            <a:srgbClr val="FB9B96"/>
          </a:solidFill>
          <a:ln cap="flat" cmpd="sng" w="9525">
            <a:solidFill>
              <a:srgbClr val="ED1C2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45" name="Google Shape;3745;p115"/>
          <p:cNvSpPr/>
          <p:nvPr/>
        </p:nvSpPr>
        <p:spPr>
          <a:xfrm flipH="1" rot="10800000">
            <a:off x="1885890" y="3190742"/>
            <a:ext cx="225600" cy="70200"/>
          </a:xfrm>
          <a:prstGeom prst="rect">
            <a:avLst/>
          </a:prstGeom>
          <a:solidFill>
            <a:srgbClr val="FB9B96"/>
          </a:solidFill>
          <a:ln cap="flat" cmpd="sng" w="9525">
            <a:solidFill>
              <a:srgbClr val="ED1C2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746" name="Google Shape;3746;p115"/>
          <p:cNvGrpSpPr/>
          <p:nvPr/>
        </p:nvGrpSpPr>
        <p:grpSpPr>
          <a:xfrm>
            <a:off x="2960883" y="1871735"/>
            <a:ext cx="623777" cy="570711"/>
            <a:chOff x="3264120" y="1475400"/>
            <a:chExt cx="687660" cy="629160"/>
          </a:xfrm>
        </p:grpSpPr>
        <p:sp>
          <p:nvSpPr>
            <p:cNvPr id="3747" name="Google Shape;3747;p115"/>
            <p:cNvSpPr/>
            <p:nvPr/>
          </p:nvSpPr>
          <p:spPr>
            <a:xfrm flipH="1" rot="10800000">
              <a:off x="3313080" y="154356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48" name="Google Shape;3748;p115"/>
            <p:cNvSpPr/>
            <p:nvPr/>
          </p:nvSpPr>
          <p:spPr>
            <a:xfrm flipH="1" rot="10800000">
              <a:off x="3264120" y="147540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749" name="Google Shape;3749;p115"/>
          <p:cNvGrpSpPr/>
          <p:nvPr/>
        </p:nvGrpSpPr>
        <p:grpSpPr>
          <a:xfrm>
            <a:off x="2269891" y="1871735"/>
            <a:ext cx="623287" cy="570711"/>
            <a:chOff x="2502360" y="1475400"/>
            <a:chExt cx="687120" cy="629160"/>
          </a:xfrm>
        </p:grpSpPr>
        <p:sp>
          <p:nvSpPr>
            <p:cNvPr id="3750" name="Google Shape;3750;p115"/>
            <p:cNvSpPr/>
            <p:nvPr/>
          </p:nvSpPr>
          <p:spPr>
            <a:xfrm flipH="1" rot="10800000">
              <a:off x="2551680" y="154356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51" name="Google Shape;3751;p115"/>
            <p:cNvSpPr/>
            <p:nvPr/>
          </p:nvSpPr>
          <p:spPr>
            <a:xfrm flipH="1" rot="10800000">
              <a:off x="2502360" y="147540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752" name="Google Shape;3752;p115"/>
          <p:cNvGrpSpPr/>
          <p:nvPr/>
        </p:nvGrpSpPr>
        <p:grpSpPr>
          <a:xfrm>
            <a:off x="3636854" y="1874130"/>
            <a:ext cx="623722" cy="557867"/>
            <a:chOff x="4009320" y="1478040"/>
            <a:chExt cx="687600" cy="615000"/>
          </a:xfrm>
        </p:grpSpPr>
        <p:sp>
          <p:nvSpPr>
            <p:cNvPr id="3753" name="Google Shape;3753;p115"/>
            <p:cNvSpPr/>
            <p:nvPr/>
          </p:nvSpPr>
          <p:spPr>
            <a:xfrm flipH="1" rot="10800000">
              <a:off x="4061520" y="15326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54" name="Google Shape;3754;p115"/>
            <p:cNvSpPr/>
            <p:nvPr/>
          </p:nvSpPr>
          <p:spPr>
            <a:xfrm flipH="1" rot="10800000">
              <a:off x="4009320" y="14780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755" name="Google Shape;3755;p115"/>
          <p:cNvSpPr/>
          <p:nvPr/>
        </p:nvSpPr>
        <p:spPr>
          <a:xfrm>
            <a:off x="4482576" y="1968700"/>
            <a:ext cx="9951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3756" name="Google Shape;3756;p115"/>
          <p:cNvGrpSpPr/>
          <p:nvPr/>
        </p:nvGrpSpPr>
        <p:grpSpPr>
          <a:xfrm>
            <a:off x="2708826" y="3317649"/>
            <a:ext cx="285524" cy="236209"/>
            <a:chOff x="3163350" y="2159850"/>
            <a:chExt cx="397500" cy="338700"/>
          </a:xfrm>
        </p:grpSpPr>
        <p:sp>
          <p:nvSpPr>
            <p:cNvPr id="3757" name="Google Shape;3757;p11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58" name="Google Shape;3758;p11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115"/>
          <p:cNvGrpSpPr/>
          <p:nvPr/>
        </p:nvGrpSpPr>
        <p:grpSpPr>
          <a:xfrm>
            <a:off x="3564026" y="3317649"/>
            <a:ext cx="285524" cy="236209"/>
            <a:chOff x="3163350" y="2159850"/>
            <a:chExt cx="397500" cy="338700"/>
          </a:xfrm>
        </p:grpSpPr>
        <p:sp>
          <p:nvSpPr>
            <p:cNvPr id="3760" name="Google Shape;3760;p11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61" name="Google Shape;3761;p11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115"/>
          <p:cNvGrpSpPr/>
          <p:nvPr/>
        </p:nvGrpSpPr>
        <p:grpSpPr>
          <a:xfrm>
            <a:off x="4389413" y="3317649"/>
            <a:ext cx="285524" cy="236209"/>
            <a:chOff x="3163350" y="2159850"/>
            <a:chExt cx="397500" cy="338700"/>
          </a:xfrm>
        </p:grpSpPr>
        <p:sp>
          <p:nvSpPr>
            <p:cNvPr id="3763" name="Google Shape;3763;p11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64" name="Google Shape;3764;p11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115"/>
          <p:cNvGrpSpPr/>
          <p:nvPr/>
        </p:nvGrpSpPr>
        <p:grpSpPr>
          <a:xfrm>
            <a:off x="1853613" y="3317649"/>
            <a:ext cx="285524" cy="236209"/>
            <a:chOff x="3163350" y="2159850"/>
            <a:chExt cx="397500" cy="338700"/>
          </a:xfrm>
        </p:grpSpPr>
        <p:sp>
          <p:nvSpPr>
            <p:cNvPr id="3766" name="Google Shape;3766;p11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67" name="Google Shape;3767;p11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71" name="Shape 3771"/>
        <p:cNvGrpSpPr/>
        <p:nvPr/>
      </p:nvGrpSpPr>
      <p:grpSpPr>
        <a:xfrm>
          <a:off x="0" y="0"/>
          <a:ext cx="0" cy="0"/>
          <a:chOff x="0" y="0"/>
          <a:chExt cx="0" cy="0"/>
        </a:xfrm>
      </p:grpSpPr>
      <p:sp>
        <p:nvSpPr>
          <p:cNvPr id="3772" name="Google Shape;3772;p116"/>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773" name="Google Shape;3773;p116"/>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Minimize trust boundary crossing cost</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Run extensions in stackless coroutines</a:t>
            </a:r>
            <a:endParaRPr b="0" sz="2200" strike="noStrike">
              <a:solidFill>
                <a:srgbClr val="000000"/>
              </a:solidFill>
              <a:latin typeface="Calibri"/>
              <a:ea typeface="Calibri"/>
              <a:cs typeface="Calibri"/>
              <a:sym typeface="Calibri"/>
            </a:endParaRPr>
          </a:p>
        </p:txBody>
      </p:sp>
      <p:grpSp>
        <p:nvGrpSpPr>
          <p:cNvPr id="3774" name="Google Shape;3774;p116"/>
          <p:cNvGrpSpPr/>
          <p:nvPr/>
        </p:nvGrpSpPr>
        <p:grpSpPr>
          <a:xfrm>
            <a:off x="3404673" y="2157555"/>
            <a:ext cx="355946" cy="306310"/>
            <a:chOff x="3753360" y="2378520"/>
            <a:chExt cx="392400" cy="337680"/>
          </a:xfrm>
        </p:grpSpPr>
        <p:sp>
          <p:nvSpPr>
            <p:cNvPr id="3775" name="Google Shape;3775;p116"/>
            <p:cNvSpPr/>
            <p:nvPr/>
          </p:nvSpPr>
          <p:spPr>
            <a:xfrm rot="10800000">
              <a:off x="3753360" y="259680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76" name="Google Shape;3776;p116"/>
            <p:cNvSpPr/>
            <p:nvPr/>
          </p:nvSpPr>
          <p:spPr>
            <a:xfrm rot="10800000">
              <a:off x="3753360" y="24890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77" name="Google Shape;3777;p116"/>
            <p:cNvSpPr/>
            <p:nvPr/>
          </p:nvSpPr>
          <p:spPr>
            <a:xfrm rot="10800000">
              <a:off x="3753360" y="237852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778" name="Google Shape;3778;p116"/>
          <p:cNvSpPr/>
          <p:nvPr/>
        </p:nvSpPr>
        <p:spPr>
          <a:xfrm flipH="1">
            <a:off x="2014360" y="2159407"/>
            <a:ext cx="1208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grpSp>
        <p:nvGrpSpPr>
          <p:cNvPr id="3779" name="Google Shape;3779;p116"/>
          <p:cNvGrpSpPr/>
          <p:nvPr/>
        </p:nvGrpSpPr>
        <p:grpSpPr>
          <a:xfrm>
            <a:off x="3128080" y="3317809"/>
            <a:ext cx="852311" cy="1397660"/>
            <a:chOff x="3448440" y="3657600"/>
            <a:chExt cx="939600" cy="1540800"/>
          </a:xfrm>
        </p:grpSpPr>
        <p:sp>
          <p:nvSpPr>
            <p:cNvPr id="3780" name="Google Shape;3780;p116"/>
            <p:cNvSpPr/>
            <p:nvPr/>
          </p:nvSpPr>
          <p:spPr>
            <a:xfrm>
              <a:off x="3448440" y="3657600"/>
              <a:ext cx="596520" cy="794520"/>
            </a:xfrm>
            <a:custGeom>
              <a:rect b="b" l="l" r="r" t="t"/>
              <a:pathLst>
                <a:path extrusionOk="0" h="2207" w="1657">
                  <a:moveTo>
                    <a:pt x="1656" y="0"/>
                  </a:moveTo>
                  <a:cubicBezTo>
                    <a:pt x="0" y="1312"/>
                    <a:pt x="1442" y="2206"/>
                    <a:pt x="1442" y="2206"/>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81" name="Google Shape;3781;p116"/>
            <p:cNvSpPr/>
            <p:nvPr/>
          </p:nvSpPr>
          <p:spPr>
            <a:xfrm>
              <a:off x="3828960" y="4448520"/>
              <a:ext cx="559080" cy="749880"/>
            </a:xfrm>
            <a:custGeom>
              <a:rect b="b" l="l" r="r" t="t"/>
              <a:pathLst>
                <a:path extrusionOk="0" h="2083" w="1553">
                  <a:moveTo>
                    <a:pt x="368" y="0"/>
                  </a:moveTo>
                  <a:cubicBezTo>
                    <a:pt x="1552" y="896"/>
                    <a:pt x="0" y="2082"/>
                    <a:pt x="0" y="2082"/>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782" name="Google Shape;3782;p116"/>
          <p:cNvSpPr/>
          <p:nvPr/>
        </p:nvSpPr>
        <p:spPr>
          <a:xfrm flipH="1">
            <a:off x="3813337" y="3864925"/>
            <a:ext cx="1304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Worker Thread</a:t>
            </a:r>
            <a:endParaRPr b="0" sz="1500" strike="noStrike">
              <a:latin typeface="Arial"/>
              <a:ea typeface="Arial"/>
              <a:cs typeface="Arial"/>
              <a:sym typeface="Arial"/>
            </a:endParaRPr>
          </a:p>
        </p:txBody>
      </p:sp>
      <p:sp>
        <p:nvSpPr>
          <p:cNvPr id="3783" name="Google Shape;3783;p116"/>
          <p:cNvSpPr/>
          <p:nvPr/>
        </p:nvSpPr>
        <p:spPr>
          <a:xfrm rot="10800000">
            <a:off x="2442417" y="2983190"/>
            <a:ext cx="355800" cy="301800"/>
          </a:xfrm>
          <a:prstGeom prst="rect">
            <a:avLst/>
          </a:prstGeom>
          <a:solidFill>
            <a:srgbClr val="FFFFFF"/>
          </a:solidFill>
          <a:ln cap="flat" cmpd="sng" w="29150">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84" name="Google Shape;3784;p116"/>
          <p:cNvSpPr/>
          <p:nvPr/>
        </p:nvSpPr>
        <p:spPr>
          <a:xfrm flipH="1">
            <a:off x="1180304" y="2982941"/>
            <a:ext cx="9204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FFFFFF"/>
                </a:solidFill>
                <a:latin typeface="Calibri"/>
                <a:ea typeface="Calibri"/>
                <a:cs typeface="Calibri"/>
                <a:sym typeface="Calibri"/>
              </a:rPr>
              <a:t>Coroutine</a:t>
            </a:r>
            <a:endParaRPr b="0" sz="1500" strike="noStrike">
              <a:latin typeface="Arial"/>
              <a:ea typeface="Arial"/>
              <a:cs typeface="Arial"/>
              <a:sym typeface="Arial"/>
            </a:endParaRPr>
          </a:p>
        </p:txBody>
      </p:sp>
      <p:sp>
        <p:nvSpPr>
          <p:cNvPr id="3785" name="Google Shape;3785;p116"/>
          <p:cNvSpPr/>
          <p:nvPr/>
        </p:nvSpPr>
        <p:spPr>
          <a:xfrm>
            <a:off x="2486034" y="3390462"/>
            <a:ext cx="282138" cy="431358"/>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FFFF"/>
          </a:solidFill>
          <a:ln cap="flat" cmpd="sng" w="9525">
            <a:solidFill>
              <a:srgbClr val="FFFFFF"/>
            </a:solidFill>
            <a:prstDash val="solid"/>
            <a:round/>
            <a:headEnd len="sm" w="sm" type="none"/>
            <a:tailEnd len="sm" w="sm" type="none"/>
          </a:ln>
        </p:spPr>
      </p:sp>
      <p:sp>
        <p:nvSpPr>
          <p:cNvPr id="3786" name="Google Shape;3786;p116"/>
          <p:cNvSpPr/>
          <p:nvPr/>
        </p:nvSpPr>
        <p:spPr>
          <a:xfrm flipH="1">
            <a:off x="1118995" y="4050726"/>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FFFFFF"/>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787" name="Google Shape;3787;p116"/>
          <p:cNvGrpSpPr/>
          <p:nvPr/>
        </p:nvGrpSpPr>
        <p:grpSpPr>
          <a:xfrm>
            <a:off x="2442312" y="3904249"/>
            <a:ext cx="355946" cy="595693"/>
            <a:chOff x="2692440" y="4304100"/>
            <a:chExt cx="392400" cy="656700"/>
          </a:xfrm>
        </p:grpSpPr>
        <p:sp>
          <p:nvSpPr>
            <p:cNvPr id="3788" name="Google Shape;3788;p116"/>
            <p:cNvSpPr/>
            <p:nvPr/>
          </p:nvSpPr>
          <p:spPr>
            <a:xfrm rot="10800000">
              <a:off x="2692440" y="4304100"/>
              <a:ext cx="392400" cy="332700"/>
            </a:xfrm>
            <a:prstGeom prst="rect">
              <a:avLst/>
            </a:prstGeom>
            <a:solidFill>
              <a:srgbClr val="FFFFFF"/>
            </a:solidFill>
            <a:ln cap="flat" cmpd="sng" w="29150">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89" name="Google Shape;3789;p116"/>
            <p:cNvSpPr/>
            <p:nvPr/>
          </p:nvSpPr>
          <p:spPr>
            <a:xfrm rot="10800000">
              <a:off x="2692440" y="4628100"/>
              <a:ext cx="392400" cy="332700"/>
            </a:xfrm>
            <a:prstGeom prst="rect">
              <a:avLst/>
            </a:prstGeom>
            <a:solidFill>
              <a:srgbClr val="FFFFFF"/>
            </a:solidFill>
            <a:ln cap="flat" cmpd="sng" w="29150">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790" name="Google Shape;3790;p116"/>
          <p:cNvSpPr/>
          <p:nvPr/>
        </p:nvSpPr>
        <p:spPr>
          <a:xfrm>
            <a:off x="6222433" y="3497567"/>
            <a:ext cx="2571300" cy="83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Dedicated Dispatch task</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to construct coroutines</a:t>
            </a:r>
            <a:endParaRPr b="0" sz="1800" strike="noStrike">
              <a:latin typeface="Arial"/>
              <a:ea typeface="Arial"/>
              <a:cs typeface="Arial"/>
              <a:sym typeface="Arial"/>
            </a:endParaRPr>
          </a:p>
        </p:txBody>
      </p:sp>
      <p:grpSp>
        <p:nvGrpSpPr>
          <p:cNvPr id="3791" name="Google Shape;3791;p116"/>
          <p:cNvGrpSpPr/>
          <p:nvPr/>
        </p:nvGrpSpPr>
        <p:grpSpPr>
          <a:xfrm>
            <a:off x="3394019" y="2717285"/>
            <a:ext cx="377267" cy="347100"/>
            <a:chOff x="3163350" y="2159850"/>
            <a:chExt cx="397500" cy="338700"/>
          </a:xfrm>
        </p:grpSpPr>
        <p:sp>
          <p:nvSpPr>
            <p:cNvPr id="3792" name="Google Shape;3792;p11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93" name="Google Shape;3793;p11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97" name="Shape 3797"/>
        <p:cNvGrpSpPr/>
        <p:nvPr/>
      </p:nvGrpSpPr>
      <p:grpSpPr>
        <a:xfrm>
          <a:off x="0" y="0"/>
          <a:ext cx="0" cy="0"/>
          <a:chOff x="0" y="0"/>
          <a:chExt cx="0" cy="0"/>
        </a:xfrm>
      </p:grpSpPr>
      <p:sp>
        <p:nvSpPr>
          <p:cNvPr id="3798" name="Google Shape;3798;p117"/>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799" name="Google Shape;3799;p117"/>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Minimize trust boundary crossing cost</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Run extensions in stackless coroutines</a:t>
            </a:r>
            <a:endParaRPr b="0" sz="2200" strike="noStrike">
              <a:solidFill>
                <a:srgbClr val="000000"/>
              </a:solidFill>
              <a:latin typeface="Calibri"/>
              <a:ea typeface="Calibri"/>
              <a:cs typeface="Calibri"/>
              <a:sym typeface="Calibri"/>
            </a:endParaRPr>
          </a:p>
        </p:txBody>
      </p:sp>
      <p:grpSp>
        <p:nvGrpSpPr>
          <p:cNvPr id="3800" name="Google Shape;3800;p117"/>
          <p:cNvGrpSpPr/>
          <p:nvPr/>
        </p:nvGrpSpPr>
        <p:grpSpPr>
          <a:xfrm>
            <a:off x="3404673" y="2157555"/>
            <a:ext cx="355946" cy="306310"/>
            <a:chOff x="3753360" y="2378520"/>
            <a:chExt cx="392400" cy="337680"/>
          </a:xfrm>
        </p:grpSpPr>
        <p:sp>
          <p:nvSpPr>
            <p:cNvPr id="3801" name="Google Shape;3801;p117"/>
            <p:cNvSpPr/>
            <p:nvPr/>
          </p:nvSpPr>
          <p:spPr>
            <a:xfrm rot="10800000">
              <a:off x="3753360" y="259680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02" name="Google Shape;3802;p117"/>
            <p:cNvSpPr/>
            <p:nvPr/>
          </p:nvSpPr>
          <p:spPr>
            <a:xfrm rot="10800000">
              <a:off x="3753360" y="24890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03" name="Google Shape;3803;p117"/>
            <p:cNvSpPr/>
            <p:nvPr/>
          </p:nvSpPr>
          <p:spPr>
            <a:xfrm rot="10800000">
              <a:off x="3753360" y="237852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04" name="Google Shape;3804;p117"/>
          <p:cNvSpPr/>
          <p:nvPr/>
        </p:nvSpPr>
        <p:spPr>
          <a:xfrm flipH="1">
            <a:off x="2014360" y="2159407"/>
            <a:ext cx="1208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sp>
        <p:nvSpPr>
          <p:cNvPr id="3805" name="Google Shape;3805;p117"/>
          <p:cNvSpPr/>
          <p:nvPr/>
        </p:nvSpPr>
        <p:spPr>
          <a:xfrm rot="10800000">
            <a:off x="2441764" y="2976659"/>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06" name="Google Shape;3806;p117"/>
          <p:cNvSpPr/>
          <p:nvPr/>
        </p:nvSpPr>
        <p:spPr>
          <a:xfrm flipH="1">
            <a:off x="1118400" y="2976400"/>
            <a:ext cx="981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Coroutine</a:t>
            </a:r>
            <a:endParaRPr b="0" sz="1500" strike="noStrike">
              <a:latin typeface="Arial"/>
              <a:ea typeface="Arial"/>
              <a:cs typeface="Arial"/>
              <a:sym typeface="Arial"/>
            </a:endParaRPr>
          </a:p>
        </p:txBody>
      </p:sp>
      <p:sp>
        <p:nvSpPr>
          <p:cNvPr id="3807" name="Google Shape;3807;p117"/>
          <p:cNvSpPr/>
          <p:nvPr/>
        </p:nvSpPr>
        <p:spPr>
          <a:xfrm>
            <a:off x="2481125" y="2668275"/>
            <a:ext cx="282149" cy="302699"/>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sp>
        <p:nvSpPr>
          <p:cNvPr id="3808" name="Google Shape;3808;p117"/>
          <p:cNvSpPr/>
          <p:nvPr/>
        </p:nvSpPr>
        <p:spPr>
          <a:xfrm>
            <a:off x="2491259" y="3390462"/>
            <a:ext cx="282138" cy="431358"/>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FFFF"/>
          </a:solidFill>
          <a:ln cap="flat" cmpd="sng" w="9525">
            <a:solidFill>
              <a:srgbClr val="FFFFFF"/>
            </a:solidFill>
            <a:prstDash val="solid"/>
            <a:round/>
            <a:headEnd len="sm" w="sm" type="none"/>
            <a:tailEnd len="sm" w="sm" type="none"/>
          </a:ln>
        </p:spPr>
      </p:sp>
      <p:sp>
        <p:nvSpPr>
          <p:cNvPr id="3809" name="Google Shape;3809;p117"/>
          <p:cNvSpPr/>
          <p:nvPr/>
        </p:nvSpPr>
        <p:spPr>
          <a:xfrm flipH="1">
            <a:off x="1118342" y="4050726"/>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FFFFFF"/>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810" name="Google Shape;3810;p117"/>
          <p:cNvGrpSpPr/>
          <p:nvPr/>
        </p:nvGrpSpPr>
        <p:grpSpPr>
          <a:xfrm>
            <a:off x="2447537" y="3904249"/>
            <a:ext cx="355946" cy="595693"/>
            <a:chOff x="2698200" y="4304100"/>
            <a:chExt cx="392400" cy="656700"/>
          </a:xfrm>
        </p:grpSpPr>
        <p:sp>
          <p:nvSpPr>
            <p:cNvPr id="3811" name="Google Shape;3811;p117"/>
            <p:cNvSpPr/>
            <p:nvPr/>
          </p:nvSpPr>
          <p:spPr>
            <a:xfrm rot="10800000">
              <a:off x="2698200" y="4304100"/>
              <a:ext cx="392400" cy="332700"/>
            </a:xfrm>
            <a:prstGeom prst="rect">
              <a:avLst/>
            </a:prstGeom>
            <a:solidFill>
              <a:srgbClr val="FFFFFF"/>
            </a:solidFill>
            <a:ln cap="flat" cmpd="sng" w="29150">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12" name="Google Shape;3812;p117"/>
            <p:cNvSpPr/>
            <p:nvPr/>
          </p:nvSpPr>
          <p:spPr>
            <a:xfrm rot="10800000">
              <a:off x="2698200" y="4628100"/>
              <a:ext cx="392400" cy="332700"/>
            </a:xfrm>
            <a:prstGeom prst="rect">
              <a:avLst/>
            </a:prstGeom>
            <a:solidFill>
              <a:srgbClr val="FFFFFF"/>
            </a:solidFill>
            <a:ln cap="flat" cmpd="sng" w="29150">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813" name="Google Shape;3813;p117"/>
          <p:cNvGrpSpPr/>
          <p:nvPr/>
        </p:nvGrpSpPr>
        <p:grpSpPr>
          <a:xfrm>
            <a:off x="3130366" y="3318136"/>
            <a:ext cx="852311" cy="1397660"/>
            <a:chOff x="3450960" y="3657960"/>
            <a:chExt cx="939600" cy="1540800"/>
          </a:xfrm>
        </p:grpSpPr>
        <p:sp>
          <p:nvSpPr>
            <p:cNvPr id="3814" name="Google Shape;3814;p117"/>
            <p:cNvSpPr/>
            <p:nvPr/>
          </p:nvSpPr>
          <p:spPr>
            <a:xfrm>
              <a:off x="3450960" y="3657960"/>
              <a:ext cx="596520" cy="794520"/>
            </a:xfrm>
            <a:custGeom>
              <a:rect b="b" l="l" r="r" t="t"/>
              <a:pathLst>
                <a:path extrusionOk="0" h="2207" w="1657">
                  <a:moveTo>
                    <a:pt x="1656" y="0"/>
                  </a:moveTo>
                  <a:cubicBezTo>
                    <a:pt x="0" y="1312"/>
                    <a:pt x="1442" y="2206"/>
                    <a:pt x="1442" y="2206"/>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15" name="Google Shape;3815;p117"/>
            <p:cNvSpPr/>
            <p:nvPr/>
          </p:nvSpPr>
          <p:spPr>
            <a:xfrm>
              <a:off x="3831480" y="4448880"/>
              <a:ext cx="559080" cy="749880"/>
            </a:xfrm>
            <a:custGeom>
              <a:rect b="b" l="l" r="r" t="t"/>
              <a:pathLst>
                <a:path extrusionOk="0" h="2083" w="1553">
                  <a:moveTo>
                    <a:pt x="368" y="0"/>
                  </a:moveTo>
                  <a:cubicBezTo>
                    <a:pt x="1552" y="896"/>
                    <a:pt x="0" y="2082"/>
                    <a:pt x="0" y="2082"/>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16" name="Google Shape;3816;p117"/>
          <p:cNvSpPr/>
          <p:nvPr/>
        </p:nvSpPr>
        <p:spPr>
          <a:xfrm flipH="1">
            <a:off x="3806806" y="3865251"/>
            <a:ext cx="1304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Worker Thread</a:t>
            </a:r>
            <a:endParaRPr b="0" sz="1500" strike="noStrike">
              <a:latin typeface="Arial"/>
              <a:ea typeface="Arial"/>
              <a:cs typeface="Arial"/>
              <a:sym typeface="Arial"/>
            </a:endParaRPr>
          </a:p>
        </p:txBody>
      </p:sp>
      <p:grpSp>
        <p:nvGrpSpPr>
          <p:cNvPr id="3817" name="Google Shape;3817;p117"/>
          <p:cNvGrpSpPr/>
          <p:nvPr/>
        </p:nvGrpSpPr>
        <p:grpSpPr>
          <a:xfrm>
            <a:off x="3394019" y="2717285"/>
            <a:ext cx="377267" cy="347100"/>
            <a:chOff x="3163350" y="2159850"/>
            <a:chExt cx="397500" cy="338700"/>
          </a:xfrm>
        </p:grpSpPr>
        <p:sp>
          <p:nvSpPr>
            <p:cNvPr id="3818" name="Google Shape;3818;p11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819" name="Google Shape;3819;p11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23" name="Shape 3823"/>
        <p:cNvGrpSpPr/>
        <p:nvPr/>
      </p:nvGrpSpPr>
      <p:grpSpPr>
        <a:xfrm>
          <a:off x="0" y="0"/>
          <a:ext cx="0" cy="0"/>
          <a:chOff x="0" y="0"/>
          <a:chExt cx="0" cy="0"/>
        </a:xfrm>
      </p:grpSpPr>
      <p:sp>
        <p:nvSpPr>
          <p:cNvPr id="3824" name="Google Shape;3824;p118"/>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825" name="Google Shape;3825;p118"/>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Minimize trust boundary crossing cost</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Run extensions in stackless coroutines</a:t>
            </a:r>
            <a:endParaRPr b="0" sz="2200" strike="noStrike">
              <a:solidFill>
                <a:srgbClr val="000000"/>
              </a:solidFill>
              <a:latin typeface="Calibri"/>
              <a:ea typeface="Calibri"/>
              <a:cs typeface="Calibri"/>
              <a:sym typeface="Calibri"/>
            </a:endParaRPr>
          </a:p>
        </p:txBody>
      </p:sp>
      <p:grpSp>
        <p:nvGrpSpPr>
          <p:cNvPr id="3826" name="Google Shape;3826;p118"/>
          <p:cNvGrpSpPr/>
          <p:nvPr/>
        </p:nvGrpSpPr>
        <p:grpSpPr>
          <a:xfrm>
            <a:off x="3404673" y="2157555"/>
            <a:ext cx="355946" cy="306310"/>
            <a:chOff x="3753360" y="2378520"/>
            <a:chExt cx="392400" cy="337680"/>
          </a:xfrm>
        </p:grpSpPr>
        <p:sp>
          <p:nvSpPr>
            <p:cNvPr id="3827" name="Google Shape;3827;p118"/>
            <p:cNvSpPr/>
            <p:nvPr/>
          </p:nvSpPr>
          <p:spPr>
            <a:xfrm rot="10800000">
              <a:off x="3753360" y="259680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28" name="Google Shape;3828;p118"/>
            <p:cNvSpPr/>
            <p:nvPr/>
          </p:nvSpPr>
          <p:spPr>
            <a:xfrm rot="10800000">
              <a:off x="3753360" y="24890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29" name="Google Shape;3829;p118"/>
            <p:cNvSpPr/>
            <p:nvPr/>
          </p:nvSpPr>
          <p:spPr>
            <a:xfrm rot="10800000">
              <a:off x="3753360" y="237852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30" name="Google Shape;3830;p118"/>
          <p:cNvSpPr/>
          <p:nvPr/>
        </p:nvSpPr>
        <p:spPr>
          <a:xfrm rot="10800000">
            <a:off x="2440784" y="2976659"/>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31" name="Google Shape;3831;p118"/>
          <p:cNvSpPr/>
          <p:nvPr/>
        </p:nvSpPr>
        <p:spPr>
          <a:xfrm flipH="1">
            <a:off x="2014360" y="2159407"/>
            <a:ext cx="1208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sp>
        <p:nvSpPr>
          <p:cNvPr id="3832" name="Google Shape;3832;p118"/>
          <p:cNvSpPr/>
          <p:nvPr/>
        </p:nvSpPr>
        <p:spPr>
          <a:xfrm>
            <a:off x="2484401" y="3383932"/>
            <a:ext cx="282138" cy="431358"/>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sp>
        <p:nvSpPr>
          <p:cNvPr id="3833" name="Google Shape;3833;p118"/>
          <p:cNvSpPr/>
          <p:nvPr/>
        </p:nvSpPr>
        <p:spPr>
          <a:xfrm flipH="1">
            <a:off x="1117363" y="4044195"/>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834" name="Google Shape;3834;p118"/>
          <p:cNvGrpSpPr/>
          <p:nvPr/>
        </p:nvGrpSpPr>
        <p:grpSpPr>
          <a:xfrm>
            <a:off x="2440680" y="3897718"/>
            <a:ext cx="355946" cy="595693"/>
            <a:chOff x="2690640" y="4296900"/>
            <a:chExt cx="392400" cy="656700"/>
          </a:xfrm>
        </p:grpSpPr>
        <p:sp>
          <p:nvSpPr>
            <p:cNvPr id="3835" name="Google Shape;3835;p118"/>
            <p:cNvSpPr/>
            <p:nvPr/>
          </p:nvSpPr>
          <p:spPr>
            <a:xfrm rot="10800000">
              <a:off x="2690640" y="42969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36" name="Google Shape;3836;p118"/>
            <p:cNvSpPr/>
            <p:nvPr/>
          </p:nvSpPr>
          <p:spPr>
            <a:xfrm rot="10800000">
              <a:off x="2690640" y="46209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37" name="Google Shape;3837;p118"/>
          <p:cNvSpPr/>
          <p:nvPr/>
        </p:nvSpPr>
        <p:spPr>
          <a:xfrm>
            <a:off x="6220800" y="3491037"/>
            <a:ext cx="2571300" cy="8376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Dedicated Dispatch task</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to construct coroutines</a:t>
            </a:r>
            <a:endParaRPr b="0" sz="1800" strike="noStrike">
              <a:latin typeface="Arial"/>
              <a:ea typeface="Arial"/>
              <a:cs typeface="Arial"/>
              <a:sym typeface="Arial"/>
            </a:endParaRPr>
          </a:p>
        </p:txBody>
      </p:sp>
      <p:grpSp>
        <p:nvGrpSpPr>
          <p:cNvPr id="3838" name="Google Shape;3838;p118"/>
          <p:cNvGrpSpPr/>
          <p:nvPr/>
        </p:nvGrpSpPr>
        <p:grpSpPr>
          <a:xfrm>
            <a:off x="3130366" y="3318136"/>
            <a:ext cx="852311" cy="1397660"/>
            <a:chOff x="3450960" y="3657960"/>
            <a:chExt cx="939600" cy="1540800"/>
          </a:xfrm>
        </p:grpSpPr>
        <p:sp>
          <p:nvSpPr>
            <p:cNvPr id="3839" name="Google Shape;3839;p118"/>
            <p:cNvSpPr/>
            <p:nvPr/>
          </p:nvSpPr>
          <p:spPr>
            <a:xfrm>
              <a:off x="3450960" y="3657960"/>
              <a:ext cx="596520" cy="794520"/>
            </a:xfrm>
            <a:custGeom>
              <a:rect b="b" l="l" r="r" t="t"/>
              <a:pathLst>
                <a:path extrusionOk="0" h="2207" w="1657">
                  <a:moveTo>
                    <a:pt x="1656" y="0"/>
                  </a:moveTo>
                  <a:cubicBezTo>
                    <a:pt x="0" y="1312"/>
                    <a:pt x="1442" y="2206"/>
                    <a:pt x="1442" y="2206"/>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40" name="Google Shape;3840;p118"/>
            <p:cNvSpPr/>
            <p:nvPr/>
          </p:nvSpPr>
          <p:spPr>
            <a:xfrm>
              <a:off x="3831480" y="4448880"/>
              <a:ext cx="559080" cy="749880"/>
            </a:xfrm>
            <a:custGeom>
              <a:rect b="b" l="l" r="r" t="t"/>
              <a:pathLst>
                <a:path extrusionOk="0" h="2083" w="1553">
                  <a:moveTo>
                    <a:pt x="368" y="0"/>
                  </a:moveTo>
                  <a:cubicBezTo>
                    <a:pt x="1552" y="896"/>
                    <a:pt x="0" y="2082"/>
                    <a:pt x="0" y="2082"/>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41" name="Google Shape;3841;p118"/>
          <p:cNvSpPr/>
          <p:nvPr/>
        </p:nvSpPr>
        <p:spPr>
          <a:xfrm flipH="1">
            <a:off x="3806806" y="3865251"/>
            <a:ext cx="1304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Worker Thread</a:t>
            </a:r>
            <a:endParaRPr b="0" sz="1500" strike="noStrike">
              <a:latin typeface="Arial"/>
              <a:ea typeface="Arial"/>
              <a:cs typeface="Arial"/>
              <a:sym typeface="Arial"/>
            </a:endParaRPr>
          </a:p>
        </p:txBody>
      </p:sp>
      <p:sp>
        <p:nvSpPr>
          <p:cNvPr id="3842" name="Google Shape;3842;p118"/>
          <p:cNvSpPr/>
          <p:nvPr/>
        </p:nvSpPr>
        <p:spPr>
          <a:xfrm flipH="1">
            <a:off x="1118400" y="2976400"/>
            <a:ext cx="981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Coroutine</a:t>
            </a:r>
            <a:endParaRPr b="0" sz="1500" strike="noStrike">
              <a:latin typeface="Arial"/>
              <a:ea typeface="Arial"/>
              <a:cs typeface="Arial"/>
              <a:sym typeface="Arial"/>
            </a:endParaRPr>
          </a:p>
        </p:txBody>
      </p:sp>
      <p:sp>
        <p:nvSpPr>
          <p:cNvPr id="3843" name="Google Shape;3843;p118"/>
          <p:cNvSpPr/>
          <p:nvPr/>
        </p:nvSpPr>
        <p:spPr>
          <a:xfrm>
            <a:off x="2481125" y="2668275"/>
            <a:ext cx="282149" cy="302699"/>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grpSp>
        <p:nvGrpSpPr>
          <p:cNvPr id="3844" name="Google Shape;3844;p118"/>
          <p:cNvGrpSpPr/>
          <p:nvPr/>
        </p:nvGrpSpPr>
        <p:grpSpPr>
          <a:xfrm>
            <a:off x="3394019" y="2717285"/>
            <a:ext cx="377267" cy="347100"/>
            <a:chOff x="3163350" y="2159850"/>
            <a:chExt cx="397500" cy="338700"/>
          </a:xfrm>
        </p:grpSpPr>
        <p:sp>
          <p:nvSpPr>
            <p:cNvPr id="3845" name="Google Shape;3845;p11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846" name="Google Shape;3846;p11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50" name="Shape 3850"/>
        <p:cNvGrpSpPr/>
        <p:nvPr/>
      </p:nvGrpSpPr>
      <p:grpSpPr>
        <a:xfrm>
          <a:off x="0" y="0"/>
          <a:ext cx="0" cy="0"/>
          <a:chOff x="0" y="0"/>
          <a:chExt cx="0" cy="0"/>
        </a:xfrm>
      </p:grpSpPr>
      <p:sp>
        <p:nvSpPr>
          <p:cNvPr id="3851" name="Google Shape;3851;p119"/>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852" name="Google Shape;3852;p119"/>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Minimize trust boundary crossing cost</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Run extensions in stackless coroutines</a:t>
            </a:r>
            <a:endParaRPr b="0" sz="2200" strike="noStrike">
              <a:solidFill>
                <a:srgbClr val="000000"/>
              </a:solidFill>
              <a:latin typeface="Calibri"/>
              <a:ea typeface="Calibri"/>
              <a:cs typeface="Calibri"/>
              <a:sym typeface="Calibri"/>
            </a:endParaRPr>
          </a:p>
        </p:txBody>
      </p:sp>
      <p:grpSp>
        <p:nvGrpSpPr>
          <p:cNvPr id="3853" name="Google Shape;3853;p119"/>
          <p:cNvGrpSpPr/>
          <p:nvPr/>
        </p:nvGrpSpPr>
        <p:grpSpPr>
          <a:xfrm>
            <a:off x="3404673" y="2157555"/>
            <a:ext cx="355946" cy="306310"/>
            <a:chOff x="3753360" y="2378520"/>
            <a:chExt cx="392400" cy="337680"/>
          </a:xfrm>
        </p:grpSpPr>
        <p:sp>
          <p:nvSpPr>
            <p:cNvPr id="3854" name="Google Shape;3854;p119"/>
            <p:cNvSpPr/>
            <p:nvPr/>
          </p:nvSpPr>
          <p:spPr>
            <a:xfrm rot="10800000">
              <a:off x="3753360" y="259680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55" name="Google Shape;3855;p119"/>
            <p:cNvSpPr/>
            <p:nvPr/>
          </p:nvSpPr>
          <p:spPr>
            <a:xfrm rot="10800000">
              <a:off x="3753360" y="24890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56" name="Google Shape;3856;p119"/>
            <p:cNvSpPr/>
            <p:nvPr/>
          </p:nvSpPr>
          <p:spPr>
            <a:xfrm rot="10800000">
              <a:off x="3753360" y="237852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57" name="Google Shape;3857;p119"/>
          <p:cNvSpPr/>
          <p:nvPr/>
        </p:nvSpPr>
        <p:spPr>
          <a:xfrm rot="10800000">
            <a:off x="2440784" y="2976659"/>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58" name="Google Shape;3858;p119"/>
          <p:cNvSpPr/>
          <p:nvPr/>
        </p:nvSpPr>
        <p:spPr>
          <a:xfrm flipH="1">
            <a:off x="2014360" y="2159407"/>
            <a:ext cx="1208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sp>
        <p:nvSpPr>
          <p:cNvPr id="3859" name="Google Shape;3859;p119"/>
          <p:cNvSpPr/>
          <p:nvPr/>
        </p:nvSpPr>
        <p:spPr>
          <a:xfrm>
            <a:off x="2484401" y="3383932"/>
            <a:ext cx="282138" cy="431358"/>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sp>
        <p:nvSpPr>
          <p:cNvPr id="3860" name="Google Shape;3860;p119"/>
          <p:cNvSpPr/>
          <p:nvPr/>
        </p:nvSpPr>
        <p:spPr>
          <a:xfrm flipH="1">
            <a:off x="1117363" y="4044195"/>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sp>
        <p:nvSpPr>
          <p:cNvPr id="3861" name="Google Shape;3861;p119"/>
          <p:cNvSpPr/>
          <p:nvPr/>
        </p:nvSpPr>
        <p:spPr>
          <a:xfrm rot="10800000">
            <a:off x="2440784" y="3897501"/>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62" name="Google Shape;3862;p119"/>
          <p:cNvSpPr/>
          <p:nvPr/>
        </p:nvSpPr>
        <p:spPr>
          <a:xfrm>
            <a:off x="6222433" y="3497567"/>
            <a:ext cx="2571300" cy="83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Dedicated Dispatch task</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to construct coroutines</a:t>
            </a:r>
            <a:endParaRPr b="0" sz="1800" strike="noStrike">
              <a:latin typeface="Arial"/>
              <a:ea typeface="Arial"/>
              <a:cs typeface="Arial"/>
              <a:sym typeface="Arial"/>
            </a:endParaRPr>
          </a:p>
        </p:txBody>
      </p:sp>
      <p:sp>
        <p:nvSpPr>
          <p:cNvPr id="3863" name="Google Shape;3863;p119"/>
          <p:cNvSpPr/>
          <p:nvPr/>
        </p:nvSpPr>
        <p:spPr>
          <a:xfrm>
            <a:off x="6220800" y="2217531"/>
            <a:ext cx="2571300" cy="83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Task switch cost ~10ns</a:t>
            </a:r>
            <a:endParaRPr b="0" sz="1800" strike="noStrike">
              <a:latin typeface="Arial"/>
              <a:ea typeface="Arial"/>
              <a:cs typeface="Arial"/>
              <a:sym typeface="Arial"/>
            </a:endParaRPr>
          </a:p>
        </p:txBody>
      </p:sp>
      <p:grpSp>
        <p:nvGrpSpPr>
          <p:cNvPr id="3864" name="Google Shape;3864;p119"/>
          <p:cNvGrpSpPr/>
          <p:nvPr/>
        </p:nvGrpSpPr>
        <p:grpSpPr>
          <a:xfrm>
            <a:off x="3130366" y="3318136"/>
            <a:ext cx="852311" cy="1397660"/>
            <a:chOff x="3450960" y="3657960"/>
            <a:chExt cx="939600" cy="1540800"/>
          </a:xfrm>
        </p:grpSpPr>
        <p:sp>
          <p:nvSpPr>
            <p:cNvPr id="3865" name="Google Shape;3865;p119"/>
            <p:cNvSpPr/>
            <p:nvPr/>
          </p:nvSpPr>
          <p:spPr>
            <a:xfrm>
              <a:off x="3450960" y="3657960"/>
              <a:ext cx="596520" cy="794520"/>
            </a:xfrm>
            <a:custGeom>
              <a:rect b="b" l="l" r="r" t="t"/>
              <a:pathLst>
                <a:path extrusionOk="0" h="2207" w="1657">
                  <a:moveTo>
                    <a:pt x="1656" y="0"/>
                  </a:moveTo>
                  <a:cubicBezTo>
                    <a:pt x="0" y="1312"/>
                    <a:pt x="1442" y="2206"/>
                    <a:pt x="1442" y="2206"/>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66" name="Google Shape;3866;p119"/>
            <p:cNvSpPr/>
            <p:nvPr/>
          </p:nvSpPr>
          <p:spPr>
            <a:xfrm>
              <a:off x="3831480" y="4448880"/>
              <a:ext cx="559080" cy="749880"/>
            </a:xfrm>
            <a:custGeom>
              <a:rect b="b" l="l" r="r" t="t"/>
              <a:pathLst>
                <a:path extrusionOk="0" h="2083" w="1553">
                  <a:moveTo>
                    <a:pt x="368" y="0"/>
                  </a:moveTo>
                  <a:cubicBezTo>
                    <a:pt x="1552" y="896"/>
                    <a:pt x="0" y="2082"/>
                    <a:pt x="0" y="2082"/>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67" name="Google Shape;3867;p119"/>
          <p:cNvSpPr/>
          <p:nvPr/>
        </p:nvSpPr>
        <p:spPr>
          <a:xfrm rot="10800000">
            <a:off x="3633364" y="3531777"/>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68" name="Google Shape;3868;p119"/>
          <p:cNvSpPr/>
          <p:nvPr/>
        </p:nvSpPr>
        <p:spPr>
          <a:xfrm flipH="1">
            <a:off x="3806806" y="3865251"/>
            <a:ext cx="1304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Worker Thread</a:t>
            </a:r>
            <a:endParaRPr b="0" sz="1500" strike="noStrike">
              <a:latin typeface="Arial"/>
              <a:ea typeface="Arial"/>
              <a:cs typeface="Arial"/>
              <a:sym typeface="Arial"/>
            </a:endParaRPr>
          </a:p>
        </p:txBody>
      </p:sp>
      <p:sp>
        <p:nvSpPr>
          <p:cNvPr id="3869" name="Google Shape;3869;p119"/>
          <p:cNvSpPr/>
          <p:nvPr/>
        </p:nvSpPr>
        <p:spPr>
          <a:xfrm rot="-8301666">
            <a:off x="3016027" y="3853493"/>
            <a:ext cx="282136" cy="565900"/>
          </a:xfrm>
          <a:custGeom>
            <a:rect b="b" l="l" r="r" t="t"/>
            <a:pathLst>
              <a:path extrusionOk="0" h="1735" w="866">
                <a:moveTo>
                  <a:pt x="650" y="1"/>
                </a:moveTo>
                <a:lnTo>
                  <a:pt x="649" y="1300"/>
                </a:lnTo>
                <a:lnTo>
                  <a:pt x="865" y="1301"/>
                </a:lnTo>
                <a:lnTo>
                  <a:pt x="432" y="1734"/>
                </a:lnTo>
                <a:lnTo>
                  <a:pt x="0" y="1300"/>
                </a:lnTo>
                <a:lnTo>
                  <a:pt x="217" y="1300"/>
                </a:lnTo>
                <a:lnTo>
                  <a:pt x="218" y="0"/>
                </a:lnTo>
                <a:lnTo>
                  <a:pt x="650" y="1"/>
                </a:lnTo>
              </a:path>
            </a:pathLst>
          </a:custGeom>
          <a:solidFill>
            <a:srgbClr val="FF000A"/>
          </a:solidFill>
          <a:ln cap="flat" cmpd="sng" w="9525">
            <a:solidFill>
              <a:srgbClr val="FF000A"/>
            </a:solidFill>
            <a:prstDash val="solid"/>
            <a:round/>
            <a:headEnd len="sm" w="sm" type="none"/>
            <a:tailEnd len="sm" w="sm" type="none"/>
          </a:ln>
        </p:spPr>
      </p:sp>
      <p:sp>
        <p:nvSpPr>
          <p:cNvPr id="3870" name="Google Shape;3870;p119"/>
          <p:cNvSpPr/>
          <p:nvPr/>
        </p:nvSpPr>
        <p:spPr>
          <a:xfrm flipH="1">
            <a:off x="1118400" y="2976400"/>
            <a:ext cx="981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Coroutine</a:t>
            </a:r>
            <a:endParaRPr b="0" sz="1500" strike="noStrike">
              <a:latin typeface="Arial"/>
              <a:ea typeface="Arial"/>
              <a:cs typeface="Arial"/>
              <a:sym typeface="Arial"/>
            </a:endParaRPr>
          </a:p>
        </p:txBody>
      </p:sp>
      <p:sp>
        <p:nvSpPr>
          <p:cNvPr id="3871" name="Google Shape;3871;p119"/>
          <p:cNvSpPr/>
          <p:nvPr/>
        </p:nvSpPr>
        <p:spPr>
          <a:xfrm>
            <a:off x="2481125" y="2668275"/>
            <a:ext cx="282149" cy="302699"/>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grpSp>
        <p:nvGrpSpPr>
          <p:cNvPr id="3872" name="Google Shape;3872;p119"/>
          <p:cNvGrpSpPr/>
          <p:nvPr/>
        </p:nvGrpSpPr>
        <p:grpSpPr>
          <a:xfrm>
            <a:off x="3394019" y="2717285"/>
            <a:ext cx="377267" cy="347100"/>
            <a:chOff x="3163350" y="2159850"/>
            <a:chExt cx="397500" cy="338700"/>
          </a:xfrm>
        </p:grpSpPr>
        <p:sp>
          <p:nvSpPr>
            <p:cNvPr id="3873" name="Google Shape;3873;p11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874" name="Google Shape;3874;p11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78" name="Shape 3878"/>
        <p:cNvGrpSpPr/>
        <p:nvPr/>
      </p:nvGrpSpPr>
      <p:grpSpPr>
        <a:xfrm>
          <a:off x="0" y="0"/>
          <a:ext cx="0" cy="0"/>
          <a:chOff x="0" y="0"/>
          <a:chExt cx="0" cy="0"/>
        </a:xfrm>
      </p:grpSpPr>
      <p:sp>
        <p:nvSpPr>
          <p:cNvPr id="3879" name="Google Shape;3879;p120"/>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880" name="Google Shape;3880;p120"/>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Minimize trust boundary crossing cost</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Run extensions in stackless coroutines</a:t>
            </a:r>
            <a:endParaRPr b="0" sz="2200" strike="noStrike">
              <a:solidFill>
                <a:srgbClr val="000000"/>
              </a:solidFill>
              <a:latin typeface="Calibri"/>
              <a:ea typeface="Calibri"/>
              <a:cs typeface="Calibri"/>
              <a:sym typeface="Calibri"/>
            </a:endParaRPr>
          </a:p>
        </p:txBody>
      </p:sp>
      <p:grpSp>
        <p:nvGrpSpPr>
          <p:cNvPr id="3881" name="Google Shape;3881;p120"/>
          <p:cNvGrpSpPr/>
          <p:nvPr/>
        </p:nvGrpSpPr>
        <p:grpSpPr>
          <a:xfrm>
            <a:off x="3404673" y="2157555"/>
            <a:ext cx="355946" cy="306310"/>
            <a:chOff x="3753360" y="2378520"/>
            <a:chExt cx="392400" cy="337680"/>
          </a:xfrm>
        </p:grpSpPr>
        <p:sp>
          <p:nvSpPr>
            <p:cNvPr id="3882" name="Google Shape;3882;p120"/>
            <p:cNvSpPr/>
            <p:nvPr/>
          </p:nvSpPr>
          <p:spPr>
            <a:xfrm rot="10800000">
              <a:off x="3753360" y="259680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83" name="Google Shape;3883;p120"/>
            <p:cNvSpPr/>
            <p:nvPr/>
          </p:nvSpPr>
          <p:spPr>
            <a:xfrm rot="10800000">
              <a:off x="3753360" y="24890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84" name="Google Shape;3884;p120"/>
            <p:cNvSpPr/>
            <p:nvPr/>
          </p:nvSpPr>
          <p:spPr>
            <a:xfrm rot="10800000">
              <a:off x="3753360" y="237852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85" name="Google Shape;3885;p120"/>
          <p:cNvSpPr/>
          <p:nvPr/>
        </p:nvSpPr>
        <p:spPr>
          <a:xfrm rot="10800000">
            <a:off x="2440784" y="2976659"/>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86" name="Google Shape;3886;p120"/>
          <p:cNvSpPr/>
          <p:nvPr/>
        </p:nvSpPr>
        <p:spPr>
          <a:xfrm flipH="1">
            <a:off x="2014360" y="2159407"/>
            <a:ext cx="1208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sp>
        <p:nvSpPr>
          <p:cNvPr id="3887" name="Google Shape;3887;p120"/>
          <p:cNvSpPr/>
          <p:nvPr/>
        </p:nvSpPr>
        <p:spPr>
          <a:xfrm>
            <a:off x="2484401" y="3383932"/>
            <a:ext cx="282138" cy="431358"/>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sp>
        <p:nvSpPr>
          <p:cNvPr id="3888" name="Google Shape;3888;p120"/>
          <p:cNvSpPr/>
          <p:nvPr/>
        </p:nvSpPr>
        <p:spPr>
          <a:xfrm flipH="1">
            <a:off x="1117363" y="4044195"/>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sp>
        <p:nvSpPr>
          <p:cNvPr id="3889" name="Google Shape;3889;p120"/>
          <p:cNvSpPr/>
          <p:nvPr/>
        </p:nvSpPr>
        <p:spPr>
          <a:xfrm rot="10800000">
            <a:off x="2440784" y="3897501"/>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90" name="Google Shape;3890;p120"/>
          <p:cNvSpPr/>
          <p:nvPr/>
        </p:nvSpPr>
        <p:spPr>
          <a:xfrm>
            <a:off x="6220800" y="2217531"/>
            <a:ext cx="2571300" cy="8376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Task switch cost ~10ns</a:t>
            </a:r>
            <a:endParaRPr b="0" sz="1800" strike="noStrike">
              <a:latin typeface="Arial"/>
              <a:ea typeface="Arial"/>
              <a:cs typeface="Arial"/>
              <a:sym typeface="Arial"/>
            </a:endParaRPr>
          </a:p>
        </p:txBody>
      </p:sp>
      <p:sp>
        <p:nvSpPr>
          <p:cNvPr id="3891" name="Google Shape;3891;p120"/>
          <p:cNvSpPr/>
          <p:nvPr/>
        </p:nvSpPr>
        <p:spPr>
          <a:xfrm>
            <a:off x="6220800" y="3491037"/>
            <a:ext cx="2571300" cy="8376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Run extension</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until it returns</a:t>
            </a:r>
            <a:endParaRPr b="0" sz="1800" strike="noStrike">
              <a:latin typeface="Arial"/>
              <a:ea typeface="Arial"/>
              <a:cs typeface="Arial"/>
              <a:sym typeface="Arial"/>
            </a:endParaRPr>
          </a:p>
        </p:txBody>
      </p:sp>
      <p:grpSp>
        <p:nvGrpSpPr>
          <p:cNvPr id="3892" name="Google Shape;3892;p120"/>
          <p:cNvGrpSpPr/>
          <p:nvPr/>
        </p:nvGrpSpPr>
        <p:grpSpPr>
          <a:xfrm>
            <a:off x="3130366" y="3318136"/>
            <a:ext cx="852311" cy="1397660"/>
            <a:chOff x="3450960" y="3657960"/>
            <a:chExt cx="939600" cy="1540800"/>
          </a:xfrm>
        </p:grpSpPr>
        <p:sp>
          <p:nvSpPr>
            <p:cNvPr id="3893" name="Google Shape;3893;p120"/>
            <p:cNvSpPr/>
            <p:nvPr/>
          </p:nvSpPr>
          <p:spPr>
            <a:xfrm>
              <a:off x="3450960" y="3657960"/>
              <a:ext cx="596520" cy="794520"/>
            </a:xfrm>
            <a:custGeom>
              <a:rect b="b" l="l" r="r" t="t"/>
              <a:pathLst>
                <a:path extrusionOk="0" h="2207" w="1657">
                  <a:moveTo>
                    <a:pt x="1656" y="0"/>
                  </a:moveTo>
                  <a:cubicBezTo>
                    <a:pt x="0" y="1312"/>
                    <a:pt x="1442" y="2206"/>
                    <a:pt x="1442" y="2206"/>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94" name="Google Shape;3894;p120"/>
            <p:cNvSpPr/>
            <p:nvPr/>
          </p:nvSpPr>
          <p:spPr>
            <a:xfrm>
              <a:off x="3831480" y="4448880"/>
              <a:ext cx="559080" cy="749880"/>
            </a:xfrm>
            <a:custGeom>
              <a:rect b="b" l="l" r="r" t="t"/>
              <a:pathLst>
                <a:path extrusionOk="0" h="2083" w="1553">
                  <a:moveTo>
                    <a:pt x="368" y="0"/>
                  </a:moveTo>
                  <a:cubicBezTo>
                    <a:pt x="1552" y="896"/>
                    <a:pt x="0" y="2082"/>
                    <a:pt x="0" y="2082"/>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95" name="Google Shape;3895;p120"/>
          <p:cNvSpPr/>
          <p:nvPr/>
        </p:nvSpPr>
        <p:spPr>
          <a:xfrm flipH="1">
            <a:off x="3806806" y="3865251"/>
            <a:ext cx="1304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Worker Thread</a:t>
            </a:r>
            <a:endParaRPr b="0" sz="1500" strike="noStrike">
              <a:latin typeface="Arial"/>
              <a:ea typeface="Arial"/>
              <a:cs typeface="Arial"/>
              <a:sym typeface="Arial"/>
            </a:endParaRPr>
          </a:p>
        </p:txBody>
      </p:sp>
      <p:sp>
        <p:nvSpPr>
          <p:cNvPr id="3896" name="Google Shape;3896;p120"/>
          <p:cNvSpPr/>
          <p:nvPr/>
        </p:nvSpPr>
        <p:spPr>
          <a:xfrm rot="-6952268">
            <a:off x="2982722" y="3708177"/>
            <a:ext cx="282133" cy="452926"/>
          </a:xfrm>
          <a:custGeom>
            <a:rect b="b" l="l" r="r" t="t"/>
            <a:pathLst>
              <a:path extrusionOk="0" h="1389" w="866">
                <a:moveTo>
                  <a:pt x="215" y="1388"/>
                </a:moveTo>
                <a:lnTo>
                  <a:pt x="216" y="346"/>
                </a:lnTo>
                <a:lnTo>
                  <a:pt x="0" y="346"/>
                </a:lnTo>
                <a:lnTo>
                  <a:pt x="432" y="0"/>
                </a:lnTo>
                <a:lnTo>
                  <a:pt x="865" y="347"/>
                </a:lnTo>
                <a:lnTo>
                  <a:pt x="648" y="347"/>
                </a:lnTo>
                <a:lnTo>
                  <a:pt x="647" y="1388"/>
                </a:lnTo>
                <a:lnTo>
                  <a:pt x="215" y="1388"/>
                </a:lnTo>
              </a:path>
            </a:pathLst>
          </a:custGeom>
          <a:solidFill>
            <a:srgbClr val="FF000A"/>
          </a:solidFill>
          <a:ln cap="flat" cmpd="sng" w="9525">
            <a:solidFill>
              <a:srgbClr val="FF000A"/>
            </a:solidFill>
            <a:prstDash val="solid"/>
            <a:round/>
            <a:headEnd len="sm" w="sm" type="none"/>
            <a:tailEnd len="sm" w="sm" type="none"/>
          </a:ln>
        </p:spPr>
      </p:sp>
      <p:sp>
        <p:nvSpPr>
          <p:cNvPr id="3897" name="Google Shape;3897;p120"/>
          <p:cNvSpPr/>
          <p:nvPr/>
        </p:nvSpPr>
        <p:spPr>
          <a:xfrm rot="10800000">
            <a:off x="2914937" y="3401161"/>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98" name="Google Shape;3898;p120"/>
          <p:cNvSpPr/>
          <p:nvPr/>
        </p:nvSpPr>
        <p:spPr>
          <a:xfrm flipH="1">
            <a:off x="1118400" y="2976400"/>
            <a:ext cx="981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Coroutine</a:t>
            </a:r>
            <a:endParaRPr b="0" sz="1500" strike="noStrike">
              <a:latin typeface="Arial"/>
              <a:ea typeface="Arial"/>
              <a:cs typeface="Arial"/>
              <a:sym typeface="Arial"/>
            </a:endParaRPr>
          </a:p>
        </p:txBody>
      </p:sp>
      <p:sp>
        <p:nvSpPr>
          <p:cNvPr id="3899" name="Google Shape;3899;p120"/>
          <p:cNvSpPr/>
          <p:nvPr/>
        </p:nvSpPr>
        <p:spPr>
          <a:xfrm>
            <a:off x="2481125" y="2668275"/>
            <a:ext cx="282149" cy="302699"/>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grpSp>
        <p:nvGrpSpPr>
          <p:cNvPr id="3900" name="Google Shape;3900;p120"/>
          <p:cNvGrpSpPr/>
          <p:nvPr/>
        </p:nvGrpSpPr>
        <p:grpSpPr>
          <a:xfrm>
            <a:off x="3394019" y="2717285"/>
            <a:ext cx="377267" cy="347100"/>
            <a:chOff x="3163350" y="2159850"/>
            <a:chExt cx="397500" cy="338700"/>
          </a:xfrm>
        </p:grpSpPr>
        <p:sp>
          <p:nvSpPr>
            <p:cNvPr id="3901" name="Google Shape;3901;p12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902" name="Google Shape;3902;p12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06" name="Shape 3906"/>
        <p:cNvGrpSpPr/>
        <p:nvPr/>
      </p:nvGrpSpPr>
      <p:grpSpPr>
        <a:xfrm>
          <a:off x="0" y="0"/>
          <a:ext cx="0" cy="0"/>
          <a:chOff x="0" y="0"/>
          <a:chExt cx="0" cy="0"/>
        </a:xfrm>
      </p:grpSpPr>
      <p:sp>
        <p:nvSpPr>
          <p:cNvPr id="3907" name="Google Shape;3907;p121"/>
          <p:cNvSpPr/>
          <p:nvPr/>
        </p:nvSpPr>
        <p:spPr>
          <a:xfrm>
            <a:off x="6220800" y="2217531"/>
            <a:ext cx="2571300" cy="83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Task switch cost ~10ns</a:t>
            </a:r>
            <a:endParaRPr b="0" sz="1800" strike="noStrike">
              <a:latin typeface="Arial"/>
              <a:ea typeface="Arial"/>
              <a:cs typeface="Arial"/>
              <a:sym typeface="Arial"/>
            </a:endParaRPr>
          </a:p>
        </p:txBody>
      </p:sp>
      <p:cxnSp>
        <p:nvCxnSpPr>
          <p:cNvPr id="3908" name="Google Shape;3908;p121"/>
          <p:cNvCxnSpPr/>
          <p:nvPr/>
        </p:nvCxnSpPr>
        <p:spPr>
          <a:xfrm flipH="1" rot="10800000">
            <a:off x="2846547" y="2388947"/>
            <a:ext cx="801300" cy="457500"/>
          </a:xfrm>
          <a:prstGeom prst="straightConnector1">
            <a:avLst/>
          </a:prstGeom>
          <a:noFill/>
          <a:ln cap="flat" cmpd="sng" w="29150">
            <a:solidFill>
              <a:srgbClr val="FFFFFF"/>
            </a:solidFill>
            <a:prstDash val="dashDot"/>
            <a:round/>
            <a:headEnd len="sm" w="sm" type="none"/>
            <a:tailEnd len="sm" w="sm" type="none"/>
          </a:ln>
        </p:spPr>
      </p:cxnSp>
      <p:sp>
        <p:nvSpPr>
          <p:cNvPr id="3909" name="Google Shape;3909;p121"/>
          <p:cNvSpPr txBox="1"/>
          <p:nvPr/>
        </p:nvSpPr>
        <p:spPr>
          <a:xfrm>
            <a:off x="628284" y="116248"/>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910" name="Google Shape;3910;p121"/>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Long running tasks starve shorter tasks, hurt latency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Extensions are cooperative, must yield frequently</a:t>
            </a:r>
            <a:endParaRPr b="0" sz="2200" strike="noStrike">
              <a:solidFill>
                <a:srgbClr val="000000"/>
              </a:solidFill>
              <a:latin typeface="Calibri"/>
              <a:ea typeface="Calibri"/>
              <a:cs typeface="Calibri"/>
              <a:sym typeface="Calibri"/>
            </a:endParaRPr>
          </a:p>
        </p:txBody>
      </p:sp>
      <p:sp>
        <p:nvSpPr>
          <p:cNvPr id="3911" name="Google Shape;3911;p121"/>
          <p:cNvSpPr/>
          <p:nvPr/>
        </p:nvSpPr>
        <p:spPr>
          <a:xfrm>
            <a:off x="6220800" y="2841549"/>
            <a:ext cx="2571300" cy="8376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Preemption is too</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expensive!</a:t>
            </a:r>
            <a:endParaRPr b="0" sz="1800" strike="noStrike">
              <a:latin typeface="Arial"/>
              <a:ea typeface="Arial"/>
              <a:cs typeface="Arial"/>
              <a:sym typeface="Arial"/>
            </a:endParaRPr>
          </a:p>
        </p:txBody>
      </p:sp>
      <p:sp>
        <p:nvSpPr>
          <p:cNvPr id="3912" name="Google Shape;3912;p121"/>
          <p:cNvSpPr/>
          <p:nvPr/>
        </p:nvSpPr>
        <p:spPr>
          <a:xfrm>
            <a:off x="3482015" y="2388965"/>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FFFFFF"/>
          </a:solidFill>
          <a:ln cap="flat" cmpd="sng" w="29150">
            <a:solidFill>
              <a:srgbClr val="FFFFFF"/>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yield;</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t>
            </a:r>
            <a:endParaRPr b="0" sz="1600" strike="noStrike">
              <a:latin typeface="Arial"/>
              <a:ea typeface="Arial"/>
              <a:cs typeface="Arial"/>
              <a:sym typeface="Arial"/>
            </a:endParaRPr>
          </a:p>
        </p:txBody>
      </p:sp>
      <p:cxnSp>
        <p:nvCxnSpPr>
          <p:cNvPr id="3913" name="Google Shape;3913;p121"/>
          <p:cNvCxnSpPr/>
          <p:nvPr/>
        </p:nvCxnSpPr>
        <p:spPr>
          <a:xfrm>
            <a:off x="2846547" y="3662470"/>
            <a:ext cx="801300" cy="457500"/>
          </a:xfrm>
          <a:prstGeom prst="straightConnector1">
            <a:avLst/>
          </a:prstGeom>
          <a:noFill/>
          <a:ln cap="flat" cmpd="sng" w="29150">
            <a:solidFill>
              <a:srgbClr val="FFFFFF"/>
            </a:solidFill>
            <a:prstDash val="dashDot"/>
            <a:round/>
            <a:headEnd len="sm" w="sm" type="none"/>
            <a:tailEnd len="sm" w="sm" type="none"/>
          </a:ln>
        </p:spPr>
      </p:cxnSp>
      <p:sp>
        <p:nvSpPr>
          <p:cNvPr id="3914" name="Google Shape;3914;p121"/>
          <p:cNvSpPr/>
          <p:nvPr/>
        </p:nvSpPr>
        <p:spPr>
          <a:xfrm flipH="1">
            <a:off x="1144466" y="3939702"/>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915" name="Google Shape;3915;p121"/>
          <p:cNvGrpSpPr/>
          <p:nvPr/>
        </p:nvGrpSpPr>
        <p:grpSpPr>
          <a:xfrm>
            <a:off x="2488357" y="3793220"/>
            <a:ext cx="355946" cy="595693"/>
            <a:chOff x="2743200" y="4181700"/>
            <a:chExt cx="392400" cy="656700"/>
          </a:xfrm>
        </p:grpSpPr>
        <p:sp>
          <p:nvSpPr>
            <p:cNvPr id="3916" name="Google Shape;3916;p121"/>
            <p:cNvSpPr/>
            <p:nvPr/>
          </p:nvSpPr>
          <p:spPr>
            <a:xfrm rot="10800000">
              <a:off x="2743200" y="418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917" name="Google Shape;3917;p121"/>
            <p:cNvSpPr/>
            <p:nvPr/>
          </p:nvSpPr>
          <p:spPr>
            <a:xfrm rot="10800000">
              <a:off x="2743200" y="4505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918" name="Google Shape;3918;p121"/>
          <p:cNvGrpSpPr/>
          <p:nvPr/>
        </p:nvGrpSpPr>
        <p:grpSpPr>
          <a:xfrm>
            <a:off x="2479656" y="2334235"/>
            <a:ext cx="377267" cy="347100"/>
            <a:chOff x="3163350" y="2159850"/>
            <a:chExt cx="397500" cy="338700"/>
          </a:xfrm>
        </p:grpSpPr>
        <p:sp>
          <p:nvSpPr>
            <p:cNvPr id="3919" name="Google Shape;3919;p12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920" name="Google Shape;3920;p12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1" name="Google Shape;3921;p121"/>
          <p:cNvSpPr/>
          <p:nvPr/>
        </p:nvSpPr>
        <p:spPr>
          <a:xfrm rot="10800000">
            <a:off x="2490462" y="2830712"/>
            <a:ext cx="355800" cy="8130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922" name="Google Shape;3922;p121"/>
          <p:cNvSpPr/>
          <p:nvPr/>
        </p:nvSpPr>
        <p:spPr>
          <a:xfrm flipH="1">
            <a:off x="1107577" y="3101302"/>
            <a:ext cx="1164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Running Task</a:t>
            </a:r>
            <a:endParaRPr b="0" sz="1500" strike="noStrike">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26" name="Shape 3926"/>
        <p:cNvGrpSpPr/>
        <p:nvPr/>
      </p:nvGrpSpPr>
      <p:grpSpPr>
        <a:xfrm>
          <a:off x="0" y="0"/>
          <a:ext cx="0" cy="0"/>
          <a:chOff x="0" y="0"/>
          <a:chExt cx="0" cy="0"/>
        </a:xfrm>
      </p:grpSpPr>
      <p:sp>
        <p:nvSpPr>
          <p:cNvPr id="3927" name="Google Shape;3927;p122"/>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928" name="Google Shape;3928;p122"/>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Long running tasks starve shorter tasks, hurt latency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Extensions are cooperative, must yield frequently</a:t>
            </a:r>
            <a:endParaRPr b="0" sz="2200" strike="noStrike">
              <a:solidFill>
                <a:srgbClr val="000000"/>
              </a:solidFill>
              <a:latin typeface="Calibri"/>
              <a:ea typeface="Calibri"/>
              <a:cs typeface="Calibri"/>
              <a:sym typeface="Calibri"/>
            </a:endParaRPr>
          </a:p>
        </p:txBody>
      </p:sp>
      <p:sp>
        <p:nvSpPr>
          <p:cNvPr id="3929" name="Google Shape;3929;p122"/>
          <p:cNvSpPr/>
          <p:nvPr/>
        </p:nvSpPr>
        <p:spPr>
          <a:xfrm rot="10800000">
            <a:off x="2490420" y="2830831"/>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930" name="Google Shape;3930;p122"/>
          <p:cNvSpPr/>
          <p:nvPr/>
        </p:nvSpPr>
        <p:spPr>
          <a:xfrm flipH="1">
            <a:off x="1107543" y="3101148"/>
            <a:ext cx="1164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Running Task</a:t>
            </a:r>
            <a:endParaRPr b="0" sz="1500" strike="noStrike">
              <a:latin typeface="Arial"/>
              <a:ea typeface="Arial"/>
              <a:cs typeface="Arial"/>
              <a:sym typeface="Arial"/>
            </a:endParaRPr>
          </a:p>
        </p:txBody>
      </p:sp>
      <p:sp>
        <p:nvSpPr>
          <p:cNvPr id="3931" name="Google Shape;3931;p122"/>
          <p:cNvSpPr/>
          <p:nvPr/>
        </p:nvSpPr>
        <p:spPr>
          <a:xfrm>
            <a:off x="3481689" y="2388638"/>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    </a:t>
            </a:r>
            <a:r>
              <a:rPr b="1" lang="en" sz="1600">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    </a:t>
            </a:r>
            <a:r>
              <a:rPr b="1" lang="en" sz="1600" strike="noStrike">
                <a:solidFill>
                  <a:srgbClr val="000000"/>
                </a:solidFill>
                <a:latin typeface="Calibri"/>
                <a:ea typeface="Calibri"/>
                <a:cs typeface="Calibri"/>
                <a:sym typeface="Calibri"/>
              </a:rPr>
              <a:t>yield</a:t>
            </a:r>
            <a:r>
              <a:rPr b="1" lang="en" sz="1600" strike="noStrike">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lang="en" sz="1600"/>
              <a:t>   </a:t>
            </a:r>
            <a:r>
              <a:rPr b="1" lang="en" sz="1600">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cxnSp>
        <p:nvCxnSpPr>
          <p:cNvPr id="3932" name="Google Shape;3932;p122"/>
          <p:cNvCxnSpPr/>
          <p:nvPr/>
        </p:nvCxnSpPr>
        <p:spPr>
          <a:xfrm flipH="1" rot="10800000">
            <a:off x="2846220" y="2388620"/>
            <a:ext cx="801300" cy="457500"/>
          </a:xfrm>
          <a:prstGeom prst="straightConnector1">
            <a:avLst/>
          </a:prstGeom>
          <a:noFill/>
          <a:ln cap="flat" cmpd="sng" w="29150">
            <a:solidFill>
              <a:srgbClr val="000000"/>
            </a:solidFill>
            <a:prstDash val="dashDot"/>
            <a:round/>
            <a:headEnd len="sm" w="sm" type="none"/>
            <a:tailEnd len="sm" w="sm" type="none"/>
          </a:ln>
        </p:spPr>
      </p:cxnSp>
      <p:cxnSp>
        <p:nvCxnSpPr>
          <p:cNvPr id="3933" name="Google Shape;3933;p122"/>
          <p:cNvCxnSpPr/>
          <p:nvPr/>
        </p:nvCxnSpPr>
        <p:spPr>
          <a:xfrm>
            <a:off x="2846220" y="3662143"/>
            <a:ext cx="801300" cy="457500"/>
          </a:xfrm>
          <a:prstGeom prst="straightConnector1">
            <a:avLst/>
          </a:prstGeom>
          <a:noFill/>
          <a:ln cap="flat" cmpd="sng" w="29150">
            <a:solidFill>
              <a:srgbClr val="000000"/>
            </a:solidFill>
            <a:prstDash val="dashDot"/>
            <a:round/>
            <a:headEnd len="sm" w="sm" type="none"/>
            <a:tailEnd len="sm" w="sm" type="none"/>
          </a:ln>
        </p:spPr>
      </p:cxnSp>
      <p:sp>
        <p:nvSpPr>
          <p:cNvPr id="3934" name="Google Shape;3934;p122"/>
          <p:cNvSpPr/>
          <p:nvPr/>
        </p:nvSpPr>
        <p:spPr>
          <a:xfrm>
            <a:off x="6220800" y="2841549"/>
            <a:ext cx="2571300" cy="8376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Compiler generates code</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to save &amp; restore state</a:t>
            </a:r>
            <a:endParaRPr b="0" sz="1800" strike="noStrike">
              <a:latin typeface="Arial"/>
              <a:ea typeface="Arial"/>
              <a:cs typeface="Arial"/>
              <a:sym typeface="Arial"/>
            </a:endParaRPr>
          </a:p>
        </p:txBody>
      </p:sp>
      <p:sp>
        <p:nvSpPr>
          <p:cNvPr id="3935" name="Google Shape;3935;p122"/>
          <p:cNvSpPr/>
          <p:nvPr/>
        </p:nvSpPr>
        <p:spPr>
          <a:xfrm flipH="1">
            <a:off x="1144466" y="3939702"/>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936" name="Google Shape;3936;p122"/>
          <p:cNvGrpSpPr/>
          <p:nvPr/>
        </p:nvGrpSpPr>
        <p:grpSpPr>
          <a:xfrm>
            <a:off x="2488357" y="3793220"/>
            <a:ext cx="355946" cy="595693"/>
            <a:chOff x="2743200" y="4181700"/>
            <a:chExt cx="392400" cy="656700"/>
          </a:xfrm>
        </p:grpSpPr>
        <p:sp>
          <p:nvSpPr>
            <p:cNvPr id="3937" name="Google Shape;3937;p122"/>
            <p:cNvSpPr/>
            <p:nvPr/>
          </p:nvSpPr>
          <p:spPr>
            <a:xfrm rot="10800000">
              <a:off x="2743200" y="418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938" name="Google Shape;3938;p122"/>
            <p:cNvSpPr/>
            <p:nvPr/>
          </p:nvSpPr>
          <p:spPr>
            <a:xfrm rot="10800000">
              <a:off x="2743200" y="4505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939" name="Google Shape;3939;p122"/>
          <p:cNvGrpSpPr/>
          <p:nvPr/>
        </p:nvGrpSpPr>
        <p:grpSpPr>
          <a:xfrm>
            <a:off x="2479656" y="2334235"/>
            <a:ext cx="377267" cy="347100"/>
            <a:chOff x="3163350" y="2159850"/>
            <a:chExt cx="397500" cy="338700"/>
          </a:xfrm>
        </p:grpSpPr>
        <p:sp>
          <p:nvSpPr>
            <p:cNvPr id="3940" name="Google Shape;3940;p12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941" name="Google Shape;3941;p12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Data Migration</a:t>
            </a:r>
            <a:endParaRPr>
              <a:latin typeface="Calibri"/>
              <a:ea typeface="Calibri"/>
              <a:cs typeface="Calibri"/>
              <a:sym typeface="Calibri"/>
            </a:endParaRPr>
          </a:p>
        </p:txBody>
      </p:sp>
      <p:sp>
        <p:nvSpPr>
          <p:cNvPr id="286" name="Google Shape;286;p24"/>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287" name="Google Shape;287;p24"/>
          <p:cNvSpPr/>
          <p:nvPr/>
        </p:nvSpPr>
        <p:spPr>
          <a:xfrm>
            <a:off x="1590788" y="20418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88" name="Google Shape;288;p24"/>
          <p:cNvSpPr/>
          <p:nvPr/>
        </p:nvSpPr>
        <p:spPr>
          <a:xfrm>
            <a:off x="3161363" y="20418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89" name="Google Shape;289;p24"/>
          <p:cNvSpPr/>
          <p:nvPr/>
        </p:nvSpPr>
        <p:spPr>
          <a:xfrm>
            <a:off x="4731938" y="20418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90" name="Google Shape;290;p24"/>
          <p:cNvSpPr/>
          <p:nvPr/>
        </p:nvSpPr>
        <p:spPr>
          <a:xfrm>
            <a:off x="6302513" y="20418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91" name="Google Shape;291;p24"/>
          <p:cNvSpPr txBox="1"/>
          <p:nvPr/>
        </p:nvSpPr>
        <p:spPr>
          <a:xfrm>
            <a:off x="311700" y="3476150"/>
            <a:ext cx="8405700" cy="13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alibri"/>
                <a:ea typeface="Calibri"/>
                <a:cs typeface="Calibri"/>
                <a:sym typeface="Calibri"/>
              </a:rPr>
              <a:t>Servers often need to horizontally re-distribute load and data (Slicer, OSDI’16)</a:t>
            </a:r>
            <a:endParaRPr b="1" sz="1900">
              <a:latin typeface="Calibri"/>
              <a:ea typeface="Calibri"/>
              <a:cs typeface="Calibri"/>
              <a:sym typeface="Calibri"/>
            </a:endParaRPr>
          </a:p>
          <a:p>
            <a:pPr indent="-349250" lvl="0" marL="914400" rtl="0" algn="l">
              <a:spcBef>
                <a:spcPts val="0"/>
              </a:spcBef>
              <a:spcAft>
                <a:spcPts val="0"/>
              </a:spcAft>
              <a:buSzPts val="1900"/>
              <a:buFont typeface="Calibri"/>
              <a:buChar char="➔"/>
            </a:pPr>
            <a:r>
              <a:rPr lang="en" sz="1900">
                <a:latin typeface="Calibri"/>
                <a:ea typeface="Calibri"/>
                <a:cs typeface="Calibri"/>
                <a:sym typeface="Calibri"/>
              </a:rPr>
              <a:t>Clusters need to be scaled up and scaled down</a:t>
            </a:r>
            <a:endParaRPr sz="1900">
              <a:latin typeface="Calibri"/>
              <a:ea typeface="Calibri"/>
              <a:cs typeface="Calibri"/>
              <a:sym typeface="Calibri"/>
            </a:endParaRPr>
          </a:p>
          <a:p>
            <a:pPr indent="-349250" lvl="0" marL="914400" rtl="0" algn="l">
              <a:spcBef>
                <a:spcPts val="0"/>
              </a:spcBef>
              <a:spcAft>
                <a:spcPts val="0"/>
              </a:spcAft>
              <a:buSzPts val="1900"/>
              <a:buFont typeface="Calibri"/>
              <a:buChar char="➔"/>
            </a:pPr>
            <a:r>
              <a:rPr lang="en" sz="1900">
                <a:latin typeface="Calibri"/>
                <a:ea typeface="Calibri"/>
                <a:cs typeface="Calibri"/>
                <a:sym typeface="Calibri"/>
              </a:rPr>
              <a:t>Workloads change; access patterns, load imbalances etc</a:t>
            </a:r>
            <a:endParaRPr sz="1900">
              <a:latin typeface="Calibri"/>
              <a:ea typeface="Calibri"/>
              <a:cs typeface="Calibri"/>
              <a:sym typeface="Calibri"/>
            </a:endParaRPr>
          </a:p>
          <a:p>
            <a:pPr indent="-349250" lvl="0" marL="914400" rtl="0" algn="l">
              <a:spcBef>
                <a:spcPts val="0"/>
              </a:spcBef>
              <a:spcAft>
                <a:spcPts val="0"/>
              </a:spcAft>
              <a:buSzPts val="1900"/>
              <a:buFont typeface="Calibri"/>
              <a:buChar char="➔"/>
            </a:pPr>
            <a:r>
              <a:rPr lang="en" sz="1900">
                <a:latin typeface="Calibri"/>
                <a:ea typeface="Calibri"/>
                <a:cs typeface="Calibri"/>
                <a:sym typeface="Calibri"/>
              </a:rPr>
              <a:t>“Planned failures”; server maintenance, software updates etc</a:t>
            </a:r>
            <a:endParaRPr sz="1900">
              <a:latin typeface="Calibri"/>
              <a:ea typeface="Calibri"/>
              <a:cs typeface="Calibri"/>
              <a:sym typeface="Calibri"/>
            </a:endParaRPr>
          </a:p>
        </p:txBody>
      </p:sp>
      <p:sp>
        <p:nvSpPr>
          <p:cNvPr id="292" name="Google Shape;292;p24"/>
          <p:cNvSpPr/>
          <p:nvPr/>
        </p:nvSpPr>
        <p:spPr>
          <a:xfrm>
            <a:off x="4193550" y="2302950"/>
            <a:ext cx="642000" cy="310500"/>
          </a:xfrm>
          <a:prstGeom prst="right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4"/>
          <p:cNvGrpSpPr/>
          <p:nvPr/>
        </p:nvGrpSpPr>
        <p:grpSpPr>
          <a:xfrm>
            <a:off x="2012668" y="2147686"/>
            <a:ext cx="292059" cy="543334"/>
            <a:chOff x="1006560" y="3903840"/>
            <a:chExt cx="457200" cy="723000"/>
          </a:xfrm>
        </p:grpSpPr>
        <p:sp>
          <p:nvSpPr>
            <p:cNvPr id="294" name="Google Shape;294;p2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 name="Google Shape;295;p2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6" name="Google Shape;296;p2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 name="Google Shape;297;p2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98" name="Google Shape;298;p24"/>
          <p:cNvGrpSpPr/>
          <p:nvPr/>
        </p:nvGrpSpPr>
        <p:grpSpPr>
          <a:xfrm>
            <a:off x="5153818" y="2147686"/>
            <a:ext cx="292059" cy="543334"/>
            <a:chOff x="1006560" y="3903840"/>
            <a:chExt cx="457200" cy="723000"/>
          </a:xfrm>
        </p:grpSpPr>
        <p:sp>
          <p:nvSpPr>
            <p:cNvPr id="299" name="Google Shape;299;p2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 name="Google Shape;300;p2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1" name="Google Shape;301;p2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2" name="Google Shape;302;p2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03" name="Google Shape;303;p24"/>
          <p:cNvGrpSpPr/>
          <p:nvPr/>
        </p:nvGrpSpPr>
        <p:grpSpPr>
          <a:xfrm>
            <a:off x="6724368" y="2147686"/>
            <a:ext cx="292059" cy="543334"/>
            <a:chOff x="1006560" y="3903840"/>
            <a:chExt cx="457200" cy="723000"/>
          </a:xfrm>
        </p:grpSpPr>
        <p:sp>
          <p:nvSpPr>
            <p:cNvPr id="304" name="Google Shape;304;p2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5" name="Google Shape;305;p2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 name="Google Shape;306;p2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 name="Google Shape;307;p2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08" name="Google Shape;308;p24"/>
          <p:cNvGrpSpPr/>
          <p:nvPr/>
        </p:nvGrpSpPr>
        <p:grpSpPr>
          <a:xfrm>
            <a:off x="3583243" y="2147686"/>
            <a:ext cx="292059" cy="272794"/>
            <a:chOff x="1006560" y="3903840"/>
            <a:chExt cx="457200" cy="363000"/>
          </a:xfrm>
        </p:grpSpPr>
        <p:sp>
          <p:nvSpPr>
            <p:cNvPr id="309" name="Google Shape;309;p2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0" name="Google Shape;310;p2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11" name="Google Shape;311;p24"/>
          <p:cNvGrpSpPr/>
          <p:nvPr/>
        </p:nvGrpSpPr>
        <p:grpSpPr>
          <a:xfrm>
            <a:off x="4368530" y="2041811"/>
            <a:ext cx="292059" cy="272794"/>
            <a:chOff x="1006560" y="3903840"/>
            <a:chExt cx="457200" cy="363000"/>
          </a:xfrm>
        </p:grpSpPr>
        <p:sp>
          <p:nvSpPr>
            <p:cNvPr id="312" name="Google Shape;312;p2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 name="Google Shape;313;p2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45" name="Shape 3945"/>
        <p:cNvGrpSpPr/>
        <p:nvPr/>
      </p:nvGrpSpPr>
      <p:grpSpPr>
        <a:xfrm>
          <a:off x="0" y="0"/>
          <a:ext cx="0" cy="0"/>
          <a:chOff x="0" y="0"/>
          <a:chExt cx="0" cy="0"/>
        </a:xfrm>
      </p:grpSpPr>
      <p:sp>
        <p:nvSpPr>
          <p:cNvPr id="3946" name="Google Shape;3946;p123"/>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947" name="Google Shape;3947;p123"/>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Uncooperative extensions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Trusted watchdog core</a:t>
            </a:r>
            <a:endParaRPr b="0" sz="2200" strike="noStrike">
              <a:solidFill>
                <a:srgbClr val="000000"/>
              </a:solidFill>
              <a:latin typeface="Calibri"/>
              <a:ea typeface="Calibri"/>
              <a:cs typeface="Calibri"/>
              <a:sym typeface="Calibri"/>
            </a:endParaRPr>
          </a:p>
        </p:txBody>
      </p:sp>
      <p:sp>
        <p:nvSpPr>
          <p:cNvPr id="3948" name="Google Shape;3948;p123"/>
          <p:cNvSpPr/>
          <p:nvPr/>
        </p:nvSpPr>
        <p:spPr>
          <a:xfrm rot="10800000">
            <a:off x="2490420" y="2830831"/>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949" name="Google Shape;3949;p123"/>
          <p:cNvSpPr/>
          <p:nvPr/>
        </p:nvSpPr>
        <p:spPr>
          <a:xfrm flipH="1">
            <a:off x="1107543" y="3101148"/>
            <a:ext cx="1164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Running Task</a:t>
            </a:r>
            <a:endParaRPr b="0" sz="1500" strike="noStrike">
              <a:latin typeface="Arial"/>
              <a:ea typeface="Arial"/>
              <a:cs typeface="Arial"/>
              <a:sym typeface="Arial"/>
            </a:endParaRPr>
          </a:p>
        </p:txBody>
      </p:sp>
      <p:sp>
        <p:nvSpPr>
          <p:cNvPr id="3950" name="Google Shape;3950;p123"/>
          <p:cNvSpPr/>
          <p:nvPr/>
        </p:nvSpPr>
        <p:spPr>
          <a:xfrm>
            <a:off x="3481689" y="2388638"/>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    </a:t>
            </a:r>
            <a:r>
              <a:rPr b="1" lang="en" sz="1600">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    </a:t>
            </a:r>
            <a:r>
              <a:rPr b="1" lang="en" sz="1600">
                <a:latin typeface="Calibri"/>
                <a:ea typeface="Calibri"/>
                <a:cs typeface="Calibri"/>
                <a:sym typeface="Calibri"/>
              </a:rPr>
              <a:t>loop {}</a:t>
            </a:r>
            <a:r>
              <a:rPr b="1" lang="en" sz="1600" strike="noStrike">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lang="en" sz="1600"/>
              <a:t>   </a:t>
            </a:r>
            <a:r>
              <a:rPr b="1" lang="en" sz="1600">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cxnSp>
        <p:nvCxnSpPr>
          <p:cNvPr id="3951" name="Google Shape;3951;p123"/>
          <p:cNvCxnSpPr/>
          <p:nvPr/>
        </p:nvCxnSpPr>
        <p:spPr>
          <a:xfrm flipH="1" rot="10800000">
            <a:off x="2846220" y="2388620"/>
            <a:ext cx="801300" cy="457500"/>
          </a:xfrm>
          <a:prstGeom prst="straightConnector1">
            <a:avLst/>
          </a:prstGeom>
          <a:noFill/>
          <a:ln cap="flat" cmpd="sng" w="29150">
            <a:solidFill>
              <a:srgbClr val="000000"/>
            </a:solidFill>
            <a:prstDash val="dashDot"/>
            <a:round/>
            <a:headEnd len="sm" w="sm" type="none"/>
            <a:tailEnd len="sm" w="sm" type="none"/>
          </a:ln>
        </p:spPr>
      </p:cxnSp>
      <p:cxnSp>
        <p:nvCxnSpPr>
          <p:cNvPr id="3952" name="Google Shape;3952;p123"/>
          <p:cNvCxnSpPr/>
          <p:nvPr/>
        </p:nvCxnSpPr>
        <p:spPr>
          <a:xfrm>
            <a:off x="2846220" y="3662143"/>
            <a:ext cx="801300" cy="457500"/>
          </a:xfrm>
          <a:prstGeom prst="straightConnector1">
            <a:avLst/>
          </a:prstGeom>
          <a:noFill/>
          <a:ln cap="flat" cmpd="sng" w="29150">
            <a:solidFill>
              <a:srgbClr val="000000"/>
            </a:solidFill>
            <a:prstDash val="dashDot"/>
            <a:round/>
            <a:headEnd len="sm" w="sm" type="none"/>
            <a:tailEnd len="sm" w="sm" type="none"/>
          </a:ln>
        </p:spPr>
      </p:cxnSp>
      <p:sp>
        <p:nvSpPr>
          <p:cNvPr id="3953" name="Google Shape;3953;p123"/>
          <p:cNvSpPr/>
          <p:nvPr/>
        </p:nvSpPr>
        <p:spPr>
          <a:xfrm flipH="1">
            <a:off x="1144466" y="3939702"/>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954" name="Google Shape;3954;p123"/>
          <p:cNvGrpSpPr/>
          <p:nvPr/>
        </p:nvGrpSpPr>
        <p:grpSpPr>
          <a:xfrm>
            <a:off x="2488357" y="3793220"/>
            <a:ext cx="355946" cy="595693"/>
            <a:chOff x="2743200" y="4181700"/>
            <a:chExt cx="392400" cy="656700"/>
          </a:xfrm>
        </p:grpSpPr>
        <p:sp>
          <p:nvSpPr>
            <p:cNvPr id="3955" name="Google Shape;3955;p123"/>
            <p:cNvSpPr/>
            <p:nvPr/>
          </p:nvSpPr>
          <p:spPr>
            <a:xfrm rot="10800000">
              <a:off x="2743200" y="418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956" name="Google Shape;3956;p123"/>
            <p:cNvSpPr/>
            <p:nvPr/>
          </p:nvSpPr>
          <p:spPr>
            <a:xfrm rot="10800000">
              <a:off x="2743200" y="4505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957" name="Google Shape;3957;p123"/>
          <p:cNvGrpSpPr/>
          <p:nvPr/>
        </p:nvGrpSpPr>
        <p:grpSpPr>
          <a:xfrm>
            <a:off x="2479656" y="2334235"/>
            <a:ext cx="377267" cy="347100"/>
            <a:chOff x="3163350" y="2159850"/>
            <a:chExt cx="397500" cy="338700"/>
          </a:xfrm>
        </p:grpSpPr>
        <p:sp>
          <p:nvSpPr>
            <p:cNvPr id="3958" name="Google Shape;3958;p12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959" name="Google Shape;3959;p12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63" name="Shape 3963"/>
        <p:cNvGrpSpPr/>
        <p:nvPr/>
      </p:nvGrpSpPr>
      <p:grpSpPr>
        <a:xfrm>
          <a:off x="0" y="0"/>
          <a:ext cx="0" cy="0"/>
          <a:chOff x="0" y="0"/>
          <a:chExt cx="0" cy="0"/>
        </a:xfrm>
      </p:grpSpPr>
      <p:sp>
        <p:nvSpPr>
          <p:cNvPr id="3964" name="Google Shape;3964;p124"/>
          <p:cNvSpPr/>
          <p:nvPr/>
        </p:nvSpPr>
        <p:spPr>
          <a:xfrm>
            <a:off x="3482015" y="2584889"/>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FFFFFF"/>
          </a:solidFill>
          <a:ln cap="flat" cmpd="sng" w="29150">
            <a:solidFill>
              <a:srgbClr val="FFFFFF"/>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loop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t>
            </a:r>
            <a:endParaRPr b="0" sz="1600" strike="noStrike">
              <a:latin typeface="Arial"/>
              <a:ea typeface="Arial"/>
              <a:cs typeface="Arial"/>
              <a:sym typeface="Arial"/>
            </a:endParaRPr>
          </a:p>
        </p:txBody>
      </p:sp>
      <p:cxnSp>
        <p:nvCxnSpPr>
          <p:cNvPr id="3965" name="Google Shape;3965;p124"/>
          <p:cNvCxnSpPr/>
          <p:nvPr/>
        </p:nvCxnSpPr>
        <p:spPr>
          <a:xfrm flipH="1" rot="10800000">
            <a:off x="2846547" y="2584871"/>
            <a:ext cx="801300" cy="457500"/>
          </a:xfrm>
          <a:prstGeom prst="straightConnector1">
            <a:avLst/>
          </a:prstGeom>
          <a:noFill/>
          <a:ln cap="flat" cmpd="sng" w="29150">
            <a:solidFill>
              <a:srgbClr val="FFFFFF"/>
            </a:solidFill>
            <a:prstDash val="dashDot"/>
            <a:round/>
            <a:headEnd len="sm" w="sm" type="none"/>
            <a:tailEnd len="sm" w="sm" type="none"/>
          </a:ln>
        </p:spPr>
      </p:cxnSp>
      <p:cxnSp>
        <p:nvCxnSpPr>
          <p:cNvPr id="3966" name="Google Shape;3966;p124"/>
          <p:cNvCxnSpPr/>
          <p:nvPr/>
        </p:nvCxnSpPr>
        <p:spPr>
          <a:xfrm>
            <a:off x="2846547" y="3858394"/>
            <a:ext cx="801300" cy="457500"/>
          </a:xfrm>
          <a:prstGeom prst="straightConnector1">
            <a:avLst/>
          </a:prstGeom>
          <a:noFill/>
          <a:ln cap="flat" cmpd="sng" w="29150">
            <a:solidFill>
              <a:srgbClr val="FFFFFF"/>
            </a:solidFill>
            <a:prstDash val="dashDot"/>
            <a:round/>
            <a:headEnd len="sm" w="sm" type="none"/>
            <a:tailEnd len="sm" w="sm" type="none"/>
          </a:ln>
        </p:spPr>
      </p:cxnSp>
      <p:sp>
        <p:nvSpPr>
          <p:cNvPr id="3967" name="Google Shape;3967;p124"/>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968" name="Google Shape;3968;p124"/>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Uncooperative extensions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Trusted watchdog core</a:t>
            </a:r>
            <a:endParaRPr b="0" sz="2200" strike="noStrike">
              <a:solidFill>
                <a:srgbClr val="000000"/>
              </a:solidFill>
              <a:latin typeface="Calibri"/>
              <a:ea typeface="Calibri"/>
              <a:cs typeface="Calibri"/>
              <a:sym typeface="Calibri"/>
            </a:endParaRPr>
          </a:p>
        </p:txBody>
      </p:sp>
      <p:sp>
        <p:nvSpPr>
          <p:cNvPr id="3969" name="Google Shape;3969;p124"/>
          <p:cNvSpPr/>
          <p:nvPr/>
        </p:nvSpPr>
        <p:spPr>
          <a:xfrm rot="10800000">
            <a:off x="2490420" y="3026754"/>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970" name="Google Shape;3970;p124"/>
          <p:cNvSpPr/>
          <p:nvPr/>
        </p:nvSpPr>
        <p:spPr>
          <a:xfrm flipH="1">
            <a:off x="780372" y="3297072"/>
            <a:ext cx="1655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Uncooperative Task</a:t>
            </a:r>
            <a:endParaRPr b="0" sz="1500" strike="noStrike">
              <a:latin typeface="Arial"/>
              <a:ea typeface="Arial"/>
              <a:cs typeface="Arial"/>
              <a:sym typeface="Arial"/>
            </a:endParaRPr>
          </a:p>
        </p:txBody>
      </p:sp>
      <p:sp>
        <p:nvSpPr>
          <p:cNvPr id="3971" name="Google Shape;3971;p124"/>
          <p:cNvSpPr/>
          <p:nvPr/>
        </p:nvSpPr>
        <p:spPr>
          <a:xfrm flipH="1">
            <a:off x="1084707" y="4135626"/>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972" name="Google Shape;3972;p124"/>
          <p:cNvGrpSpPr/>
          <p:nvPr/>
        </p:nvGrpSpPr>
        <p:grpSpPr>
          <a:xfrm>
            <a:off x="2490316" y="3989154"/>
            <a:ext cx="355946" cy="595693"/>
            <a:chOff x="2745360" y="4397700"/>
            <a:chExt cx="392400" cy="656700"/>
          </a:xfrm>
        </p:grpSpPr>
        <p:sp>
          <p:nvSpPr>
            <p:cNvPr id="3973" name="Google Shape;3973;p124"/>
            <p:cNvSpPr/>
            <p:nvPr/>
          </p:nvSpPr>
          <p:spPr>
            <a:xfrm rot="10800000">
              <a:off x="2745360" y="4397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974" name="Google Shape;3974;p124"/>
            <p:cNvSpPr/>
            <p:nvPr/>
          </p:nvSpPr>
          <p:spPr>
            <a:xfrm rot="10800000">
              <a:off x="2745360" y="472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975" name="Google Shape;3975;p124"/>
          <p:cNvSpPr/>
          <p:nvPr/>
        </p:nvSpPr>
        <p:spPr>
          <a:xfrm flipH="1">
            <a:off x="3760362" y="199130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Watchdog</a:t>
            </a:r>
            <a:endParaRPr b="0" sz="1500" strike="noStrike">
              <a:latin typeface="Arial"/>
              <a:ea typeface="Arial"/>
              <a:cs typeface="Arial"/>
              <a:sym typeface="Arial"/>
            </a:endParaRPr>
          </a:p>
        </p:txBody>
      </p:sp>
      <p:sp>
        <p:nvSpPr>
          <p:cNvPr id="3976" name="Google Shape;3976;p124"/>
          <p:cNvSpPr/>
          <p:nvPr/>
        </p:nvSpPr>
        <p:spPr>
          <a:xfrm flipH="1">
            <a:off x="5492250" y="199125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Poor Qos</a:t>
            </a:r>
            <a:endParaRPr b="0" sz="1500" strike="noStrike">
              <a:latin typeface="Arial"/>
              <a:ea typeface="Arial"/>
              <a:cs typeface="Arial"/>
              <a:sym typeface="Arial"/>
            </a:endParaRPr>
          </a:p>
        </p:txBody>
      </p:sp>
      <p:grpSp>
        <p:nvGrpSpPr>
          <p:cNvPr id="3977" name="Google Shape;3977;p124"/>
          <p:cNvGrpSpPr/>
          <p:nvPr/>
        </p:nvGrpSpPr>
        <p:grpSpPr>
          <a:xfrm>
            <a:off x="2490316" y="1929293"/>
            <a:ext cx="355946" cy="306309"/>
            <a:chOff x="2745360" y="2126880"/>
            <a:chExt cx="392400" cy="337680"/>
          </a:xfrm>
        </p:grpSpPr>
        <p:sp>
          <p:nvSpPr>
            <p:cNvPr id="3978" name="Google Shape;3978;p124"/>
            <p:cNvSpPr/>
            <p:nvPr/>
          </p:nvSpPr>
          <p:spPr>
            <a:xfrm rot="10800000">
              <a:off x="2745360" y="234516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979" name="Google Shape;3979;p124"/>
            <p:cNvSpPr/>
            <p:nvPr/>
          </p:nvSpPr>
          <p:spPr>
            <a:xfrm rot="10800000">
              <a:off x="2745360" y="223740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980" name="Google Shape;3980;p124"/>
            <p:cNvSpPr/>
            <p:nvPr/>
          </p:nvSpPr>
          <p:spPr>
            <a:xfrm rot="10800000">
              <a:off x="2745360" y="212688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981" name="Google Shape;3981;p124"/>
          <p:cNvGrpSpPr/>
          <p:nvPr/>
        </p:nvGrpSpPr>
        <p:grpSpPr>
          <a:xfrm>
            <a:off x="2682984" y="2951087"/>
            <a:ext cx="852311" cy="1764382"/>
            <a:chOff x="2957760" y="3253320"/>
            <a:chExt cx="939600" cy="1945080"/>
          </a:xfrm>
        </p:grpSpPr>
        <p:sp>
          <p:nvSpPr>
            <p:cNvPr id="3982" name="Google Shape;3982;p124"/>
            <p:cNvSpPr/>
            <p:nvPr/>
          </p:nvSpPr>
          <p:spPr>
            <a:xfrm>
              <a:off x="2957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983" name="Google Shape;3983;p124"/>
            <p:cNvSpPr/>
            <p:nvPr/>
          </p:nvSpPr>
          <p:spPr>
            <a:xfrm>
              <a:off x="3338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984" name="Google Shape;3984;p124"/>
          <p:cNvGrpSpPr/>
          <p:nvPr/>
        </p:nvGrpSpPr>
        <p:grpSpPr>
          <a:xfrm>
            <a:off x="2479656" y="2334235"/>
            <a:ext cx="377267" cy="347100"/>
            <a:chOff x="3163350" y="2159850"/>
            <a:chExt cx="397500" cy="338700"/>
          </a:xfrm>
        </p:grpSpPr>
        <p:sp>
          <p:nvSpPr>
            <p:cNvPr id="3985" name="Google Shape;3985;p12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986" name="Google Shape;3986;p12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124"/>
          <p:cNvGrpSpPr/>
          <p:nvPr/>
        </p:nvGrpSpPr>
        <p:grpSpPr>
          <a:xfrm>
            <a:off x="4077931" y="2334235"/>
            <a:ext cx="377267" cy="347100"/>
            <a:chOff x="3163350" y="2159850"/>
            <a:chExt cx="397500" cy="338700"/>
          </a:xfrm>
        </p:grpSpPr>
        <p:sp>
          <p:nvSpPr>
            <p:cNvPr id="3988" name="Google Shape;3988;p12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989" name="Google Shape;3989;p12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124"/>
          <p:cNvGrpSpPr/>
          <p:nvPr/>
        </p:nvGrpSpPr>
        <p:grpSpPr>
          <a:xfrm>
            <a:off x="5809869" y="2334235"/>
            <a:ext cx="377267" cy="347100"/>
            <a:chOff x="3163350" y="2159850"/>
            <a:chExt cx="397500" cy="338700"/>
          </a:xfrm>
        </p:grpSpPr>
        <p:sp>
          <p:nvSpPr>
            <p:cNvPr id="3991" name="Google Shape;3991;p12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992" name="Google Shape;3992;p12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96" name="Shape 3996"/>
        <p:cNvGrpSpPr/>
        <p:nvPr/>
      </p:nvGrpSpPr>
      <p:grpSpPr>
        <a:xfrm>
          <a:off x="0" y="0"/>
          <a:ext cx="0" cy="0"/>
          <a:chOff x="0" y="0"/>
          <a:chExt cx="0" cy="0"/>
        </a:xfrm>
      </p:grpSpPr>
      <p:sp>
        <p:nvSpPr>
          <p:cNvPr id="3997" name="Google Shape;3997;p125"/>
          <p:cNvSpPr/>
          <p:nvPr/>
        </p:nvSpPr>
        <p:spPr>
          <a:xfrm>
            <a:off x="3482342" y="2585215"/>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FFFFFF"/>
          </a:solidFill>
          <a:ln cap="flat" cmpd="sng" w="29150">
            <a:solidFill>
              <a:srgbClr val="FFFFFF"/>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loop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t>
            </a:r>
            <a:endParaRPr b="0" sz="1600" strike="noStrike">
              <a:latin typeface="Arial"/>
              <a:ea typeface="Arial"/>
              <a:cs typeface="Arial"/>
              <a:sym typeface="Arial"/>
            </a:endParaRPr>
          </a:p>
        </p:txBody>
      </p:sp>
      <p:cxnSp>
        <p:nvCxnSpPr>
          <p:cNvPr id="3998" name="Google Shape;3998;p125"/>
          <p:cNvCxnSpPr/>
          <p:nvPr/>
        </p:nvCxnSpPr>
        <p:spPr>
          <a:xfrm flipH="1" rot="10800000">
            <a:off x="2846873" y="2585197"/>
            <a:ext cx="801300" cy="457500"/>
          </a:xfrm>
          <a:prstGeom prst="straightConnector1">
            <a:avLst/>
          </a:prstGeom>
          <a:noFill/>
          <a:ln cap="flat" cmpd="sng" w="29150">
            <a:solidFill>
              <a:srgbClr val="FFFFFF"/>
            </a:solidFill>
            <a:prstDash val="dashDot"/>
            <a:round/>
            <a:headEnd len="sm" w="sm" type="none"/>
            <a:tailEnd len="sm" w="sm" type="none"/>
          </a:ln>
        </p:spPr>
      </p:cxnSp>
      <p:sp>
        <p:nvSpPr>
          <p:cNvPr id="3999" name="Google Shape;3999;p125"/>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4000" name="Google Shape;4000;p125"/>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Uncooperative extensions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Trusted watchdog core</a:t>
            </a:r>
            <a:endParaRPr b="0" sz="2200" strike="noStrike">
              <a:solidFill>
                <a:srgbClr val="000000"/>
              </a:solidFill>
              <a:latin typeface="Calibri"/>
              <a:ea typeface="Calibri"/>
              <a:cs typeface="Calibri"/>
              <a:sym typeface="Calibri"/>
            </a:endParaRPr>
          </a:p>
        </p:txBody>
      </p:sp>
      <p:sp>
        <p:nvSpPr>
          <p:cNvPr id="4001" name="Google Shape;4001;p125"/>
          <p:cNvSpPr/>
          <p:nvPr/>
        </p:nvSpPr>
        <p:spPr>
          <a:xfrm rot="10800000">
            <a:off x="5821242" y="3026754"/>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4002" name="Google Shape;4002;p125"/>
          <p:cNvGrpSpPr/>
          <p:nvPr/>
        </p:nvGrpSpPr>
        <p:grpSpPr>
          <a:xfrm>
            <a:off x="5821187" y="3989154"/>
            <a:ext cx="355946" cy="595693"/>
            <a:chOff x="6417360" y="4397700"/>
            <a:chExt cx="392400" cy="656700"/>
          </a:xfrm>
        </p:grpSpPr>
        <p:sp>
          <p:nvSpPr>
            <p:cNvPr id="4003" name="Google Shape;4003;p125"/>
            <p:cNvSpPr/>
            <p:nvPr/>
          </p:nvSpPr>
          <p:spPr>
            <a:xfrm rot="10800000">
              <a:off x="6417360" y="4397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04" name="Google Shape;4004;p125"/>
            <p:cNvSpPr/>
            <p:nvPr/>
          </p:nvSpPr>
          <p:spPr>
            <a:xfrm rot="10800000">
              <a:off x="6417360" y="472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4005" name="Google Shape;4005;p125"/>
          <p:cNvGrpSpPr/>
          <p:nvPr/>
        </p:nvGrpSpPr>
        <p:grpSpPr>
          <a:xfrm>
            <a:off x="5821187" y="1929293"/>
            <a:ext cx="355946" cy="306309"/>
            <a:chOff x="6417360" y="2126880"/>
            <a:chExt cx="392400" cy="337680"/>
          </a:xfrm>
        </p:grpSpPr>
        <p:sp>
          <p:nvSpPr>
            <p:cNvPr id="4006" name="Google Shape;4006;p125"/>
            <p:cNvSpPr/>
            <p:nvPr/>
          </p:nvSpPr>
          <p:spPr>
            <a:xfrm rot="10800000">
              <a:off x="6417360" y="234516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07" name="Google Shape;4007;p125"/>
            <p:cNvSpPr/>
            <p:nvPr/>
          </p:nvSpPr>
          <p:spPr>
            <a:xfrm rot="10800000">
              <a:off x="6417360" y="223740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08" name="Google Shape;4008;p125"/>
            <p:cNvSpPr/>
            <p:nvPr/>
          </p:nvSpPr>
          <p:spPr>
            <a:xfrm rot="10800000">
              <a:off x="6417360" y="212688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4009" name="Google Shape;4009;p125"/>
          <p:cNvGrpSpPr/>
          <p:nvPr/>
        </p:nvGrpSpPr>
        <p:grpSpPr>
          <a:xfrm>
            <a:off x="6013855" y="2951087"/>
            <a:ext cx="852311" cy="1764382"/>
            <a:chOff x="6629760" y="3253320"/>
            <a:chExt cx="939600" cy="1945080"/>
          </a:xfrm>
        </p:grpSpPr>
        <p:sp>
          <p:nvSpPr>
            <p:cNvPr id="4010" name="Google Shape;4010;p125"/>
            <p:cNvSpPr/>
            <p:nvPr/>
          </p:nvSpPr>
          <p:spPr>
            <a:xfrm>
              <a:off x="6629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11" name="Google Shape;4011;p125"/>
            <p:cNvSpPr/>
            <p:nvPr/>
          </p:nvSpPr>
          <p:spPr>
            <a:xfrm>
              <a:off x="7010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4012" name="Google Shape;4012;p125"/>
          <p:cNvSpPr/>
          <p:nvPr/>
        </p:nvSpPr>
        <p:spPr>
          <a:xfrm>
            <a:off x="3715826" y="4147382"/>
            <a:ext cx="1227506" cy="414707"/>
          </a:xfrm>
          <a:custGeom>
            <a:rect b="b" l="l" r="r" t="t"/>
            <a:pathLst>
              <a:path extrusionOk="0" h="1272" w="3761">
                <a:moveTo>
                  <a:pt x="0" y="317"/>
                </a:moveTo>
                <a:lnTo>
                  <a:pt x="2820" y="317"/>
                </a:lnTo>
                <a:lnTo>
                  <a:pt x="2820" y="0"/>
                </a:lnTo>
                <a:lnTo>
                  <a:pt x="3760" y="635"/>
                </a:lnTo>
                <a:lnTo>
                  <a:pt x="2820" y="1271"/>
                </a:lnTo>
                <a:lnTo>
                  <a:pt x="2820" y="953"/>
                </a:lnTo>
                <a:lnTo>
                  <a:pt x="0" y="953"/>
                </a:lnTo>
                <a:lnTo>
                  <a:pt x="0" y="317"/>
                </a:lnTo>
              </a:path>
            </a:pathLst>
          </a:custGeom>
          <a:solidFill>
            <a:srgbClr val="FF000A"/>
          </a:solidFill>
          <a:ln cap="flat" cmpd="sng" w="9525">
            <a:solidFill>
              <a:srgbClr val="FF000A"/>
            </a:solidFill>
            <a:prstDash val="solid"/>
            <a:round/>
            <a:headEnd len="sm" w="sm" type="none"/>
            <a:tailEnd len="sm" w="sm" type="none"/>
          </a:ln>
        </p:spPr>
      </p:sp>
      <p:sp>
        <p:nvSpPr>
          <p:cNvPr id="4013" name="Google Shape;4013;p125"/>
          <p:cNvSpPr/>
          <p:nvPr/>
        </p:nvSpPr>
        <p:spPr>
          <a:xfrm flipH="1">
            <a:off x="3373405" y="3721994"/>
            <a:ext cx="1890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Migrate worker thread</a:t>
            </a:r>
            <a:endParaRPr b="0" sz="1500" strike="noStrike">
              <a:latin typeface="Arial"/>
              <a:ea typeface="Arial"/>
              <a:cs typeface="Arial"/>
              <a:sym typeface="Arial"/>
            </a:endParaRPr>
          </a:p>
        </p:txBody>
      </p:sp>
      <p:sp>
        <p:nvSpPr>
          <p:cNvPr id="4014" name="Google Shape;4014;p125"/>
          <p:cNvSpPr/>
          <p:nvPr/>
        </p:nvSpPr>
        <p:spPr>
          <a:xfrm flipH="1">
            <a:off x="3760362" y="199130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Watchdog</a:t>
            </a:r>
            <a:endParaRPr b="0" sz="1500" strike="noStrike">
              <a:latin typeface="Arial"/>
              <a:ea typeface="Arial"/>
              <a:cs typeface="Arial"/>
              <a:sym typeface="Arial"/>
            </a:endParaRPr>
          </a:p>
        </p:txBody>
      </p:sp>
      <p:grpSp>
        <p:nvGrpSpPr>
          <p:cNvPr id="4015" name="Google Shape;4015;p125"/>
          <p:cNvGrpSpPr/>
          <p:nvPr/>
        </p:nvGrpSpPr>
        <p:grpSpPr>
          <a:xfrm>
            <a:off x="2479656" y="2334235"/>
            <a:ext cx="377267" cy="347100"/>
            <a:chOff x="3163350" y="2159850"/>
            <a:chExt cx="397500" cy="338700"/>
          </a:xfrm>
        </p:grpSpPr>
        <p:sp>
          <p:nvSpPr>
            <p:cNvPr id="4016" name="Google Shape;4016;p12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4017" name="Google Shape;4017;p12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125"/>
          <p:cNvGrpSpPr/>
          <p:nvPr/>
        </p:nvGrpSpPr>
        <p:grpSpPr>
          <a:xfrm>
            <a:off x="4077931" y="2334235"/>
            <a:ext cx="377267" cy="347100"/>
            <a:chOff x="3163350" y="2159850"/>
            <a:chExt cx="397500" cy="338700"/>
          </a:xfrm>
        </p:grpSpPr>
        <p:sp>
          <p:nvSpPr>
            <p:cNvPr id="4019" name="Google Shape;4019;p12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4020" name="Google Shape;4020;p12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125"/>
          <p:cNvGrpSpPr/>
          <p:nvPr/>
        </p:nvGrpSpPr>
        <p:grpSpPr>
          <a:xfrm>
            <a:off x="5809869" y="2334235"/>
            <a:ext cx="377267" cy="347100"/>
            <a:chOff x="3163350" y="2159850"/>
            <a:chExt cx="397500" cy="338700"/>
          </a:xfrm>
        </p:grpSpPr>
        <p:sp>
          <p:nvSpPr>
            <p:cNvPr id="4022" name="Google Shape;4022;p12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4023" name="Google Shape;4023;p12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27" name="Shape 4027"/>
        <p:cNvGrpSpPr/>
        <p:nvPr/>
      </p:nvGrpSpPr>
      <p:grpSpPr>
        <a:xfrm>
          <a:off x="0" y="0"/>
          <a:ext cx="0" cy="0"/>
          <a:chOff x="0" y="0"/>
          <a:chExt cx="0" cy="0"/>
        </a:xfrm>
      </p:grpSpPr>
      <p:sp>
        <p:nvSpPr>
          <p:cNvPr id="4028" name="Google Shape;4028;p126"/>
          <p:cNvSpPr/>
          <p:nvPr/>
        </p:nvSpPr>
        <p:spPr>
          <a:xfrm>
            <a:off x="3482342" y="2585215"/>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FFFFFF"/>
          </a:solidFill>
          <a:ln cap="flat" cmpd="sng" w="29150">
            <a:solidFill>
              <a:srgbClr val="FFFFFF"/>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loop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t>
            </a:r>
            <a:endParaRPr b="0" sz="1600" strike="noStrike">
              <a:latin typeface="Arial"/>
              <a:ea typeface="Arial"/>
              <a:cs typeface="Arial"/>
              <a:sym typeface="Arial"/>
            </a:endParaRPr>
          </a:p>
        </p:txBody>
      </p:sp>
      <p:cxnSp>
        <p:nvCxnSpPr>
          <p:cNvPr id="4029" name="Google Shape;4029;p126"/>
          <p:cNvCxnSpPr/>
          <p:nvPr/>
        </p:nvCxnSpPr>
        <p:spPr>
          <a:xfrm flipH="1" rot="10800000">
            <a:off x="2846873" y="2585197"/>
            <a:ext cx="801300" cy="457500"/>
          </a:xfrm>
          <a:prstGeom prst="straightConnector1">
            <a:avLst/>
          </a:prstGeom>
          <a:noFill/>
          <a:ln cap="flat" cmpd="sng" w="29150">
            <a:solidFill>
              <a:srgbClr val="FFFFFF"/>
            </a:solidFill>
            <a:prstDash val="dashDot"/>
            <a:round/>
            <a:headEnd len="sm" w="sm" type="none"/>
            <a:tailEnd len="sm" w="sm" type="none"/>
          </a:ln>
        </p:spPr>
      </p:cxnSp>
      <p:sp>
        <p:nvSpPr>
          <p:cNvPr id="4030" name="Google Shape;4030;p126"/>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4031" name="Google Shape;4031;p126"/>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Uncooperative extensions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Trusted watchdog core</a:t>
            </a:r>
            <a:endParaRPr b="0" sz="2200" strike="noStrike">
              <a:solidFill>
                <a:srgbClr val="000000"/>
              </a:solidFill>
              <a:latin typeface="Calibri"/>
              <a:ea typeface="Calibri"/>
              <a:cs typeface="Calibri"/>
              <a:sym typeface="Calibri"/>
            </a:endParaRPr>
          </a:p>
        </p:txBody>
      </p:sp>
      <p:sp>
        <p:nvSpPr>
          <p:cNvPr id="4032" name="Google Shape;4032;p126"/>
          <p:cNvSpPr/>
          <p:nvPr/>
        </p:nvSpPr>
        <p:spPr>
          <a:xfrm rot="10800000">
            <a:off x="5821242" y="3026754"/>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4033" name="Google Shape;4033;p126"/>
          <p:cNvGrpSpPr/>
          <p:nvPr/>
        </p:nvGrpSpPr>
        <p:grpSpPr>
          <a:xfrm>
            <a:off x="5821187" y="1929293"/>
            <a:ext cx="355946" cy="306309"/>
            <a:chOff x="6417360" y="2126880"/>
            <a:chExt cx="392400" cy="337680"/>
          </a:xfrm>
        </p:grpSpPr>
        <p:sp>
          <p:nvSpPr>
            <p:cNvPr id="4034" name="Google Shape;4034;p126"/>
            <p:cNvSpPr/>
            <p:nvPr/>
          </p:nvSpPr>
          <p:spPr>
            <a:xfrm rot="10800000">
              <a:off x="6417360" y="234516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35" name="Google Shape;4035;p126"/>
            <p:cNvSpPr/>
            <p:nvPr/>
          </p:nvSpPr>
          <p:spPr>
            <a:xfrm rot="10800000">
              <a:off x="6417360" y="223740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36" name="Google Shape;4036;p126"/>
            <p:cNvSpPr/>
            <p:nvPr/>
          </p:nvSpPr>
          <p:spPr>
            <a:xfrm rot="10800000">
              <a:off x="6417360" y="212688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4037" name="Google Shape;4037;p126"/>
          <p:cNvGrpSpPr/>
          <p:nvPr/>
        </p:nvGrpSpPr>
        <p:grpSpPr>
          <a:xfrm>
            <a:off x="6013855" y="2951087"/>
            <a:ext cx="852311" cy="1764382"/>
            <a:chOff x="6629760" y="3253320"/>
            <a:chExt cx="939600" cy="1945080"/>
          </a:xfrm>
        </p:grpSpPr>
        <p:sp>
          <p:nvSpPr>
            <p:cNvPr id="4038" name="Google Shape;4038;p126"/>
            <p:cNvSpPr/>
            <p:nvPr/>
          </p:nvSpPr>
          <p:spPr>
            <a:xfrm>
              <a:off x="6629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39" name="Google Shape;4039;p126"/>
            <p:cNvSpPr/>
            <p:nvPr/>
          </p:nvSpPr>
          <p:spPr>
            <a:xfrm>
              <a:off x="7010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4040" name="Google Shape;4040;p126"/>
          <p:cNvGrpSpPr/>
          <p:nvPr/>
        </p:nvGrpSpPr>
        <p:grpSpPr>
          <a:xfrm>
            <a:off x="2682984" y="2951087"/>
            <a:ext cx="852311" cy="1764382"/>
            <a:chOff x="2957760" y="3253320"/>
            <a:chExt cx="939600" cy="1945080"/>
          </a:xfrm>
        </p:grpSpPr>
        <p:sp>
          <p:nvSpPr>
            <p:cNvPr id="4041" name="Google Shape;4041;p126"/>
            <p:cNvSpPr/>
            <p:nvPr/>
          </p:nvSpPr>
          <p:spPr>
            <a:xfrm>
              <a:off x="2957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42" name="Google Shape;4042;p126"/>
            <p:cNvSpPr/>
            <p:nvPr/>
          </p:nvSpPr>
          <p:spPr>
            <a:xfrm>
              <a:off x="3338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4043" name="Google Shape;4043;p126"/>
          <p:cNvGrpSpPr/>
          <p:nvPr/>
        </p:nvGrpSpPr>
        <p:grpSpPr>
          <a:xfrm>
            <a:off x="2490316" y="1929619"/>
            <a:ext cx="355946" cy="306309"/>
            <a:chOff x="2745360" y="2127240"/>
            <a:chExt cx="392400" cy="337680"/>
          </a:xfrm>
        </p:grpSpPr>
        <p:sp>
          <p:nvSpPr>
            <p:cNvPr id="4044" name="Google Shape;4044;p126"/>
            <p:cNvSpPr/>
            <p:nvPr/>
          </p:nvSpPr>
          <p:spPr>
            <a:xfrm rot="10800000">
              <a:off x="2745360" y="234552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45" name="Google Shape;4045;p126"/>
            <p:cNvSpPr/>
            <p:nvPr/>
          </p:nvSpPr>
          <p:spPr>
            <a:xfrm rot="10800000">
              <a:off x="2745360" y="223776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46" name="Google Shape;4046;p126"/>
            <p:cNvSpPr/>
            <p:nvPr/>
          </p:nvSpPr>
          <p:spPr>
            <a:xfrm rot="10800000">
              <a:off x="2745360" y="21272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4047" name="Google Shape;4047;p126"/>
          <p:cNvCxnSpPr/>
          <p:nvPr/>
        </p:nvCxnSpPr>
        <p:spPr>
          <a:xfrm>
            <a:off x="5739790" y="1863889"/>
            <a:ext cx="531000" cy="447900"/>
          </a:xfrm>
          <a:prstGeom prst="straightConnector1">
            <a:avLst/>
          </a:prstGeom>
          <a:noFill/>
          <a:ln cap="flat" cmpd="sng" w="57225">
            <a:solidFill>
              <a:srgbClr val="FF000A"/>
            </a:solidFill>
            <a:prstDash val="solid"/>
            <a:round/>
            <a:headEnd len="sm" w="sm" type="none"/>
            <a:tailEnd len="sm" w="sm" type="none"/>
          </a:ln>
        </p:spPr>
      </p:cxnSp>
      <p:cxnSp>
        <p:nvCxnSpPr>
          <p:cNvPr id="4048" name="Google Shape;4048;p126"/>
          <p:cNvCxnSpPr/>
          <p:nvPr/>
        </p:nvCxnSpPr>
        <p:spPr>
          <a:xfrm flipH="1">
            <a:off x="5739762" y="1863889"/>
            <a:ext cx="531000" cy="447900"/>
          </a:xfrm>
          <a:prstGeom prst="straightConnector1">
            <a:avLst/>
          </a:prstGeom>
          <a:noFill/>
          <a:ln cap="flat" cmpd="sng" w="57225">
            <a:solidFill>
              <a:srgbClr val="FF000A"/>
            </a:solidFill>
            <a:prstDash val="solid"/>
            <a:round/>
            <a:headEnd len="sm" w="sm" type="none"/>
            <a:tailEnd len="sm" w="sm" type="none"/>
          </a:ln>
        </p:spPr>
      </p:cxnSp>
      <p:grpSp>
        <p:nvGrpSpPr>
          <p:cNvPr id="4049" name="Google Shape;4049;p126"/>
          <p:cNvGrpSpPr/>
          <p:nvPr/>
        </p:nvGrpSpPr>
        <p:grpSpPr>
          <a:xfrm>
            <a:off x="5821187" y="3989154"/>
            <a:ext cx="355946" cy="595693"/>
            <a:chOff x="6417360" y="4397700"/>
            <a:chExt cx="392400" cy="656700"/>
          </a:xfrm>
        </p:grpSpPr>
        <p:sp>
          <p:nvSpPr>
            <p:cNvPr id="4050" name="Google Shape;4050;p126"/>
            <p:cNvSpPr/>
            <p:nvPr/>
          </p:nvSpPr>
          <p:spPr>
            <a:xfrm rot="10800000">
              <a:off x="6417360" y="4397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51" name="Google Shape;4051;p126"/>
            <p:cNvSpPr/>
            <p:nvPr/>
          </p:nvSpPr>
          <p:spPr>
            <a:xfrm rot="10800000">
              <a:off x="6417360" y="472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4052" name="Google Shape;4052;p126"/>
          <p:cNvSpPr/>
          <p:nvPr/>
        </p:nvSpPr>
        <p:spPr>
          <a:xfrm flipH="1">
            <a:off x="6501674" y="1936707"/>
            <a:ext cx="1413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Delete Rx queue</a:t>
            </a:r>
            <a:endParaRPr b="0" sz="1500" strike="noStrike">
              <a:latin typeface="Arial"/>
              <a:ea typeface="Arial"/>
              <a:cs typeface="Arial"/>
              <a:sym typeface="Arial"/>
            </a:endParaRPr>
          </a:p>
        </p:txBody>
      </p:sp>
      <p:sp>
        <p:nvSpPr>
          <p:cNvPr id="4053" name="Google Shape;4053;p126"/>
          <p:cNvSpPr/>
          <p:nvPr/>
        </p:nvSpPr>
        <p:spPr>
          <a:xfrm flipH="1">
            <a:off x="606677" y="3681409"/>
            <a:ext cx="2172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Spawn new worker thread</a:t>
            </a:r>
            <a:endParaRPr b="0" sz="1500" strike="noStrike">
              <a:latin typeface="Arial"/>
              <a:ea typeface="Arial"/>
              <a:cs typeface="Arial"/>
              <a:sym typeface="Arial"/>
            </a:endParaRPr>
          </a:p>
        </p:txBody>
      </p:sp>
      <p:sp>
        <p:nvSpPr>
          <p:cNvPr id="4054" name="Google Shape;4054;p126"/>
          <p:cNvSpPr/>
          <p:nvPr/>
        </p:nvSpPr>
        <p:spPr>
          <a:xfrm>
            <a:off x="6718464" y="3331032"/>
            <a:ext cx="2073600" cy="10035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Extension cannot</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send/recv packets</a:t>
            </a:r>
            <a:endParaRPr b="0" sz="1800" strike="noStrike">
              <a:latin typeface="Arial"/>
              <a:ea typeface="Arial"/>
              <a:cs typeface="Arial"/>
              <a:sym typeface="Arial"/>
            </a:endParaRPr>
          </a:p>
        </p:txBody>
      </p:sp>
      <p:sp>
        <p:nvSpPr>
          <p:cNvPr id="4055" name="Google Shape;4055;p126"/>
          <p:cNvSpPr/>
          <p:nvPr/>
        </p:nvSpPr>
        <p:spPr>
          <a:xfrm flipH="1">
            <a:off x="3760362" y="199130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Watchdog</a:t>
            </a:r>
            <a:endParaRPr b="0" sz="1500" strike="noStrike">
              <a:latin typeface="Arial"/>
              <a:ea typeface="Arial"/>
              <a:cs typeface="Arial"/>
              <a:sym typeface="Arial"/>
            </a:endParaRPr>
          </a:p>
        </p:txBody>
      </p:sp>
      <p:grpSp>
        <p:nvGrpSpPr>
          <p:cNvPr id="4056" name="Google Shape;4056;p126"/>
          <p:cNvGrpSpPr/>
          <p:nvPr/>
        </p:nvGrpSpPr>
        <p:grpSpPr>
          <a:xfrm>
            <a:off x="2479656" y="2334235"/>
            <a:ext cx="377267" cy="347100"/>
            <a:chOff x="3163350" y="2159850"/>
            <a:chExt cx="397500" cy="338700"/>
          </a:xfrm>
        </p:grpSpPr>
        <p:sp>
          <p:nvSpPr>
            <p:cNvPr id="4057" name="Google Shape;4057;p12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4058" name="Google Shape;4058;p12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126"/>
          <p:cNvGrpSpPr/>
          <p:nvPr/>
        </p:nvGrpSpPr>
        <p:grpSpPr>
          <a:xfrm>
            <a:off x="4077931" y="2334235"/>
            <a:ext cx="377267" cy="347100"/>
            <a:chOff x="3163350" y="2159850"/>
            <a:chExt cx="397500" cy="338700"/>
          </a:xfrm>
        </p:grpSpPr>
        <p:sp>
          <p:nvSpPr>
            <p:cNvPr id="4060" name="Google Shape;4060;p12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4061" name="Google Shape;4061;p12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126"/>
          <p:cNvGrpSpPr/>
          <p:nvPr/>
        </p:nvGrpSpPr>
        <p:grpSpPr>
          <a:xfrm>
            <a:off x="5809869" y="2334235"/>
            <a:ext cx="377267" cy="347100"/>
            <a:chOff x="3163350" y="2159850"/>
            <a:chExt cx="397500" cy="338700"/>
          </a:xfrm>
        </p:grpSpPr>
        <p:sp>
          <p:nvSpPr>
            <p:cNvPr id="4063" name="Google Shape;4063;p12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4064" name="Google Shape;4064;p12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68" name="Shape 4068"/>
        <p:cNvGrpSpPr/>
        <p:nvPr/>
      </p:nvGrpSpPr>
      <p:grpSpPr>
        <a:xfrm>
          <a:off x="0" y="0"/>
          <a:ext cx="0" cy="0"/>
          <a:chOff x="0" y="0"/>
          <a:chExt cx="0" cy="0"/>
        </a:xfrm>
      </p:grpSpPr>
      <p:sp>
        <p:nvSpPr>
          <p:cNvPr id="4069" name="Google Shape;4069;p127"/>
          <p:cNvSpPr/>
          <p:nvPr/>
        </p:nvSpPr>
        <p:spPr>
          <a:xfrm>
            <a:off x="3482342" y="2585215"/>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FFFFFF"/>
          </a:solidFill>
          <a:ln cap="flat" cmpd="sng" w="29150">
            <a:solidFill>
              <a:srgbClr val="FFFFFF"/>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loop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t>
            </a:r>
            <a:endParaRPr b="0" sz="1600" strike="noStrike">
              <a:latin typeface="Arial"/>
              <a:ea typeface="Arial"/>
              <a:cs typeface="Arial"/>
              <a:sym typeface="Arial"/>
            </a:endParaRPr>
          </a:p>
        </p:txBody>
      </p:sp>
      <p:cxnSp>
        <p:nvCxnSpPr>
          <p:cNvPr id="4070" name="Google Shape;4070;p127"/>
          <p:cNvCxnSpPr/>
          <p:nvPr/>
        </p:nvCxnSpPr>
        <p:spPr>
          <a:xfrm flipH="1" rot="10800000">
            <a:off x="2846873" y="2585197"/>
            <a:ext cx="801300" cy="457500"/>
          </a:xfrm>
          <a:prstGeom prst="straightConnector1">
            <a:avLst/>
          </a:prstGeom>
          <a:noFill/>
          <a:ln cap="flat" cmpd="sng" w="29150">
            <a:solidFill>
              <a:srgbClr val="FFFFFF"/>
            </a:solidFill>
            <a:prstDash val="dashDot"/>
            <a:round/>
            <a:headEnd len="sm" w="sm" type="none"/>
            <a:tailEnd len="sm" w="sm" type="none"/>
          </a:ln>
        </p:spPr>
      </p:cxnSp>
      <p:sp>
        <p:nvSpPr>
          <p:cNvPr id="4071" name="Google Shape;4071;p127"/>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4072" name="Google Shape;4072;p127"/>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Uncooperative extensions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Trusted watchdog core</a:t>
            </a:r>
            <a:endParaRPr b="0" sz="2200" strike="noStrike">
              <a:solidFill>
                <a:srgbClr val="000000"/>
              </a:solidFill>
              <a:latin typeface="Calibri"/>
              <a:ea typeface="Calibri"/>
              <a:cs typeface="Calibri"/>
              <a:sym typeface="Calibri"/>
            </a:endParaRPr>
          </a:p>
        </p:txBody>
      </p:sp>
      <p:sp>
        <p:nvSpPr>
          <p:cNvPr id="4073" name="Google Shape;4073;p127"/>
          <p:cNvSpPr/>
          <p:nvPr/>
        </p:nvSpPr>
        <p:spPr>
          <a:xfrm rot="10800000">
            <a:off x="5821242" y="3026754"/>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4074" name="Google Shape;4074;p127"/>
          <p:cNvGrpSpPr/>
          <p:nvPr/>
        </p:nvGrpSpPr>
        <p:grpSpPr>
          <a:xfrm>
            <a:off x="6013855" y="2951087"/>
            <a:ext cx="852311" cy="1764382"/>
            <a:chOff x="6629760" y="3253320"/>
            <a:chExt cx="939600" cy="1945080"/>
          </a:xfrm>
        </p:grpSpPr>
        <p:sp>
          <p:nvSpPr>
            <p:cNvPr id="4075" name="Google Shape;4075;p127"/>
            <p:cNvSpPr/>
            <p:nvPr/>
          </p:nvSpPr>
          <p:spPr>
            <a:xfrm>
              <a:off x="6629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76" name="Google Shape;4076;p127"/>
            <p:cNvSpPr/>
            <p:nvPr/>
          </p:nvSpPr>
          <p:spPr>
            <a:xfrm>
              <a:off x="7010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4077" name="Google Shape;4077;p127"/>
          <p:cNvGrpSpPr/>
          <p:nvPr/>
        </p:nvGrpSpPr>
        <p:grpSpPr>
          <a:xfrm>
            <a:off x="2490316" y="3042141"/>
            <a:ext cx="355946" cy="595693"/>
            <a:chOff x="2745360" y="3353700"/>
            <a:chExt cx="392400" cy="656700"/>
          </a:xfrm>
        </p:grpSpPr>
        <p:sp>
          <p:nvSpPr>
            <p:cNvPr id="4078" name="Google Shape;4078;p127"/>
            <p:cNvSpPr/>
            <p:nvPr/>
          </p:nvSpPr>
          <p:spPr>
            <a:xfrm rot="10800000">
              <a:off x="2745360" y="3353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79" name="Google Shape;4079;p127"/>
            <p:cNvSpPr/>
            <p:nvPr/>
          </p:nvSpPr>
          <p:spPr>
            <a:xfrm rot="10800000">
              <a:off x="2745360" y="3677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4080" name="Google Shape;4080;p127"/>
          <p:cNvGrpSpPr/>
          <p:nvPr/>
        </p:nvGrpSpPr>
        <p:grpSpPr>
          <a:xfrm>
            <a:off x="2682984" y="2951087"/>
            <a:ext cx="852311" cy="1764382"/>
            <a:chOff x="2957760" y="3253320"/>
            <a:chExt cx="939600" cy="1945080"/>
          </a:xfrm>
        </p:grpSpPr>
        <p:sp>
          <p:nvSpPr>
            <p:cNvPr id="4081" name="Google Shape;4081;p127"/>
            <p:cNvSpPr/>
            <p:nvPr/>
          </p:nvSpPr>
          <p:spPr>
            <a:xfrm>
              <a:off x="2957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82" name="Google Shape;4082;p127"/>
            <p:cNvSpPr/>
            <p:nvPr/>
          </p:nvSpPr>
          <p:spPr>
            <a:xfrm>
              <a:off x="3338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4083" name="Google Shape;4083;p127"/>
          <p:cNvGrpSpPr/>
          <p:nvPr/>
        </p:nvGrpSpPr>
        <p:grpSpPr>
          <a:xfrm>
            <a:off x="2490316" y="1929619"/>
            <a:ext cx="355946" cy="306309"/>
            <a:chOff x="2745360" y="2127240"/>
            <a:chExt cx="392400" cy="337680"/>
          </a:xfrm>
        </p:grpSpPr>
        <p:sp>
          <p:nvSpPr>
            <p:cNvPr id="4084" name="Google Shape;4084;p127"/>
            <p:cNvSpPr/>
            <p:nvPr/>
          </p:nvSpPr>
          <p:spPr>
            <a:xfrm rot="10800000">
              <a:off x="2745360" y="234552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85" name="Google Shape;4085;p127"/>
            <p:cNvSpPr/>
            <p:nvPr/>
          </p:nvSpPr>
          <p:spPr>
            <a:xfrm rot="10800000">
              <a:off x="2745360" y="223776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086" name="Google Shape;4086;p127"/>
            <p:cNvSpPr/>
            <p:nvPr/>
          </p:nvSpPr>
          <p:spPr>
            <a:xfrm rot="10800000">
              <a:off x="2745360" y="21272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4087" name="Google Shape;4087;p127"/>
          <p:cNvSpPr/>
          <p:nvPr/>
        </p:nvSpPr>
        <p:spPr>
          <a:xfrm>
            <a:off x="3443809" y="3722321"/>
            <a:ext cx="17802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Steal enqueued tasks</a:t>
            </a:r>
            <a:endParaRPr b="0" sz="1500" strike="noStrike">
              <a:latin typeface="Arial"/>
              <a:ea typeface="Arial"/>
              <a:cs typeface="Arial"/>
              <a:sym typeface="Arial"/>
            </a:endParaRPr>
          </a:p>
        </p:txBody>
      </p:sp>
      <p:sp>
        <p:nvSpPr>
          <p:cNvPr id="4088" name="Google Shape;4088;p127"/>
          <p:cNvSpPr/>
          <p:nvPr/>
        </p:nvSpPr>
        <p:spPr>
          <a:xfrm>
            <a:off x="6718464" y="3331032"/>
            <a:ext cx="2073600" cy="10035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Kill worker thread </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when task yields</a:t>
            </a:r>
            <a:endParaRPr b="0" sz="1800" strike="noStrike">
              <a:latin typeface="Arial"/>
              <a:ea typeface="Arial"/>
              <a:cs typeface="Arial"/>
              <a:sym typeface="Arial"/>
            </a:endParaRPr>
          </a:p>
        </p:txBody>
      </p:sp>
      <p:sp>
        <p:nvSpPr>
          <p:cNvPr id="4089" name="Google Shape;4089;p127"/>
          <p:cNvSpPr/>
          <p:nvPr/>
        </p:nvSpPr>
        <p:spPr>
          <a:xfrm>
            <a:off x="3704723" y="4147708"/>
            <a:ext cx="1227506" cy="414707"/>
          </a:xfrm>
          <a:custGeom>
            <a:rect b="b" l="l" r="r" t="t"/>
            <a:pathLst>
              <a:path extrusionOk="0" h="1272" w="3761">
                <a:moveTo>
                  <a:pt x="3760" y="317"/>
                </a:moveTo>
                <a:lnTo>
                  <a:pt x="940" y="317"/>
                </a:lnTo>
                <a:lnTo>
                  <a:pt x="940" y="0"/>
                </a:lnTo>
                <a:lnTo>
                  <a:pt x="0" y="635"/>
                </a:lnTo>
                <a:lnTo>
                  <a:pt x="940" y="1271"/>
                </a:lnTo>
                <a:lnTo>
                  <a:pt x="940" y="953"/>
                </a:lnTo>
                <a:lnTo>
                  <a:pt x="3760" y="953"/>
                </a:lnTo>
                <a:lnTo>
                  <a:pt x="3760" y="317"/>
                </a:lnTo>
              </a:path>
            </a:pathLst>
          </a:custGeom>
          <a:solidFill>
            <a:srgbClr val="FF000A"/>
          </a:solidFill>
          <a:ln cap="flat" cmpd="sng" w="9525">
            <a:solidFill>
              <a:srgbClr val="FF000A"/>
            </a:solidFill>
            <a:prstDash val="solid"/>
            <a:round/>
            <a:headEnd len="sm" w="sm" type="none"/>
            <a:tailEnd len="sm" w="sm" type="none"/>
          </a:ln>
        </p:spPr>
      </p:sp>
      <p:sp>
        <p:nvSpPr>
          <p:cNvPr id="4090" name="Google Shape;4090;p127"/>
          <p:cNvSpPr/>
          <p:nvPr/>
        </p:nvSpPr>
        <p:spPr>
          <a:xfrm flipH="1">
            <a:off x="3760362" y="199130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Watchdog</a:t>
            </a:r>
            <a:endParaRPr b="0" sz="1500" strike="noStrike">
              <a:latin typeface="Arial"/>
              <a:ea typeface="Arial"/>
              <a:cs typeface="Arial"/>
              <a:sym typeface="Arial"/>
            </a:endParaRPr>
          </a:p>
        </p:txBody>
      </p:sp>
      <p:sp>
        <p:nvSpPr>
          <p:cNvPr id="4091" name="Google Shape;4091;p127"/>
          <p:cNvSpPr/>
          <p:nvPr/>
        </p:nvSpPr>
        <p:spPr>
          <a:xfrm flipH="1">
            <a:off x="5492250" y="199125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Poor Qos</a:t>
            </a:r>
            <a:endParaRPr b="0" sz="1500" strike="noStrike">
              <a:latin typeface="Arial"/>
              <a:ea typeface="Arial"/>
              <a:cs typeface="Arial"/>
              <a:sym typeface="Arial"/>
            </a:endParaRPr>
          </a:p>
        </p:txBody>
      </p:sp>
      <p:grpSp>
        <p:nvGrpSpPr>
          <p:cNvPr id="4092" name="Google Shape;4092;p127"/>
          <p:cNvGrpSpPr/>
          <p:nvPr/>
        </p:nvGrpSpPr>
        <p:grpSpPr>
          <a:xfrm>
            <a:off x="2479656" y="2334235"/>
            <a:ext cx="377267" cy="347100"/>
            <a:chOff x="3163350" y="2159850"/>
            <a:chExt cx="397500" cy="338700"/>
          </a:xfrm>
        </p:grpSpPr>
        <p:sp>
          <p:nvSpPr>
            <p:cNvPr id="4093" name="Google Shape;4093;p12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4094" name="Google Shape;4094;p12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127"/>
          <p:cNvGrpSpPr/>
          <p:nvPr/>
        </p:nvGrpSpPr>
        <p:grpSpPr>
          <a:xfrm>
            <a:off x="4077931" y="2334235"/>
            <a:ext cx="377267" cy="347100"/>
            <a:chOff x="3163350" y="2159850"/>
            <a:chExt cx="397500" cy="338700"/>
          </a:xfrm>
        </p:grpSpPr>
        <p:sp>
          <p:nvSpPr>
            <p:cNvPr id="4096" name="Google Shape;4096;p12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4097" name="Google Shape;4097;p12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127"/>
          <p:cNvGrpSpPr/>
          <p:nvPr/>
        </p:nvGrpSpPr>
        <p:grpSpPr>
          <a:xfrm>
            <a:off x="5809869" y="2334235"/>
            <a:ext cx="377267" cy="347100"/>
            <a:chOff x="3163350" y="2159850"/>
            <a:chExt cx="397500" cy="338700"/>
          </a:xfrm>
        </p:grpSpPr>
        <p:sp>
          <p:nvSpPr>
            <p:cNvPr id="4099" name="Google Shape;4099;p12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4100" name="Google Shape;4100;p12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4" name="Shape 4104"/>
        <p:cNvGrpSpPr/>
        <p:nvPr/>
      </p:nvGrpSpPr>
      <p:grpSpPr>
        <a:xfrm>
          <a:off x="0" y="0"/>
          <a:ext cx="0" cy="0"/>
          <a:chOff x="0" y="0"/>
          <a:chExt cx="0" cy="0"/>
        </a:xfrm>
      </p:grpSpPr>
      <p:sp>
        <p:nvSpPr>
          <p:cNvPr id="4105" name="Google Shape;4105;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are Used Everywhere!</a:t>
            </a:r>
            <a:endParaRPr>
              <a:latin typeface="Calibri"/>
              <a:ea typeface="Calibri"/>
              <a:cs typeface="Calibri"/>
              <a:sym typeface="Calibri"/>
            </a:endParaRPr>
          </a:p>
        </p:txBody>
      </p:sp>
      <p:sp>
        <p:nvSpPr>
          <p:cNvPr id="4106" name="Google Shape;4106;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pic>
        <p:nvPicPr>
          <p:cNvPr id="4107" name="Google Shape;4107;p128"/>
          <p:cNvPicPr preferRelativeResize="0"/>
          <p:nvPr/>
        </p:nvPicPr>
        <p:blipFill>
          <a:blip r:embed="rId3">
            <a:alphaModFix/>
          </a:blip>
          <a:stretch>
            <a:fillRect/>
          </a:stretch>
        </p:blipFill>
        <p:spPr>
          <a:xfrm>
            <a:off x="311700" y="1152481"/>
            <a:ext cx="2047875" cy="1185863"/>
          </a:xfrm>
          <a:prstGeom prst="rect">
            <a:avLst/>
          </a:prstGeom>
          <a:noFill/>
          <a:ln>
            <a:noFill/>
          </a:ln>
        </p:spPr>
      </p:pic>
      <p:pic>
        <p:nvPicPr>
          <p:cNvPr id="4108" name="Google Shape;4108;p128"/>
          <p:cNvPicPr preferRelativeResize="0"/>
          <p:nvPr/>
        </p:nvPicPr>
        <p:blipFill>
          <a:blip r:embed="rId4">
            <a:alphaModFix/>
          </a:blip>
          <a:stretch>
            <a:fillRect/>
          </a:stretch>
        </p:blipFill>
        <p:spPr>
          <a:xfrm>
            <a:off x="2571750" y="1152475"/>
            <a:ext cx="1565625" cy="1185875"/>
          </a:xfrm>
          <a:prstGeom prst="rect">
            <a:avLst/>
          </a:prstGeom>
          <a:noFill/>
          <a:ln>
            <a:noFill/>
          </a:ln>
        </p:spPr>
      </p:pic>
      <p:pic>
        <p:nvPicPr>
          <p:cNvPr id="4109" name="Google Shape;4109;p128"/>
          <p:cNvPicPr preferRelativeResize="0"/>
          <p:nvPr/>
        </p:nvPicPr>
        <p:blipFill>
          <a:blip r:embed="rId5">
            <a:alphaModFix/>
          </a:blip>
          <a:stretch>
            <a:fillRect/>
          </a:stretch>
        </p:blipFill>
        <p:spPr>
          <a:xfrm>
            <a:off x="4425750" y="1152475"/>
            <a:ext cx="2371750" cy="1185875"/>
          </a:xfrm>
          <a:prstGeom prst="rect">
            <a:avLst/>
          </a:prstGeom>
          <a:noFill/>
          <a:ln>
            <a:noFill/>
          </a:ln>
        </p:spPr>
      </p:pic>
      <p:pic>
        <p:nvPicPr>
          <p:cNvPr id="4110" name="Google Shape;4110;p128"/>
          <p:cNvPicPr preferRelativeResize="0"/>
          <p:nvPr/>
        </p:nvPicPr>
        <p:blipFill>
          <a:blip r:embed="rId6">
            <a:alphaModFix/>
          </a:blip>
          <a:stretch>
            <a:fillRect/>
          </a:stretch>
        </p:blipFill>
        <p:spPr>
          <a:xfrm>
            <a:off x="7123250" y="1152475"/>
            <a:ext cx="1709049" cy="118587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4" name="Shape 4114"/>
        <p:cNvGrpSpPr/>
        <p:nvPr/>
      </p:nvGrpSpPr>
      <p:grpSpPr>
        <a:xfrm>
          <a:off x="0" y="0"/>
          <a:ext cx="0" cy="0"/>
          <a:chOff x="0" y="0"/>
          <a:chExt cx="0" cy="0"/>
        </a:xfrm>
      </p:grpSpPr>
      <p:sp>
        <p:nvSpPr>
          <p:cNvPr id="4115" name="Google Shape;4115;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are Used Everywhere!</a:t>
            </a:r>
            <a:endParaRPr>
              <a:latin typeface="Calibri"/>
              <a:ea typeface="Calibri"/>
              <a:cs typeface="Calibri"/>
              <a:sym typeface="Calibri"/>
            </a:endParaRPr>
          </a:p>
        </p:txBody>
      </p:sp>
      <p:sp>
        <p:nvSpPr>
          <p:cNvPr id="4116" name="Google Shape;4116;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rPr b="1" lang="en" sz="1900">
                <a:solidFill>
                  <a:schemeClr val="dk1"/>
                </a:solidFill>
                <a:latin typeface="Calibri"/>
                <a:ea typeface="Calibri"/>
                <a:cs typeface="Calibri"/>
                <a:sym typeface="Calibri"/>
              </a:rPr>
              <a:t>				NSDI 2013							SOSP 2007</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pic>
        <p:nvPicPr>
          <p:cNvPr id="4117" name="Google Shape;4117;p129"/>
          <p:cNvPicPr preferRelativeResize="0"/>
          <p:nvPr/>
        </p:nvPicPr>
        <p:blipFill>
          <a:blip r:embed="rId3">
            <a:alphaModFix/>
          </a:blip>
          <a:stretch>
            <a:fillRect/>
          </a:stretch>
        </p:blipFill>
        <p:spPr>
          <a:xfrm>
            <a:off x="311700" y="1152481"/>
            <a:ext cx="2047875" cy="1185863"/>
          </a:xfrm>
          <a:prstGeom prst="rect">
            <a:avLst/>
          </a:prstGeom>
          <a:noFill/>
          <a:ln>
            <a:noFill/>
          </a:ln>
        </p:spPr>
      </p:pic>
      <p:pic>
        <p:nvPicPr>
          <p:cNvPr id="4118" name="Google Shape;4118;p129"/>
          <p:cNvPicPr preferRelativeResize="0"/>
          <p:nvPr/>
        </p:nvPicPr>
        <p:blipFill>
          <a:blip r:embed="rId4">
            <a:alphaModFix/>
          </a:blip>
          <a:stretch>
            <a:fillRect/>
          </a:stretch>
        </p:blipFill>
        <p:spPr>
          <a:xfrm>
            <a:off x="2571750" y="1152475"/>
            <a:ext cx="1565625" cy="1185875"/>
          </a:xfrm>
          <a:prstGeom prst="rect">
            <a:avLst/>
          </a:prstGeom>
          <a:noFill/>
          <a:ln>
            <a:noFill/>
          </a:ln>
        </p:spPr>
      </p:pic>
      <p:pic>
        <p:nvPicPr>
          <p:cNvPr id="4119" name="Google Shape;4119;p129"/>
          <p:cNvPicPr preferRelativeResize="0"/>
          <p:nvPr/>
        </p:nvPicPr>
        <p:blipFill>
          <a:blip r:embed="rId5">
            <a:alphaModFix/>
          </a:blip>
          <a:stretch>
            <a:fillRect/>
          </a:stretch>
        </p:blipFill>
        <p:spPr>
          <a:xfrm>
            <a:off x="4425750" y="1152475"/>
            <a:ext cx="2371750" cy="1185875"/>
          </a:xfrm>
          <a:prstGeom prst="rect">
            <a:avLst/>
          </a:prstGeom>
          <a:noFill/>
          <a:ln>
            <a:noFill/>
          </a:ln>
        </p:spPr>
      </p:pic>
      <p:pic>
        <p:nvPicPr>
          <p:cNvPr id="4120" name="Google Shape;4120;p129"/>
          <p:cNvPicPr preferRelativeResize="0"/>
          <p:nvPr/>
        </p:nvPicPr>
        <p:blipFill>
          <a:blip r:embed="rId6">
            <a:alphaModFix/>
          </a:blip>
          <a:stretch>
            <a:fillRect/>
          </a:stretch>
        </p:blipFill>
        <p:spPr>
          <a:xfrm>
            <a:off x="7123250" y="1152475"/>
            <a:ext cx="1709049" cy="1185876"/>
          </a:xfrm>
          <a:prstGeom prst="rect">
            <a:avLst/>
          </a:prstGeom>
          <a:noFill/>
          <a:ln>
            <a:noFill/>
          </a:ln>
        </p:spPr>
      </p:pic>
      <p:pic>
        <p:nvPicPr>
          <p:cNvPr id="4121" name="Google Shape;4121;p129"/>
          <p:cNvPicPr preferRelativeResize="0"/>
          <p:nvPr/>
        </p:nvPicPr>
        <p:blipFill>
          <a:blip r:embed="rId7">
            <a:alphaModFix/>
          </a:blip>
          <a:stretch>
            <a:fillRect/>
          </a:stretch>
        </p:blipFill>
        <p:spPr>
          <a:xfrm>
            <a:off x="311700" y="3028950"/>
            <a:ext cx="4572026" cy="1655201"/>
          </a:xfrm>
          <a:prstGeom prst="rect">
            <a:avLst/>
          </a:prstGeom>
          <a:noFill/>
          <a:ln>
            <a:noFill/>
          </a:ln>
        </p:spPr>
      </p:pic>
      <p:pic>
        <p:nvPicPr>
          <p:cNvPr id="4122" name="Google Shape;4122;p129"/>
          <p:cNvPicPr preferRelativeResize="0"/>
          <p:nvPr/>
        </p:nvPicPr>
        <p:blipFill>
          <a:blip r:embed="rId8">
            <a:alphaModFix/>
          </a:blip>
          <a:stretch>
            <a:fillRect/>
          </a:stretch>
        </p:blipFill>
        <p:spPr>
          <a:xfrm>
            <a:off x="4500025" y="3028950"/>
            <a:ext cx="4339199" cy="16551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6" name="Shape 4126"/>
        <p:cNvGrpSpPr/>
        <p:nvPr/>
      </p:nvGrpSpPr>
      <p:grpSpPr>
        <a:xfrm>
          <a:off x="0" y="0"/>
          <a:ext cx="0" cy="0"/>
          <a:chOff x="0" y="0"/>
          <a:chExt cx="0" cy="0"/>
        </a:xfrm>
      </p:grpSpPr>
      <p:sp>
        <p:nvSpPr>
          <p:cNvPr id="4127" name="Google Shape;4127;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are Used Everywhere!</a:t>
            </a:r>
            <a:endParaRPr>
              <a:latin typeface="Calibri"/>
              <a:ea typeface="Calibri"/>
              <a:cs typeface="Calibri"/>
              <a:sym typeface="Calibri"/>
            </a:endParaRPr>
          </a:p>
        </p:txBody>
      </p:sp>
      <p:sp>
        <p:nvSpPr>
          <p:cNvPr id="4128" name="Google Shape;4128;p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pic>
        <p:nvPicPr>
          <p:cNvPr id="4129" name="Google Shape;4129;p130"/>
          <p:cNvPicPr preferRelativeResize="0"/>
          <p:nvPr/>
        </p:nvPicPr>
        <p:blipFill>
          <a:blip r:embed="rId3">
            <a:alphaModFix/>
          </a:blip>
          <a:stretch>
            <a:fillRect/>
          </a:stretch>
        </p:blipFill>
        <p:spPr>
          <a:xfrm>
            <a:off x="311700" y="1152481"/>
            <a:ext cx="2047875" cy="1185863"/>
          </a:xfrm>
          <a:prstGeom prst="rect">
            <a:avLst/>
          </a:prstGeom>
          <a:noFill/>
          <a:ln>
            <a:noFill/>
          </a:ln>
        </p:spPr>
      </p:pic>
      <p:pic>
        <p:nvPicPr>
          <p:cNvPr id="4130" name="Google Shape;4130;p130"/>
          <p:cNvPicPr preferRelativeResize="0"/>
          <p:nvPr/>
        </p:nvPicPr>
        <p:blipFill>
          <a:blip r:embed="rId4">
            <a:alphaModFix/>
          </a:blip>
          <a:stretch>
            <a:fillRect/>
          </a:stretch>
        </p:blipFill>
        <p:spPr>
          <a:xfrm>
            <a:off x="2571750" y="1152475"/>
            <a:ext cx="1565625" cy="1185875"/>
          </a:xfrm>
          <a:prstGeom prst="rect">
            <a:avLst/>
          </a:prstGeom>
          <a:noFill/>
          <a:ln>
            <a:noFill/>
          </a:ln>
        </p:spPr>
      </p:pic>
      <p:pic>
        <p:nvPicPr>
          <p:cNvPr id="4131" name="Google Shape;4131;p130"/>
          <p:cNvPicPr preferRelativeResize="0"/>
          <p:nvPr/>
        </p:nvPicPr>
        <p:blipFill>
          <a:blip r:embed="rId5">
            <a:alphaModFix/>
          </a:blip>
          <a:stretch>
            <a:fillRect/>
          </a:stretch>
        </p:blipFill>
        <p:spPr>
          <a:xfrm>
            <a:off x="4425750" y="1152475"/>
            <a:ext cx="2371750" cy="1185875"/>
          </a:xfrm>
          <a:prstGeom prst="rect">
            <a:avLst/>
          </a:prstGeom>
          <a:noFill/>
          <a:ln>
            <a:noFill/>
          </a:ln>
        </p:spPr>
      </p:pic>
      <p:pic>
        <p:nvPicPr>
          <p:cNvPr id="4132" name="Google Shape;4132;p130"/>
          <p:cNvPicPr preferRelativeResize="0"/>
          <p:nvPr/>
        </p:nvPicPr>
        <p:blipFill>
          <a:blip r:embed="rId6">
            <a:alphaModFix/>
          </a:blip>
          <a:stretch>
            <a:fillRect/>
          </a:stretch>
        </p:blipFill>
        <p:spPr>
          <a:xfrm>
            <a:off x="7123250" y="1152475"/>
            <a:ext cx="1709049" cy="1185876"/>
          </a:xfrm>
          <a:prstGeom prst="rect">
            <a:avLst/>
          </a:prstGeom>
          <a:noFill/>
          <a:ln>
            <a:noFill/>
          </a:ln>
        </p:spPr>
      </p:pic>
      <p:pic>
        <p:nvPicPr>
          <p:cNvPr id="4133" name="Google Shape;4133;p130"/>
          <p:cNvPicPr preferRelativeResize="0"/>
          <p:nvPr/>
        </p:nvPicPr>
        <p:blipFill>
          <a:blip r:embed="rId7">
            <a:alphaModFix/>
          </a:blip>
          <a:stretch>
            <a:fillRect/>
          </a:stretch>
        </p:blipFill>
        <p:spPr>
          <a:xfrm>
            <a:off x="311700" y="3028950"/>
            <a:ext cx="4572026" cy="1655201"/>
          </a:xfrm>
          <a:prstGeom prst="rect">
            <a:avLst/>
          </a:prstGeom>
          <a:noFill/>
          <a:ln>
            <a:noFill/>
          </a:ln>
        </p:spPr>
      </p:pic>
      <p:pic>
        <p:nvPicPr>
          <p:cNvPr id="4134" name="Google Shape;4134;p130"/>
          <p:cNvPicPr preferRelativeResize="0"/>
          <p:nvPr/>
        </p:nvPicPr>
        <p:blipFill>
          <a:blip r:embed="rId8">
            <a:alphaModFix/>
          </a:blip>
          <a:stretch>
            <a:fillRect/>
          </a:stretch>
        </p:blipFill>
        <p:spPr>
          <a:xfrm>
            <a:off x="4500025" y="3028950"/>
            <a:ext cx="4339199" cy="1655199"/>
          </a:xfrm>
          <a:prstGeom prst="rect">
            <a:avLst/>
          </a:prstGeom>
          <a:noFill/>
          <a:ln>
            <a:noFill/>
          </a:ln>
        </p:spPr>
      </p:pic>
      <p:pic>
        <p:nvPicPr>
          <p:cNvPr id="4135" name="Google Shape;4135;p130"/>
          <p:cNvPicPr preferRelativeResize="0"/>
          <p:nvPr/>
        </p:nvPicPr>
        <p:blipFill>
          <a:blip r:embed="rId9">
            <a:alphaModFix/>
          </a:blip>
          <a:stretch>
            <a:fillRect/>
          </a:stretch>
        </p:blipFill>
        <p:spPr>
          <a:xfrm rot="1200006">
            <a:off x="1005509" y="2971580"/>
            <a:ext cx="3184412" cy="1528521"/>
          </a:xfrm>
          <a:prstGeom prst="rect">
            <a:avLst/>
          </a:prstGeom>
          <a:noFill/>
          <a:ln>
            <a:noFill/>
          </a:ln>
        </p:spPr>
      </p:pic>
      <p:pic>
        <p:nvPicPr>
          <p:cNvPr id="4136" name="Google Shape;4136;p130"/>
          <p:cNvPicPr preferRelativeResize="0"/>
          <p:nvPr/>
        </p:nvPicPr>
        <p:blipFill>
          <a:blip r:embed="rId10">
            <a:alphaModFix/>
          </a:blip>
          <a:stretch>
            <a:fillRect/>
          </a:stretch>
        </p:blipFill>
        <p:spPr>
          <a:xfrm rot="-1200014">
            <a:off x="822732" y="3073393"/>
            <a:ext cx="3279726" cy="1267342"/>
          </a:xfrm>
          <a:prstGeom prst="rect">
            <a:avLst/>
          </a:prstGeom>
          <a:noFill/>
          <a:ln>
            <a:noFill/>
          </a:ln>
        </p:spPr>
      </p:pic>
      <p:pic>
        <p:nvPicPr>
          <p:cNvPr id="4137" name="Google Shape;4137;p130"/>
          <p:cNvPicPr preferRelativeResize="0"/>
          <p:nvPr/>
        </p:nvPicPr>
        <p:blipFill>
          <a:blip r:embed="rId11">
            <a:alphaModFix/>
          </a:blip>
          <a:stretch>
            <a:fillRect/>
          </a:stretch>
        </p:blipFill>
        <p:spPr>
          <a:xfrm rot="-1200006">
            <a:off x="4878219" y="2904493"/>
            <a:ext cx="3141066" cy="1507714"/>
          </a:xfrm>
          <a:prstGeom prst="rect">
            <a:avLst/>
          </a:prstGeom>
          <a:noFill/>
          <a:ln>
            <a:noFill/>
          </a:ln>
        </p:spPr>
      </p:pic>
      <p:pic>
        <p:nvPicPr>
          <p:cNvPr id="4138" name="Google Shape;4138;p130"/>
          <p:cNvPicPr preferRelativeResize="0"/>
          <p:nvPr/>
        </p:nvPicPr>
        <p:blipFill>
          <a:blip r:embed="rId12">
            <a:alphaModFix/>
          </a:blip>
          <a:stretch>
            <a:fillRect/>
          </a:stretch>
        </p:blipFill>
        <p:spPr>
          <a:xfrm rot="1200003">
            <a:off x="5517023" y="3173300"/>
            <a:ext cx="3244201" cy="136652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2" name="Shape 4142"/>
        <p:cNvGrpSpPr/>
        <p:nvPr/>
      </p:nvGrpSpPr>
      <p:grpSpPr>
        <a:xfrm>
          <a:off x="0" y="0"/>
          <a:ext cx="0" cy="0"/>
          <a:chOff x="0" y="0"/>
          <a:chExt cx="0" cy="0"/>
        </a:xfrm>
      </p:grpSpPr>
      <p:sp>
        <p:nvSpPr>
          <p:cNvPr id="4143" name="Google Shape;4143;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are Used Everywhere!</a:t>
            </a:r>
            <a:endParaRPr>
              <a:latin typeface="Calibri"/>
              <a:ea typeface="Calibri"/>
              <a:cs typeface="Calibri"/>
              <a:sym typeface="Calibri"/>
            </a:endParaRPr>
          </a:p>
        </p:txBody>
      </p:sp>
      <p:sp>
        <p:nvSpPr>
          <p:cNvPr id="4144" name="Google Shape;4144;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ctr">
              <a:spcBef>
                <a:spcPts val="1200"/>
              </a:spcBef>
              <a:spcAft>
                <a:spcPts val="0"/>
              </a:spcAft>
              <a:buNone/>
            </a:pPr>
            <a:r>
              <a:rPr b="1" lang="en" sz="1900">
                <a:solidFill>
                  <a:schemeClr val="dk1"/>
                </a:solidFill>
                <a:latin typeface="Calibri"/>
                <a:ea typeface="Calibri"/>
                <a:cs typeface="Calibri"/>
                <a:sym typeface="Calibri"/>
              </a:rPr>
              <a:t>OSDI 2020</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pic>
        <p:nvPicPr>
          <p:cNvPr id="4145" name="Google Shape;4145;p131"/>
          <p:cNvPicPr preferRelativeResize="0"/>
          <p:nvPr/>
        </p:nvPicPr>
        <p:blipFill>
          <a:blip r:embed="rId3">
            <a:alphaModFix/>
          </a:blip>
          <a:stretch>
            <a:fillRect/>
          </a:stretch>
        </p:blipFill>
        <p:spPr>
          <a:xfrm>
            <a:off x="311700" y="1152481"/>
            <a:ext cx="2047875" cy="1185863"/>
          </a:xfrm>
          <a:prstGeom prst="rect">
            <a:avLst/>
          </a:prstGeom>
          <a:noFill/>
          <a:ln>
            <a:noFill/>
          </a:ln>
        </p:spPr>
      </p:pic>
      <p:pic>
        <p:nvPicPr>
          <p:cNvPr id="4146" name="Google Shape;4146;p131"/>
          <p:cNvPicPr preferRelativeResize="0"/>
          <p:nvPr/>
        </p:nvPicPr>
        <p:blipFill>
          <a:blip r:embed="rId4">
            <a:alphaModFix/>
          </a:blip>
          <a:stretch>
            <a:fillRect/>
          </a:stretch>
        </p:blipFill>
        <p:spPr>
          <a:xfrm>
            <a:off x="2571750" y="1152475"/>
            <a:ext cx="1565625" cy="1185875"/>
          </a:xfrm>
          <a:prstGeom prst="rect">
            <a:avLst/>
          </a:prstGeom>
          <a:noFill/>
          <a:ln>
            <a:noFill/>
          </a:ln>
        </p:spPr>
      </p:pic>
      <p:pic>
        <p:nvPicPr>
          <p:cNvPr id="4147" name="Google Shape;4147;p131"/>
          <p:cNvPicPr preferRelativeResize="0"/>
          <p:nvPr/>
        </p:nvPicPr>
        <p:blipFill>
          <a:blip r:embed="rId5">
            <a:alphaModFix/>
          </a:blip>
          <a:stretch>
            <a:fillRect/>
          </a:stretch>
        </p:blipFill>
        <p:spPr>
          <a:xfrm>
            <a:off x="4425750" y="1152475"/>
            <a:ext cx="2371750" cy="1185875"/>
          </a:xfrm>
          <a:prstGeom prst="rect">
            <a:avLst/>
          </a:prstGeom>
          <a:noFill/>
          <a:ln>
            <a:noFill/>
          </a:ln>
        </p:spPr>
      </p:pic>
      <p:pic>
        <p:nvPicPr>
          <p:cNvPr id="4148" name="Google Shape;4148;p131"/>
          <p:cNvPicPr preferRelativeResize="0"/>
          <p:nvPr/>
        </p:nvPicPr>
        <p:blipFill>
          <a:blip r:embed="rId6">
            <a:alphaModFix/>
          </a:blip>
          <a:stretch>
            <a:fillRect/>
          </a:stretch>
        </p:blipFill>
        <p:spPr>
          <a:xfrm>
            <a:off x="7123250" y="1152475"/>
            <a:ext cx="1709049" cy="1185876"/>
          </a:xfrm>
          <a:prstGeom prst="rect">
            <a:avLst/>
          </a:prstGeom>
          <a:noFill/>
          <a:ln>
            <a:noFill/>
          </a:ln>
        </p:spPr>
      </p:pic>
      <p:pic>
        <p:nvPicPr>
          <p:cNvPr id="4149" name="Google Shape;4149;p131"/>
          <p:cNvPicPr preferRelativeResize="0"/>
          <p:nvPr/>
        </p:nvPicPr>
        <p:blipFill>
          <a:blip r:embed="rId7">
            <a:alphaModFix/>
          </a:blip>
          <a:stretch>
            <a:fillRect/>
          </a:stretch>
        </p:blipFill>
        <p:spPr>
          <a:xfrm>
            <a:off x="311700" y="3028950"/>
            <a:ext cx="4572026" cy="1655201"/>
          </a:xfrm>
          <a:prstGeom prst="rect">
            <a:avLst/>
          </a:prstGeom>
          <a:noFill/>
          <a:ln>
            <a:noFill/>
          </a:ln>
        </p:spPr>
      </p:pic>
      <p:pic>
        <p:nvPicPr>
          <p:cNvPr id="4150" name="Google Shape;4150;p131"/>
          <p:cNvPicPr preferRelativeResize="0"/>
          <p:nvPr/>
        </p:nvPicPr>
        <p:blipFill>
          <a:blip r:embed="rId8">
            <a:alphaModFix/>
          </a:blip>
          <a:stretch>
            <a:fillRect/>
          </a:stretch>
        </p:blipFill>
        <p:spPr>
          <a:xfrm>
            <a:off x="4500025" y="3028950"/>
            <a:ext cx="4339199" cy="1655199"/>
          </a:xfrm>
          <a:prstGeom prst="rect">
            <a:avLst/>
          </a:prstGeom>
          <a:noFill/>
          <a:ln>
            <a:noFill/>
          </a:ln>
        </p:spPr>
      </p:pic>
      <p:pic>
        <p:nvPicPr>
          <p:cNvPr id="4151" name="Google Shape;4151;p131"/>
          <p:cNvPicPr preferRelativeResize="0"/>
          <p:nvPr/>
        </p:nvPicPr>
        <p:blipFill>
          <a:blip r:embed="rId9">
            <a:alphaModFix/>
          </a:blip>
          <a:stretch>
            <a:fillRect/>
          </a:stretch>
        </p:blipFill>
        <p:spPr>
          <a:xfrm rot="1200006">
            <a:off x="1005509" y="2971580"/>
            <a:ext cx="3184412" cy="1528521"/>
          </a:xfrm>
          <a:prstGeom prst="rect">
            <a:avLst/>
          </a:prstGeom>
          <a:noFill/>
          <a:ln>
            <a:noFill/>
          </a:ln>
        </p:spPr>
      </p:pic>
      <p:pic>
        <p:nvPicPr>
          <p:cNvPr id="4152" name="Google Shape;4152;p131"/>
          <p:cNvPicPr preferRelativeResize="0"/>
          <p:nvPr/>
        </p:nvPicPr>
        <p:blipFill>
          <a:blip r:embed="rId10">
            <a:alphaModFix/>
          </a:blip>
          <a:stretch>
            <a:fillRect/>
          </a:stretch>
        </p:blipFill>
        <p:spPr>
          <a:xfrm rot="-1200014">
            <a:off x="822732" y="3073393"/>
            <a:ext cx="3279726" cy="1267342"/>
          </a:xfrm>
          <a:prstGeom prst="rect">
            <a:avLst/>
          </a:prstGeom>
          <a:noFill/>
          <a:ln>
            <a:noFill/>
          </a:ln>
        </p:spPr>
      </p:pic>
      <p:pic>
        <p:nvPicPr>
          <p:cNvPr id="4153" name="Google Shape;4153;p131"/>
          <p:cNvPicPr preferRelativeResize="0"/>
          <p:nvPr/>
        </p:nvPicPr>
        <p:blipFill>
          <a:blip r:embed="rId11">
            <a:alphaModFix/>
          </a:blip>
          <a:stretch>
            <a:fillRect/>
          </a:stretch>
        </p:blipFill>
        <p:spPr>
          <a:xfrm rot="-1200006">
            <a:off x="4878219" y="2904493"/>
            <a:ext cx="3141066" cy="1507714"/>
          </a:xfrm>
          <a:prstGeom prst="rect">
            <a:avLst/>
          </a:prstGeom>
          <a:noFill/>
          <a:ln>
            <a:noFill/>
          </a:ln>
        </p:spPr>
      </p:pic>
      <p:pic>
        <p:nvPicPr>
          <p:cNvPr id="4154" name="Google Shape;4154;p131"/>
          <p:cNvPicPr preferRelativeResize="0"/>
          <p:nvPr/>
        </p:nvPicPr>
        <p:blipFill>
          <a:blip r:embed="rId12">
            <a:alphaModFix/>
          </a:blip>
          <a:stretch>
            <a:fillRect/>
          </a:stretch>
        </p:blipFill>
        <p:spPr>
          <a:xfrm rot="1200003">
            <a:off x="5517023" y="3173300"/>
            <a:ext cx="3244201" cy="1366524"/>
          </a:xfrm>
          <a:prstGeom prst="rect">
            <a:avLst/>
          </a:prstGeom>
          <a:noFill/>
          <a:ln>
            <a:noFill/>
          </a:ln>
        </p:spPr>
      </p:pic>
      <p:pic>
        <p:nvPicPr>
          <p:cNvPr id="4155" name="Google Shape;4155;p131"/>
          <p:cNvPicPr preferRelativeResize="0"/>
          <p:nvPr/>
        </p:nvPicPr>
        <p:blipFill>
          <a:blip r:embed="rId13">
            <a:alphaModFix/>
          </a:blip>
          <a:stretch>
            <a:fillRect/>
          </a:stretch>
        </p:blipFill>
        <p:spPr>
          <a:xfrm>
            <a:off x="1976184" y="2680588"/>
            <a:ext cx="5191645" cy="19555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9" name="Shape 4159"/>
        <p:cNvGrpSpPr/>
        <p:nvPr/>
      </p:nvGrpSpPr>
      <p:grpSpPr>
        <a:xfrm>
          <a:off x="0" y="0"/>
          <a:ext cx="0" cy="0"/>
          <a:chOff x="0" y="0"/>
          <a:chExt cx="0" cy="0"/>
        </a:xfrm>
      </p:grpSpPr>
      <p:sp>
        <p:nvSpPr>
          <p:cNvPr id="4160" name="Google Shape;4160;p132"/>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Shadowfax: </a:t>
            </a:r>
            <a:r>
              <a:rPr lang="en">
                <a:solidFill>
                  <a:srgbClr val="FF0000"/>
                </a:solidFill>
                <a:latin typeface="Calibri"/>
                <a:ea typeface="Calibri"/>
                <a:cs typeface="Calibri"/>
                <a:sym typeface="Calibri"/>
              </a:rPr>
              <a:t>TODO</a:t>
            </a:r>
            <a:endParaRPr>
              <a:solidFill>
                <a:srgbClr val="FF0000"/>
              </a:solidFill>
              <a:latin typeface="Calibri"/>
              <a:ea typeface="Calibri"/>
              <a:cs typeface="Calibri"/>
              <a:sym typeface="Calibri"/>
            </a:endParaRPr>
          </a:p>
        </p:txBody>
      </p:sp>
      <p:sp>
        <p:nvSpPr>
          <p:cNvPr id="4161" name="Google Shape;4161;p132"/>
          <p:cNvSpPr txBox="1"/>
          <p:nvPr>
            <p:ph idx="1" type="body"/>
          </p:nvPr>
        </p:nvSpPr>
        <p:spPr>
          <a:xfrm>
            <a:off x="628650" y="1268017"/>
            <a:ext cx="7886700" cy="367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 sz="1900">
                <a:solidFill>
                  <a:srgbClr val="000000"/>
                </a:solidFill>
                <a:latin typeface="Calibri"/>
                <a:ea typeface="Calibri"/>
                <a:cs typeface="Calibri"/>
                <a:sym typeface="Calibri"/>
              </a:rPr>
              <a:t>Analyze larger-than-memory aspect of system</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Throughput when data does not fit in main memory</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What limits performance? What should change to improve performance?</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FF0000"/>
              </a:buClr>
              <a:buSzPts val="1500"/>
              <a:buFont typeface="Calibri"/>
              <a:buChar char="➔"/>
            </a:pPr>
            <a:r>
              <a:rPr b="1" lang="en" sz="1500">
                <a:solidFill>
                  <a:srgbClr val="FF0000"/>
                </a:solidFill>
                <a:latin typeface="Calibri"/>
                <a:ea typeface="Calibri"/>
                <a:cs typeface="Calibri"/>
                <a:sym typeface="Calibri"/>
              </a:rPr>
              <a:t>Badrish: Cost benefit analysis with larger-than-memory</a:t>
            </a:r>
            <a:endParaRPr b="1" sz="15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Extensibility</a:t>
            </a:r>
            <a:endParaRPr>
              <a:latin typeface="Calibri"/>
              <a:ea typeface="Calibri"/>
              <a:cs typeface="Calibri"/>
              <a:sym typeface="Calibri"/>
            </a:endParaRPr>
          </a:p>
        </p:txBody>
      </p:sp>
      <p:sp>
        <p:nvSpPr>
          <p:cNvPr id="319" name="Google Shape;31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320" name="Google Shape;320;p25"/>
          <p:cNvSpPr/>
          <p:nvPr/>
        </p:nvSpPr>
        <p:spPr>
          <a:xfrm>
            <a:off x="1590788" y="13757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321" name="Google Shape;321;p25"/>
          <p:cNvSpPr/>
          <p:nvPr/>
        </p:nvSpPr>
        <p:spPr>
          <a:xfrm>
            <a:off x="3161363" y="13757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322" name="Google Shape;322;p25"/>
          <p:cNvSpPr/>
          <p:nvPr/>
        </p:nvSpPr>
        <p:spPr>
          <a:xfrm>
            <a:off x="4731938" y="13757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323" name="Google Shape;323;p25"/>
          <p:cNvSpPr/>
          <p:nvPr/>
        </p:nvSpPr>
        <p:spPr>
          <a:xfrm>
            <a:off x="6302513" y="13757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324" name="Google Shape;324;p25"/>
          <p:cNvSpPr txBox="1"/>
          <p:nvPr/>
        </p:nvSpPr>
        <p:spPr>
          <a:xfrm>
            <a:off x="2129250" y="2499125"/>
            <a:ext cx="48855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Put(key, value) , </a:t>
            </a:r>
            <a:r>
              <a:rPr b="1" lang="en">
                <a:solidFill>
                  <a:schemeClr val="dk1"/>
                </a:solidFill>
                <a:latin typeface="Calibri"/>
                <a:ea typeface="Calibri"/>
                <a:cs typeface="Calibri"/>
                <a:sym typeface="Calibri"/>
              </a:rPr>
              <a:t>Get(key), </a:t>
            </a:r>
            <a:r>
              <a:rPr b="1" lang="en">
                <a:solidFill>
                  <a:srgbClr val="FF0000"/>
                </a:solidFill>
                <a:latin typeface="Calibri"/>
                <a:ea typeface="Calibri"/>
                <a:cs typeface="Calibri"/>
                <a:sym typeface="Calibri"/>
              </a:rPr>
              <a:t>assoc_range</a:t>
            </a:r>
            <a:r>
              <a:rPr b="1" lang="en">
                <a:solidFill>
                  <a:schemeClr val="dk1"/>
                </a:solidFill>
                <a:latin typeface="Calibri"/>
                <a:ea typeface="Calibri"/>
                <a:cs typeface="Calibri"/>
                <a:sym typeface="Calibri"/>
              </a:rPr>
              <a:t>(key)</a:t>
            </a:r>
            <a:r>
              <a:rPr b="1" lang="en">
                <a:solidFill>
                  <a:schemeClr val="dk1"/>
                </a:solidFill>
                <a:latin typeface="Calibri"/>
                <a:ea typeface="Calibri"/>
                <a:cs typeface="Calibri"/>
                <a:sym typeface="Calibri"/>
              </a:rPr>
              <a:t>, </a:t>
            </a:r>
            <a:r>
              <a:rPr b="1" lang="en">
                <a:solidFill>
                  <a:srgbClr val="FF0000"/>
                </a:solidFill>
                <a:latin typeface="Calibri"/>
                <a:ea typeface="Calibri"/>
                <a:cs typeface="Calibri"/>
                <a:sym typeface="Calibri"/>
              </a:rPr>
              <a:t>assoc_get</a:t>
            </a:r>
            <a:r>
              <a:rPr b="1" lang="en">
                <a:solidFill>
                  <a:schemeClr val="dk1"/>
                </a:solidFill>
                <a:latin typeface="Calibri"/>
                <a:ea typeface="Calibri"/>
                <a:cs typeface="Calibri"/>
                <a:sym typeface="Calibri"/>
              </a:rPr>
              <a:t>(key)</a:t>
            </a:r>
            <a:endParaRPr b="1">
              <a:latin typeface="Calibri"/>
              <a:ea typeface="Calibri"/>
              <a:cs typeface="Calibri"/>
              <a:sym typeface="Calibri"/>
            </a:endParaRPr>
          </a:p>
        </p:txBody>
      </p:sp>
      <p:sp>
        <p:nvSpPr>
          <p:cNvPr id="325" name="Google Shape;325;p25"/>
          <p:cNvSpPr txBox="1"/>
          <p:nvPr/>
        </p:nvSpPr>
        <p:spPr>
          <a:xfrm>
            <a:off x="311700" y="3467675"/>
            <a:ext cx="8405700" cy="1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alibri"/>
                <a:ea typeface="Calibri"/>
                <a:cs typeface="Calibri"/>
                <a:sym typeface="Calibri"/>
              </a:rPr>
              <a:t>Some applications need rich data model/vertical interface (Facebook Tao, ATC’13)</a:t>
            </a:r>
            <a:endParaRPr b="1" sz="1900">
              <a:latin typeface="Calibri"/>
              <a:ea typeface="Calibri"/>
              <a:cs typeface="Calibri"/>
              <a:sym typeface="Calibri"/>
            </a:endParaRPr>
          </a:p>
          <a:p>
            <a:pPr indent="-349250" lvl="0" marL="914400" rtl="0" algn="l">
              <a:spcBef>
                <a:spcPts val="0"/>
              </a:spcBef>
              <a:spcAft>
                <a:spcPts val="0"/>
              </a:spcAft>
              <a:buSzPts val="1900"/>
              <a:buFont typeface="Calibri"/>
              <a:buChar char="➔"/>
            </a:pPr>
            <a:r>
              <a:rPr lang="en" sz="1900">
                <a:latin typeface="Calibri"/>
                <a:ea typeface="Calibri"/>
                <a:cs typeface="Calibri"/>
                <a:sym typeface="Calibri"/>
              </a:rPr>
              <a:t>Get friend list (</a:t>
            </a:r>
            <a:r>
              <a:rPr lang="en" sz="1900">
                <a:solidFill>
                  <a:srgbClr val="FF0000"/>
                </a:solidFill>
                <a:latin typeface="Calibri"/>
                <a:ea typeface="Calibri"/>
                <a:cs typeface="Calibri"/>
                <a:sym typeface="Calibri"/>
              </a:rPr>
              <a:t>assoc_get</a:t>
            </a:r>
            <a:r>
              <a:rPr lang="en" sz="1900">
                <a:latin typeface="Calibri"/>
                <a:ea typeface="Calibri"/>
                <a:cs typeface="Calibri"/>
                <a:sym typeface="Calibri"/>
              </a:rPr>
              <a:t>())</a:t>
            </a:r>
            <a:endParaRPr sz="1900">
              <a:latin typeface="Calibri"/>
              <a:ea typeface="Calibri"/>
              <a:cs typeface="Calibri"/>
              <a:sym typeface="Calibri"/>
            </a:endParaRPr>
          </a:p>
          <a:p>
            <a:pPr indent="-349250" lvl="0" marL="914400" rtl="0" algn="l">
              <a:spcBef>
                <a:spcPts val="0"/>
              </a:spcBef>
              <a:spcAft>
                <a:spcPts val="0"/>
              </a:spcAft>
              <a:buSzPts val="1900"/>
              <a:buFont typeface="Calibri"/>
              <a:buChar char="➔"/>
            </a:pPr>
            <a:r>
              <a:rPr lang="en" sz="1900">
                <a:latin typeface="Calibri"/>
                <a:ea typeface="Calibri"/>
                <a:cs typeface="Calibri"/>
                <a:sym typeface="Calibri"/>
              </a:rPr>
              <a:t>Get friends of friends (</a:t>
            </a:r>
            <a:r>
              <a:rPr lang="en" sz="1900">
                <a:solidFill>
                  <a:srgbClr val="FF0000"/>
                </a:solidFill>
                <a:latin typeface="Calibri"/>
                <a:ea typeface="Calibri"/>
                <a:cs typeface="Calibri"/>
                <a:sym typeface="Calibri"/>
              </a:rPr>
              <a:t>assoc_range</a:t>
            </a:r>
            <a:r>
              <a:rPr lang="en" sz="1900">
                <a:solidFill>
                  <a:schemeClr val="dk1"/>
                </a:solidFill>
                <a:latin typeface="Calibri"/>
                <a:ea typeface="Calibri"/>
                <a:cs typeface="Calibri"/>
                <a:sym typeface="Calibri"/>
              </a:rPr>
              <a:t>()</a:t>
            </a:r>
            <a:r>
              <a:rPr lang="en" sz="1900">
                <a:latin typeface="Calibri"/>
                <a:ea typeface="Calibri"/>
                <a:cs typeface="Calibri"/>
                <a:sym typeface="Calibri"/>
              </a:rPr>
              <a:t>)</a:t>
            </a:r>
            <a:endParaRPr sz="1900">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5" name="Shape 4165"/>
        <p:cNvGrpSpPr/>
        <p:nvPr/>
      </p:nvGrpSpPr>
      <p:grpSpPr>
        <a:xfrm>
          <a:off x="0" y="0"/>
          <a:ext cx="0" cy="0"/>
          <a:chOff x="0" y="0"/>
          <a:chExt cx="0" cy="0"/>
        </a:xfrm>
      </p:grpSpPr>
      <p:sp>
        <p:nvSpPr>
          <p:cNvPr id="4166" name="Google Shape;4166;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Timeline</a:t>
            </a:r>
            <a:endParaRPr>
              <a:latin typeface="Calibri"/>
              <a:ea typeface="Calibri"/>
              <a:cs typeface="Calibri"/>
              <a:sym typeface="Calibri"/>
            </a:endParaRPr>
          </a:p>
        </p:txBody>
      </p:sp>
      <p:pic>
        <p:nvPicPr>
          <p:cNvPr id="4167" name="Google Shape;4167;p133"/>
          <p:cNvPicPr preferRelativeResize="0"/>
          <p:nvPr/>
        </p:nvPicPr>
        <p:blipFill>
          <a:blip r:embed="rId3">
            <a:alphaModFix/>
          </a:blip>
          <a:stretch>
            <a:fillRect/>
          </a:stretch>
        </p:blipFill>
        <p:spPr>
          <a:xfrm>
            <a:off x="1620200" y="1304875"/>
            <a:ext cx="5554975" cy="3416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71" name="Shape 4171"/>
        <p:cNvGrpSpPr/>
        <p:nvPr/>
      </p:nvGrpSpPr>
      <p:grpSpPr>
        <a:xfrm>
          <a:off x="0" y="0"/>
          <a:ext cx="0" cy="0"/>
          <a:chOff x="0" y="0"/>
          <a:chExt cx="0" cy="0"/>
        </a:xfrm>
      </p:grpSpPr>
      <p:sp>
        <p:nvSpPr>
          <p:cNvPr id="4172" name="Google Shape;4172;p134"/>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Simple Aggregation With Splinter</a:t>
            </a:r>
            <a:endParaRPr b="0" sz="2800" strike="noStrike">
              <a:solidFill>
                <a:srgbClr val="000000"/>
              </a:solidFill>
              <a:latin typeface="Calibri"/>
              <a:ea typeface="Calibri"/>
              <a:cs typeface="Calibri"/>
              <a:sym typeface="Calibri"/>
            </a:endParaRPr>
          </a:p>
        </p:txBody>
      </p:sp>
      <p:pic>
        <p:nvPicPr>
          <p:cNvPr id="4173" name="Google Shape;4173;p134"/>
          <p:cNvPicPr preferRelativeResize="0"/>
          <p:nvPr/>
        </p:nvPicPr>
        <p:blipFill rotWithShape="1">
          <a:blip r:embed="rId3">
            <a:alphaModFix/>
          </a:blip>
          <a:srcRect b="0" l="0" r="0" t="0"/>
          <a:stretch/>
        </p:blipFill>
        <p:spPr>
          <a:xfrm>
            <a:off x="1095906" y="1207871"/>
            <a:ext cx="6950700" cy="2938500"/>
          </a:xfrm>
          <a:prstGeom prst="rect">
            <a:avLst/>
          </a:prstGeom>
          <a:noFill/>
          <a:ln>
            <a:noFill/>
          </a:ln>
        </p:spPr>
      </p:pic>
      <p:sp>
        <p:nvSpPr>
          <p:cNvPr id="4174" name="Google Shape;4174;p134"/>
          <p:cNvSpPr txBox="1"/>
          <p:nvPr/>
        </p:nvSpPr>
        <p:spPr>
          <a:xfrm>
            <a:off x="233811" y="4227710"/>
            <a:ext cx="87090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latin typeface="Calibri"/>
                <a:ea typeface="Calibri"/>
                <a:cs typeface="Calibri"/>
                <a:sym typeface="Calibri"/>
              </a:rPr>
              <a:t>Extension Mode → Few RPCs, Less Data movement → Better Throughput</a:t>
            </a:r>
            <a:endParaRPr b="0" sz="2200" strike="noStrike">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sp>
        <p:nvSpPr>
          <p:cNvPr id="4179" name="Google Shape;4179;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Typical Deployment</a:t>
            </a:r>
            <a:endParaRPr>
              <a:latin typeface="Calibri"/>
              <a:ea typeface="Calibri"/>
              <a:cs typeface="Calibri"/>
              <a:sym typeface="Calibri"/>
            </a:endParaRPr>
          </a:p>
        </p:txBody>
      </p:sp>
      <p:sp>
        <p:nvSpPr>
          <p:cNvPr id="4180" name="Google Shape;4180;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4181" name="Google Shape;4181;p135"/>
          <p:cNvSpPr/>
          <p:nvPr/>
        </p:nvSpPr>
        <p:spPr>
          <a:xfrm>
            <a:off x="86910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4182" name="Google Shape;4182;p135"/>
          <p:cNvSpPr/>
          <p:nvPr/>
        </p:nvSpPr>
        <p:spPr>
          <a:xfrm>
            <a:off x="570925" y="3496650"/>
            <a:ext cx="1773900" cy="13752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grpSp>
        <p:nvGrpSpPr>
          <p:cNvPr id="4183" name="Google Shape;4183;p135"/>
          <p:cNvGrpSpPr/>
          <p:nvPr/>
        </p:nvGrpSpPr>
        <p:grpSpPr>
          <a:xfrm>
            <a:off x="1085638" y="2617700"/>
            <a:ext cx="702725" cy="833000"/>
            <a:chOff x="1114775" y="2617600"/>
            <a:chExt cx="702725" cy="833000"/>
          </a:xfrm>
        </p:grpSpPr>
        <p:sp>
          <p:nvSpPr>
            <p:cNvPr id="4184" name="Google Shape;4184;p135"/>
            <p:cNvSpPr/>
            <p:nvPr/>
          </p:nvSpPr>
          <p:spPr>
            <a:xfrm>
              <a:off x="1114775" y="2617600"/>
              <a:ext cx="381000" cy="8328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35"/>
            <p:cNvSpPr/>
            <p:nvPr/>
          </p:nvSpPr>
          <p:spPr>
            <a:xfrm flipH="1" rot="10800000">
              <a:off x="1436500" y="2617800"/>
              <a:ext cx="381000" cy="8328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6" name="Google Shape;4186;p135"/>
          <p:cNvSpPr txBox="1"/>
          <p:nvPr/>
        </p:nvSpPr>
        <p:spPr>
          <a:xfrm>
            <a:off x="2144900" y="2774700"/>
            <a:ext cx="22773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Put(key, value, </a:t>
            </a:r>
            <a:r>
              <a:rPr b="1" lang="en">
                <a:solidFill>
                  <a:srgbClr val="4A86E8"/>
                </a:solidFill>
                <a:latin typeface="Calibri"/>
                <a:ea typeface="Calibri"/>
                <a:cs typeface="Calibri"/>
                <a:sym typeface="Calibri"/>
              </a:rPr>
              <a:t>table_id</a:t>
            </a:r>
            <a:r>
              <a:rPr b="1" lang="en">
                <a:latin typeface="Calibri"/>
                <a:ea typeface="Calibri"/>
                <a:cs typeface="Calibri"/>
                <a:sym typeface="Calibri"/>
              </a:rPr>
              <a:t>) </a:t>
            </a:r>
            <a:endParaRPr b="1">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Get(key, </a:t>
            </a:r>
            <a:r>
              <a:rPr b="1" lang="en">
                <a:solidFill>
                  <a:srgbClr val="4A86E8"/>
                </a:solidFill>
                <a:latin typeface="Calibri"/>
                <a:ea typeface="Calibri"/>
                <a:cs typeface="Calibri"/>
                <a:sym typeface="Calibri"/>
              </a:rPr>
              <a:t>table_id</a:t>
            </a:r>
            <a:r>
              <a:rPr b="1" lang="en">
                <a:solidFill>
                  <a:schemeClr val="dk1"/>
                </a:solidFill>
                <a:latin typeface="Calibri"/>
                <a:ea typeface="Calibri"/>
                <a:cs typeface="Calibri"/>
                <a:sym typeface="Calibri"/>
              </a:rPr>
              <a:t>)</a:t>
            </a:r>
            <a:endParaRPr b="1">
              <a:latin typeface="Calibri"/>
              <a:ea typeface="Calibri"/>
              <a:cs typeface="Calibri"/>
              <a:sym typeface="Calibri"/>
            </a:endParaRPr>
          </a:p>
        </p:txBody>
      </p:sp>
      <p:grpSp>
        <p:nvGrpSpPr>
          <p:cNvPr id="4187" name="Google Shape;4187;p135"/>
          <p:cNvGrpSpPr/>
          <p:nvPr/>
        </p:nvGrpSpPr>
        <p:grpSpPr>
          <a:xfrm>
            <a:off x="880093" y="3890261"/>
            <a:ext cx="292059" cy="678604"/>
            <a:chOff x="1006560" y="3903840"/>
            <a:chExt cx="457200" cy="903000"/>
          </a:xfrm>
        </p:grpSpPr>
        <p:sp>
          <p:nvSpPr>
            <p:cNvPr id="4188" name="Google Shape;4188;p135"/>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189" name="Google Shape;4189;p135"/>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190" name="Google Shape;4190;p135"/>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191" name="Google Shape;4191;p135"/>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192" name="Google Shape;4192;p135"/>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4193" name="Google Shape;4193;p135"/>
          <p:cNvCxnSpPr>
            <a:stCxn id="4189" idx="3"/>
            <a:endCxn id="4194" idx="1"/>
          </p:cNvCxnSpPr>
          <p:nvPr/>
        </p:nvCxnSpPr>
        <p:spPr>
          <a:xfrm>
            <a:off x="1172152" y="4094294"/>
            <a:ext cx="507300" cy="66900"/>
          </a:xfrm>
          <a:prstGeom prst="straightConnector1">
            <a:avLst/>
          </a:prstGeom>
          <a:noFill/>
          <a:ln cap="flat" cmpd="sng" w="38150">
            <a:solidFill>
              <a:srgbClr val="000000"/>
            </a:solidFill>
            <a:prstDash val="solid"/>
            <a:round/>
            <a:headEnd len="sm" w="sm" type="none"/>
            <a:tailEnd len="med" w="med" type="stealth"/>
          </a:ln>
        </p:spPr>
      </p:cxnSp>
      <p:cxnSp>
        <p:nvCxnSpPr>
          <p:cNvPr id="4195" name="Google Shape;4195;p135"/>
          <p:cNvCxnSpPr>
            <a:stCxn id="4192" idx="3"/>
          </p:cNvCxnSpPr>
          <p:nvPr/>
        </p:nvCxnSpPr>
        <p:spPr>
          <a:xfrm flipH="1" rot="10800000">
            <a:off x="1172152" y="4268504"/>
            <a:ext cx="578400" cy="231600"/>
          </a:xfrm>
          <a:prstGeom prst="straightConnector1">
            <a:avLst/>
          </a:prstGeom>
          <a:noFill/>
          <a:ln cap="flat" cmpd="sng" w="38150">
            <a:solidFill>
              <a:srgbClr val="000000"/>
            </a:solidFill>
            <a:prstDash val="solid"/>
            <a:round/>
            <a:headEnd len="sm" w="sm" type="none"/>
            <a:tailEnd len="med" w="med" type="stealth"/>
          </a:ln>
        </p:spPr>
      </p:cxnSp>
      <p:sp>
        <p:nvSpPr>
          <p:cNvPr id="4196" name="Google Shape;4196;p135"/>
          <p:cNvSpPr txBox="1"/>
          <p:nvPr/>
        </p:nvSpPr>
        <p:spPr>
          <a:xfrm>
            <a:off x="529175" y="3640875"/>
            <a:ext cx="993900" cy="2109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a:t>
            </a:r>
            <a:r>
              <a:rPr b="1" lang="en">
                <a:latin typeface="Calibri"/>
                <a:ea typeface="Calibri"/>
                <a:cs typeface="Calibri"/>
                <a:sym typeface="Calibri"/>
              </a:rPr>
              <a:t>h </a:t>
            </a:r>
            <a:r>
              <a:rPr b="1" lang="en" sz="1400" strike="noStrike">
                <a:solidFill>
                  <a:srgbClr val="000000"/>
                </a:solidFill>
                <a:latin typeface="Calibri"/>
                <a:ea typeface="Calibri"/>
                <a:cs typeface="Calibri"/>
                <a:sym typeface="Calibri"/>
              </a:rPr>
              <a:t>Table</a:t>
            </a:r>
            <a:endParaRPr b="0" sz="1400" strike="noStrike">
              <a:latin typeface="Arial"/>
              <a:ea typeface="Arial"/>
              <a:cs typeface="Arial"/>
              <a:sym typeface="Arial"/>
            </a:endParaRPr>
          </a:p>
        </p:txBody>
      </p:sp>
      <p:sp>
        <p:nvSpPr>
          <p:cNvPr id="4197" name="Google Shape;4197;p135"/>
          <p:cNvSpPr txBox="1"/>
          <p:nvPr/>
        </p:nvSpPr>
        <p:spPr>
          <a:xfrm>
            <a:off x="1568622" y="3640875"/>
            <a:ext cx="767400" cy="2109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grpSp>
        <p:nvGrpSpPr>
          <p:cNvPr id="4198" name="Google Shape;4198;p135"/>
          <p:cNvGrpSpPr/>
          <p:nvPr/>
        </p:nvGrpSpPr>
        <p:grpSpPr>
          <a:xfrm>
            <a:off x="1623591" y="3890261"/>
            <a:ext cx="453037" cy="677252"/>
            <a:chOff x="1812600" y="3903840"/>
            <a:chExt cx="709200" cy="901200"/>
          </a:xfrm>
        </p:grpSpPr>
        <p:sp>
          <p:nvSpPr>
            <p:cNvPr id="4199" name="Google Shape;4199;p135"/>
            <p:cNvSpPr/>
            <p:nvPr/>
          </p:nvSpPr>
          <p:spPr>
            <a:xfrm>
              <a:off x="2028600" y="408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194" name="Google Shape;4194;p135"/>
            <p:cNvSpPr/>
            <p:nvPr/>
          </p:nvSpPr>
          <p:spPr>
            <a:xfrm>
              <a:off x="1900080" y="422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200" name="Google Shape;4200;p135"/>
            <p:cNvSpPr/>
            <p:nvPr/>
          </p:nvSpPr>
          <p:spPr>
            <a:xfrm>
              <a:off x="2009880" y="440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201" name="Google Shape;4201;p135"/>
            <p:cNvSpPr/>
            <p:nvPr/>
          </p:nvSpPr>
          <p:spPr>
            <a:xfrm>
              <a:off x="1812600" y="458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202" name="Google Shape;4202;p135"/>
            <p:cNvSpPr/>
            <p:nvPr/>
          </p:nvSpPr>
          <p:spPr>
            <a:xfrm>
              <a:off x="2064600" y="4731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4203" name="Google Shape;4203;p135"/>
            <p:cNvSpPr/>
            <p:nvPr/>
          </p:nvSpPr>
          <p:spPr>
            <a:xfrm>
              <a:off x="1920600" y="390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4204" name="Google Shape;4204;p135"/>
          <p:cNvSpPr/>
          <p:nvPr/>
        </p:nvSpPr>
        <p:spPr>
          <a:xfrm>
            <a:off x="4500700" y="2570250"/>
            <a:ext cx="1773900" cy="1461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Some systems support tables</a:t>
            </a:r>
            <a:endParaRPr b="1" sz="1700">
              <a:latin typeface="Calibri"/>
              <a:ea typeface="Calibri"/>
              <a:cs typeface="Calibri"/>
              <a:sym typeface="Calibri"/>
            </a:endParaRPr>
          </a:p>
          <a:p>
            <a:pPr indent="0" lvl="0" marL="0" rtl="0" algn="ctr">
              <a:spcBef>
                <a:spcPts val="0"/>
              </a:spcBef>
              <a:spcAft>
                <a:spcPts val="0"/>
              </a:spcAft>
              <a:buNone/>
            </a:pPr>
            <a:r>
              <a:t/>
            </a:r>
            <a:endParaRPr b="1" sz="1700">
              <a:latin typeface="Calibri"/>
              <a:ea typeface="Calibri"/>
              <a:cs typeface="Calibri"/>
              <a:sym typeface="Calibri"/>
            </a:endParaRPr>
          </a:p>
          <a:p>
            <a:pPr indent="0" lvl="0" marL="0" rtl="0" algn="ctr">
              <a:spcBef>
                <a:spcPts val="0"/>
              </a:spcBef>
              <a:spcAft>
                <a:spcPts val="0"/>
              </a:spcAft>
              <a:buNone/>
            </a:pPr>
            <a:r>
              <a:rPr b="1" lang="en" sz="1700">
                <a:latin typeface="Calibri"/>
                <a:ea typeface="Calibri"/>
                <a:cs typeface="Calibri"/>
                <a:sym typeface="Calibri"/>
              </a:rPr>
              <a:t>64 bit hash space</a:t>
            </a:r>
            <a:endParaRPr b="1" sz="1700">
              <a:latin typeface="Calibri"/>
              <a:ea typeface="Calibri"/>
              <a:cs typeface="Calibri"/>
              <a:sym typeface="Calibri"/>
            </a:endParaRPr>
          </a:p>
          <a:p>
            <a:pPr indent="0" lvl="0" marL="0" rtl="0" algn="ctr">
              <a:spcBef>
                <a:spcPts val="0"/>
              </a:spcBef>
              <a:spcAft>
                <a:spcPts val="0"/>
              </a:spcAft>
              <a:buNone/>
            </a:pPr>
            <a:r>
              <a:rPr b="1" lang="en" sz="1700">
                <a:latin typeface="Calibri"/>
                <a:ea typeface="Calibri"/>
                <a:cs typeface="Calibri"/>
                <a:sym typeface="Calibri"/>
              </a:rPr>
              <a:t>per table</a:t>
            </a:r>
            <a:endParaRPr b="1" sz="1700">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08" name="Shape 4208"/>
        <p:cNvGrpSpPr/>
        <p:nvPr/>
      </p:nvGrpSpPr>
      <p:grpSpPr>
        <a:xfrm>
          <a:off x="0" y="0"/>
          <a:ext cx="0" cy="0"/>
          <a:chOff x="0" y="0"/>
          <a:chExt cx="0" cy="0"/>
        </a:xfrm>
      </p:grpSpPr>
      <p:sp>
        <p:nvSpPr>
          <p:cNvPr id="4209" name="Google Shape;4209;p136"/>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lang="en" sz="2800">
                <a:latin typeface="Calibri"/>
                <a:ea typeface="Calibri"/>
                <a:cs typeface="Calibri"/>
                <a:sym typeface="Calibri"/>
              </a:rPr>
              <a:t>Adaptive Placement for In-Memory Storage Functions</a:t>
            </a:r>
            <a:endParaRPr b="0" sz="2800" strike="noStrike">
              <a:solidFill>
                <a:srgbClr val="000000"/>
              </a:solidFill>
              <a:latin typeface="Calibri"/>
              <a:ea typeface="Calibri"/>
              <a:cs typeface="Calibri"/>
              <a:sym typeface="Calibri"/>
            </a:endParaRPr>
          </a:p>
        </p:txBody>
      </p:sp>
      <p:sp>
        <p:nvSpPr>
          <p:cNvPr id="4210" name="Google Shape;4210;p136"/>
          <p:cNvSpPr txBox="1"/>
          <p:nvPr/>
        </p:nvSpPr>
        <p:spPr>
          <a:xfrm>
            <a:off x="628284" y="1368855"/>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900">
                <a:latin typeface="Calibri"/>
                <a:ea typeface="Calibri"/>
                <a:cs typeface="Calibri"/>
                <a:sym typeface="Calibri"/>
              </a:rPr>
              <a:t>Ankit Bhardwaj (Labmate) has built on Splinter</a:t>
            </a:r>
            <a:endParaRPr b="0" sz="1900"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lang="en" sz="1900">
                <a:latin typeface="Calibri"/>
                <a:ea typeface="Calibri"/>
                <a:cs typeface="Calibri"/>
                <a:sym typeface="Calibri"/>
              </a:rPr>
              <a:t>For certain functions, client-side execution (gets &amp; puts) is better</a:t>
            </a:r>
            <a:endParaRPr b="0" i="0" sz="1900" u="none" cap="none" strike="noStrike">
              <a:solidFill>
                <a:srgbClr val="000000"/>
              </a:solidFill>
              <a:latin typeface="Calibri"/>
              <a:ea typeface="Calibri"/>
              <a:cs typeface="Calibri"/>
              <a:sym typeface="Calibri"/>
            </a:endParaRPr>
          </a:p>
          <a:p>
            <a:pPr indent="-177800" lvl="0" marL="393700" marR="0" rtl="0" algn="l">
              <a:spcBef>
                <a:spcPts val="1100"/>
              </a:spcBef>
              <a:spcAft>
                <a:spcPts val="0"/>
              </a:spcAft>
              <a:buClr>
                <a:srgbClr val="000000"/>
              </a:buClr>
              <a:buSzPts val="1800"/>
              <a:buFont typeface="Noto Sans Symbols"/>
              <a:buNone/>
            </a:pPr>
            <a:r>
              <a:t/>
            </a:r>
            <a:endParaRPr b="0" sz="1800" strike="noStrike">
              <a:solidFill>
                <a:srgbClr val="000000"/>
              </a:solidFill>
              <a:latin typeface="Calibri"/>
              <a:ea typeface="Calibri"/>
              <a:cs typeface="Calibri"/>
              <a:sym typeface="Calibri"/>
            </a:endParaRPr>
          </a:p>
          <a:p>
            <a:pPr indent="0" lvl="0" marL="0" marR="0" rtl="0" algn="l">
              <a:spcBef>
                <a:spcPts val="1100"/>
              </a:spcBef>
              <a:spcAft>
                <a:spcPts val="0"/>
              </a:spcAft>
              <a:buNone/>
            </a:pPr>
            <a:r>
              <a:rPr b="1" lang="en" sz="1900">
                <a:latin typeface="Calibri"/>
                <a:ea typeface="Calibri"/>
                <a:cs typeface="Calibri"/>
                <a:sym typeface="Calibri"/>
              </a:rPr>
              <a:t>ASFP: Adaptive Storage Function Placement</a:t>
            </a:r>
            <a:endParaRPr b="0" sz="1900"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lang="en" sz="1900">
                <a:latin typeface="Calibri"/>
                <a:ea typeface="Calibri"/>
                <a:cs typeface="Calibri"/>
                <a:sym typeface="Calibri"/>
              </a:rPr>
              <a:t>Decouples function placement from execution</a:t>
            </a:r>
            <a:endParaRPr b="0" i="0" sz="1900" u="none" cap="none"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lang="en" sz="1900">
                <a:latin typeface="Calibri"/>
                <a:ea typeface="Calibri"/>
                <a:cs typeface="Calibri"/>
                <a:sym typeface="Calibri"/>
              </a:rPr>
              <a:t>Dynamically models and decides where to execute functions</a:t>
            </a:r>
            <a:endParaRPr sz="1900">
              <a:latin typeface="Calibri"/>
              <a:ea typeface="Calibri"/>
              <a:cs typeface="Calibri"/>
              <a:sym typeface="Calibri"/>
            </a:endParaRPr>
          </a:p>
          <a:p>
            <a:pPr indent="-336550" lvl="0" marL="876300" marR="0" rtl="0" algn="l">
              <a:spcBef>
                <a:spcPts val="800"/>
              </a:spcBef>
              <a:spcAft>
                <a:spcPts val="0"/>
              </a:spcAft>
              <a:buSzPts val="1900"/>
              <a:buFont typeface="Calibri"/>
              <a:buChar char="➔"/>
            </a:pPr>
            <a:r>
              <a:rPr lang="en" sz="1900">
                <a:latin typeface="Calibri"/>
                <a:ea typeface="Calibri"/>
                <a:cs typeface="Calibri"/>
                <a:sym typeface="Calibri"/>
              </a:rPr>
              <a:t>Published at ATC’20 (I am the second author)</a:t>
            </a:r>
            <a:endParaRPr sz="19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New Wave of Key-Value Stores</a:t>
            </a:r>
            <a:endParaRPr>
              <a:latin typeface="Calibri"/>
              <a:ea typeface="Calibri"/>
              <a:cs typeface="Calibri"/>
              <a:sym typeface="Calibri"/>
            </a:endParaRPr>
          </a:p>
        </p:txBody>
      </p:sp>
      <p:sp>
        <p:nvSpPr>
          <p:cNvPr id="331" name="Google Shape;33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332" name="Google Shape;33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900">
                <a:solidFill>
                  <a:schemeClr val="dk1"/>
                </a:solidFill>
                <a:latin typeface="Calibri"/>
                <a:ea typeface="Calibri"/>
                <a:cs typeface="Calibri"/>
                <a:sym typeface="Calibri"/>
              </a:rPr>
              <a:t>Use Kernel-Bypass to leverage High Speed Networks</a:t>
            </a:r>
            <a:endParaRPr sz="1500">
              <a:solidFill>
                <a:schemeClr val="dk1"/>
              </a:solidFill>
              <a:latin typeface="Calibri"/>
              <a:ea typeface="Calibri"/>
              <a:cs typeface="Calibri"/>
              <a:sym typeface="Calibri"/>
            </a:endParaRPr>
          </a:p>
          <a:p>
            <a:pPr indent="-323850" lvl="0" marL="9144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Hardware accelerated transport. Ex: Mellanox Infiniband,</a:t>
            </a:r>
            <a:r>
              <a:rPr lang="en" sz="1500">
                <a:solidFill>
                  <a:schemeClr val="dk1"/>
                </a:solidFill>
                <a:latin typeface="Calibri"/>
                <a:ea typeface="Calibri"/>
                <a:cs typeface="Calibri"/>
                <a:sym typeface="Calibri"/>
              </a:rPr>
              <a:t> Project Catapult, SmartNICs etc.</a:t>
            </a:r>
            <a:endParaRPr sz="1500">
              <a:solidFill>
                <a:schemeClr val="dk1"/>
              </a:solidFill>
              <a:latin typeface="Calibri"/>
              <a:ea typeface="Calibri"/>
              <a:cs typeface="Calibri"/>
              <a:sym typeface="Calibri"/>
            </a:endParaRPr>
          </a:p>
          <a:p>
            <a:pPr indent="-323850" lvl="0" marL="914400" rtl="0" algn="just">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Transport integrated into application. Ex: DPDK, RDMA etc.</a:t>
            </a:r>
            <a:endParaRPr sz="1500">
              <a:solidFill>
                <a:schemeClr val="dk1"/>
              </a:solidFill>
              <a:latin typeface="Calibri"/>
              <a:ea typeface="Calibri"/>
              <a:cs typeface="Calibri"/>
              <a:sym typeface="Calibri"/>
            </a:endParaRPr>
          </a:p>
          <a:p>
            <a:pPr indent="-317500" lvl="0" marL="914400" rtl="0" algn="just">
              <a:lnSpc>
                <a:spcPct val="100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MICA(NSDI’14) , FaRM (NSDI’14, SOSP’15), KVDirect (SOSP’17) etc</a:t>
            </a:r>
            <a:endParaRPr sz="14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l">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l">
              <a:lnSpc>
                <a:spcPct val="50000"/>
              </a:lnSpc>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ctr">
              <a:spcBef>
                <a:spcPts val="1200"/>
              </a:spcBef>
              <a:spcAft>
                <a:spcPts val="0"/>
              </a:spcAft>
              <a:buClr>
                <a:srgbClr val="000000"/>
              </a:buClr>
              <a:buSzPts val="1100"/>
              <a:buFont typeface="Arial"/>
              <a:buNone/>
            </a:pPr>
            <a:r>
              <a:rPr b="1" lang="en" sz="1900">
                <a:solidFill>
                  <a:schemeClr val="dk1"/>
                </a:solidFill>
                <a:latin typeface="Calibri"/>
                <a:ea typeface="Calibri"/>
                <a:cs typeface="Calibri"/>
                <a:sym typeface="Calibri"/>
              </a:rPr>
              <a:t>Low-Latency (10s of microseconds per request), High throughput (Million reqs/s)</a:t>
            </a:r>
            <a:endParaRPr b="1" sz="1900">
              <a:solidFill>
                <a:schemeClr val="dk1"/>
              </a:solidFill>
              <a:latin typeface="Calibri"/>
              <a:ea typeface="Calibri"/>
              <a:cs typeface="Calibri"/>
              <a:sym typeface="Calibri"/>
            </a:endParaRPr>
          </a:p>
          <a:p>
            <a:pPr indent="0" lvl="0" marL="0" rtl="0" algn="ctr">
              <a:spcBef>
                <a:spcPts val="1200"/>
              </a:spcBef>
              <a:spcAft>
                <a:spcPts val="1200"/>
              </a:spcAft>
              <a:buNone/>
            </a:pPr>
            <a:r>
              <a:t/>
            </a:r>
            <a:endParaRPr b="1" sz="1900">
              <a:solidFill>
                <a:schemeClr val="dk1"/>
              </a:solidFill>
              <a:latin typeface="Calibri"/>
              <a:ea typeface="Calibri"/>
              <a:cs typeface="Calibri"/>
              <a:sym typeface="Calibri"/>
            </a:endParaRPr>
          </a:p>
        </p:txBody>
      </p:sp>
      <p:pic>
        <p:nvPicPr>
          <p:cNvPr id="333" name="Google Shape;333;p26"/>
          <p:cNvPicPr preferRelativeResize="0"/>
          <p:nvPr/>
        </p:nvPicPr>
        <p:blipFill>
          <a:blip r:embed="rId3">
            <a:alphaModFix/>
          </a:blip>
          <a:stretch>
            <a:fillRect/>
          </a:stretch>
        </p:blipFill>
        <p:spPr>
          <a:xfrm>
            <a:off x="575647" y="2724150"/>
            <a:ext cx="3163779" cy="1672175"/>
          </a:xfrm>
          <a:prstGeom prst="rect">
            <a:avLst/>
          </a:prstGeom>
          <a:noFill/>
          <a:ln>
            <a:noFill/>
          </a:ln>
        </p:spPr>
      </p:pic>
      <p:pic>
        <p:nvPicPr>
          <p:cNvPr id="334" name="Google Shape;334;p26"/>
          <p:cNvPicPr preferRelativeResize="0"/>
          <p:nvPr/>
        </p:nvPicPr>
        <p:blipFill>
          <a:blip r:embed="rId4">
            <a:alphaModFix/>
          </a:blip>
          <a:stretch>
            <a:fillRect/>
          </a:stretch>
        </p:blipFill>
        <p:spPr>
          <a:xfrm>
            <a:off x="4960075" y="2724149"/>
            <a:ext cx="2973830" cy="167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27"/>
          <p:cNvPicPr preferRelativeResize="0"/>
          <p:nvPr/>
        </p:nvPicPr>
        <p:blipFill>
          <a:blip r:embed="rId3">
            <a:alphaModFix/>
          </a:blip>
          <a:stretch>
            <a:fillRect/>
          </a:stretch>
        </p:blipFill>
        <p:spPr>
          <a:xfrm>
            <a:off x="2049775" y="2140096"/>
            <a:ext cx="5044448" cy="2022100"/>
          </a:xfrm>
          <a:prstGeom prst="rect">
            <a:avLst/>
          </a:prstGeom>
          <a:noFill/>
          <a:ln>
            <a:noFill/>
          </a:ln>
        </p:spPr>
      </p:pic>
      <p:sp>
        <p:nvSpPr>
          <p:cNvPr id="340" name="Google Shape;34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New Wave of (Impractical) Key-Value Stores</a:t>
            </a:r>
            <a:endParaRPr>
              <a:latin typeface="Calibri"/>
              <a:ea typeface="Calibri"/>
              <a:cs typeface="Calibri"/>
              <a:sym typeface="Calibri"/>
            </a:endParaRPr>
          </a:p>
        </p:txBody>
      </p:sp>
      <p:sp>
        <p:nvSpPr>
          <p:cNvPr id="341" name="Google Shape;34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342" name="Google Shape;34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900">
                <a:solidFill>
                  <a:schemeClr val="dk1"/>
                </a:solidFill>
                <a:latin typeface="Calibri"/>
                <a:ea typeface="Calibri"/>
                <a:cs typeface="Calibri"/>
                <a:sym typeface="Calibri"/>
              </a:rPr>
              <a:t>Stripped down design to maximize normal case performance</a:t>
            </a:r>
            <a:r>
              <a:rPr b="1" lang="en" sz="19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323850" lvl="0" marL="9144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Reconfiguration? Rich Data models? Multi-tenancy?</a:t>
            </a:r>
            <a:endParaRPr sz="1500">
              <a:solidFill>
                <a:schemeClr val="dk1"/>
              </a:solidFill>
              <a:latin typeface="Calibri"/>
              <a:ea typeface="Calibri"/>
              <a:cs typeface="Calibri"/>
              <a:sym typeface="Calibri"/>
            </a:endParaRPr>
          </a:p>
          <a:p>
            <a:pPr indent="-323850" lvl="0" marL="914400" rtl="0" algn="just">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Supporting the above can cut into normal-case performance. Ex: Record ownership checks</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500">
              <a:solidFill>
                <a:schemeClr val="dk1"/>
              </a:solidFill>
              <a:latin typeface="Calibri"/>
              <a:ea typeface="Calibri"/>
              <a:cs typeface="Calibri"/>
              <a:sym typeface="Calibri"/>
            </a:endParaRPr>
          </a:p>
          <a:p>
            <a:pPr indent="0" lvl="0" marL="0" rtl="0" algn="ctr">
              <a:lnSpc>
                <a:spcPct val="100000"/>
              </a:lnSpc>
              <a:spcBef>
                <a:spcPts val="1200"/>
              </a:spcBef>
              <a:spcAft>
                <a:spcPts val="0"/>
              </a:spcAft>
              <a:buNone/>
            </a:pPr>
            <a:r>
              <a:rPr b="1" lang="en" sz="1900">
                <a:solidFill>
                  <a:schemeClr val="dk1"/>
                </a:solidFill>
                <a:latin typeface="Calibri"/>
                <a:ea typeface="Calibri"/>
                <a:cs typeface="Calibri"/>
                <a:sym typeface="Calibri"/>
              </a:rPr>
              <a:t>                                                                          							</a:t>
            </a:r>
            <a:endParaRPr b="1" sz="1900">
              <a:solidFill>
                <a:schemeClr val="dk1"/>
              </a:solidFill>
              <a:latin typeface="Calibri"/>
              <a:ea typeface="Calibri"/>
              <a:cs typeface="Calibri"/>
              <a:sym typeface="Calibri"/>
            </a:endParaRPr>
          </a:p>
          <a:p>
            <a:pPr indent="457200" lvl="0" marL="6400800" rtl="0" algn="l">
              <a:lnSpc>
                <a:spcPct val="100000"/>
              </a:lnSpc>
              <a:spcBef>
                <a:spcPts val="1200"/>
              </a:spcBef>
              <a:spcAft>
                <a:spcPts val="0"/>
              </a:spcAft>
              <a:buNone/>
            </a:pPr>
            <a:r>
              <a:rPr b="1" lang="en" sz="1900">
                <a:solidFill>
                  <a:schemeClr val="dk1"/>
                </a:solidFill>
                <a:latin typeface="Calibri"/>
                <a:ea typeface="Calibri"/>
                <a:cs typeface="Calibri"/>
                <a:sym typeface="Calibri"/>
              </a:rPr>
              <a:t>HotOS 2019</a:t>
            </a:r>
            <a:endParaRPr b="1" sz="1900">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t/>
            </a:r>
            <a:endParaRPr b="1" sz="900">
              <a:solidFill>
                <a:schemeClr val="dk1"/>
              </a:solidFill>
              <a:latin typeface="Calibri"/>
              <a:ea typeface="Calibri"/>
              <a:cs typeface="Calibri"/>
              <a:sym typeface="Calibri"/>
            </a:endParaRPr>
          </a:p>
          <a:p>
            <a:pPr indent="0" lvl="0" marL="0" rtl="0" algn="ctr">
              <a:lnSpc>
                <a:spcPct val="100000"/>
              </a:lnSpc>
              <a:spcBef>
                <a:spcPts val="1200"/>
              </a:spcBef>
              <a:spcAft>
                <a:spcPts val="1200"/>
              </a:spcAft>
              <a:buNone/>
            </a:pPr>
            <a:r>
              <a:rPr b="1" lang="en" sz="1900">
                <a:solidFill>
                  <a:schemeClr val="dk1"/>
                </a:solidFill>
                <a:latin typeface="Calibri"/>
                <a:ea typeface="Calibri"/>
                <a:cs typeface="Calibri"/>
                <a:sym typeface="Calibri"/>
              </a:rPr>
              <a:t>My thesis: Mechanisms for reconfiguration, rich data models and multi-tenancy without compromising on performance</a:t>
            </a:r>
            <a:endParaRPr sz="15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Contributions</a:t>
            </a:r>
            <a:endParaRPr>
              <a:latin typeface="Calibri"/>
              <a:ea typeface="Calibri"/>
              <a:cs typeface="Calibri"/>
              <a:sym typeface="Calibri"/>
            </a:endParaRPr>
          </a:p>
        </p:txBody>
      </p:sp>
      <p:sp>
        <p:nvSpPr>
          <p:cNvPr id="348" name="Google Shape;34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700">
                <a:solidFill>
                  <a:schemeClr val="dk1"/>
                </a:solidFill>
                <a:latin typeface="Calibri"/>
                <a:ea typeface="Calibri"/>
                <a:cs typeface="Calibri"/>
                <a:sym typeface="Calibri"/>
              </a:rPr>
              <a:t>Fast Data Migration with Low Latency Impact [</a:t>
            </a:r>
            <a:r>
              <a:rPr b="1" lang="en" sz="1700">
                <a:solidFill>
                  <a:srgbClr val="4A86E8"/>
                </a:solidFill>
                <a:latin typeface="Calibri"/>
                <a:ea typeface="Calibri"/>
                <a:cs typeface="Calibri"/>
                <a:sym typeface="Calibri"/>
              </a:rPr>
              <a:t>Rocksteady, SOSP’17</a:t>
            </a:r>
            <a:r>
              <a:rPr b="1" lang="en"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a:p>
            <a:pPr indent="-323850" lvl="0" marL="9144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Enables quick reconfiguration in response to load imbalances, changes in access patterns etc</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700">
                <a:solidFill>
                  <a:schemeClr val="dk1"/>
                </a:solidFill>
                <a:latin typeface="Calibri"/>
                <a:ea typeface="Calibri"/>
                <a:cs typeface="Calibri"/>
                <a:sym typeface="Calibri"/>
              </a:rPr>
              <a:t>Low-cost Coordination for Requests Dispatch and Migration [</a:t>
            </a:r>
            <a:r>
              <a:rPr b="1" lang="en" sz="1700">
                <a:solidFill>
                  <a:srgbClr val="4A86E8"/>
                </a:solidFill>
                <a:latin typeface="Calibri"/>
                <a:ea typeface="Calibri"/>
                <a:cs typeface="Calibri"/>
                <a:sym typeface="Calibri"/>
              </a:rPr>
              <a:t>Shadowfax, VLDB’21(Revision)</a:t>
            </a:r>
            <a:r>
              <a:rPr b="1" lang="en" sz="1700">
                <a:solidFill>
                  <a:schemeClr val="dk1"/>
                </a:solidFill>
                <a:latin typeface="Calibri"/>
                <a:ea typeface="Calibri"/>
                <a:cs typeface="Calibri"/>
                <a:sym typeface="Calibri"/>
              </a:rPr>
              <a:t>]:</a:t>
            </a:r>
            <a:endParaRPr b="1" sz="1700">
              <a:solidFill>
                <a:schemeClr val="dk1"/>
              </a:solidFill>
              <a:latin typeface="Calibri"/>
              <a:ea typeface="Calibri"/>
              <a:cs typeface="Calibri"/>
              <a:sym typeface="Calibri"/>
            </a:endParaRPr>
          </a:p>
          <a:p>
            <a:pPr indent="-323850" lvl="0" marL="9144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Enables 8x higher throughput on cloud VMs without stalls and cross-core coordination</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700">
                <a:solidFill>
                  <a:schemeClr val="dk1"/>
                </a:solidFill>
                <a:latin typeface="Calibri"/>
                <a:ea typeface="Calibri"/>
                <a:cs typeface="Calibri"/>
                <a:sym typeface="Calibri"/>
              </a:rPr>
              <a:t>Extensibility and Multi-tenancy without Hardware Isolation [</a:t>
            </a:r>
            <a:r>
              <a:rPr b="1" lang="en" sz="1700">
                <a:solidFill>
                  <a:srgbClr val="4A86E8"/>
                </a:solidFill>
                <a:latin typeface="Calibri"/>
                <a:ea typeface="Calibri"/>
                <a:cs typeface="Calibri"/>
                <a:sym typeface="Calibri"/>
              </a:rPr>
              <a:t>Splinter, OSDI’18</a:t>
            </a:r>
            <a:r>
              <a:rPr b="1" lang="en" sz="1700">
                <a:solidFill>
                  <a:schemeClr val="dk1"/>
                </a:solidFill>
                <a:latin typeface="Calibri"/>
                <a:ea typeface="Calibri"/>
                <a:cs typeface="Calibri"/>
                <a:sym typeface="Calibri"/>
              </a:rPr>
              <a:t>]: </a:t>
            </a:r>
            <a:endParaRPr b="1" sz="1700">
              <a:solidFill>
                <a:schemeClr val="dk1"/>
              </a:solidFill>
              <a:latin typeface="Calibri"/>
              <a:ea typeface="Calibri"/>
              <a:cs typeface="Calibri"/>
              <a:sym typeface="Calibri"/>
            </a:endParaRPr>
          </a:p>
          <a:p>
            <a:pPr indent="-323850" lvl="0" marL="9144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Enables diverse data models by allowing tenants to push functions to the store at runtime</a:t>
            </a:r>
            <a:endParaRPr b="1" sz="19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Statement</a:t>
            </a:r>
            <a:endParaRPr>
              <a:latin typeface="Calibri"/>
              <a:ea typeface="Calibri"/>
              <a:cs typeface="Calibri"/>
              <a:sym typeface="Calibri"/>
            </a:endParaRPr>
          </a:p>
        </p:txBody>
      </p:sp>
      <p:sp>
        <p:nvSpPr>
          <p:cNvPr id="354" name="Google Shape;35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lang="en" sz="1900">
                <a:solidFill>
                  <a:schemeClr val="dk1"/>
                </a:solidFill>
              </a:rPr>
              <a:t>Low-latency stores adopt stripped down designs that optimize for the normal case, trading off features that would make them more practical.</a:t>
            </a:r>
            <a:endParaRPr b="1" sz="1900">
              <a:solidFill>
                <a:schemeClr val="dk1"/>
              </a:solidFill>
            </a:endParaRPr>
          </a:p>
          <a:p>
            <a:pPr indent="0" lvl="0" marL="0" rtl="0" algn="just">
              <a:spcBef>
                <a:spcPts val="1200"/>
              </a:spcBef>
              <a:spcAft>
                <a:spcPts val="0"/>
              </a:spcAft>
              <a:buNone/>
            </a:pPr>
            <a:r>
              <a:t/>
            </a:r>
            <a:endParaRPr b="1" sz="1900">
              <a:solidFill>
                <a:schemeClr val="dk1"/>
              </a:solidFill>
            </a:endParaRPr>
          </a:p>
          <a:p>
            <a:pPr indent="0" lvl="0" marL="0" rtl="0" algn="just">
              <a:spcBef>
                <a:spcPts val="1200"/>
              </a:spcBef>
              <a:spcAft>
                <a:spcPts val="0"/>
              </a:spcAft>
              <a:buNone/>
            </a:pPr>
            <a:r>
              <a:rPr b="1" lang="en" sz="1900">
                <a:solidFill>
                  <a:schemeClr val="dk1"/>
                </a:solidFill>
              </a:rPr>
              <a:t>My thesis shows that this trade off is unnecessary.</a:t>
            </a:r>
            <a:endParaRPr b="1" sz="1900">
              <a:solidFill>
                <a:schemeClr val="dk1"/>
              </a:solidFill>
            </a:endParaRPr>
          </a:p>
          <a:p>
            <a:pPr indent="0" lvl="0" marL="0" rtl="0" algn="just">
              <a:spcBef>
                <a:spcPts val="1200"/>
              </a:spcBef>
              <a:spcAft>
                <a:spcPts val="0"/>
              </a:spcAft>
              <a:buNone/>
            </a:pPr>
            <a:r>
              <a:t/>
            </a:r>
            <a:endParaRPr b="1" sz="1900">
              <a:solidFill>
                <a:schemeClr val="dk1"/>
              </a:solidFill>
            </a:endParaRPr>
          </a:p>
          <a:p>
            <a:pPr indent="0" lvl="0" marL="0" rtl="0" algn="just">
              <a:spcBef>
                <a:spcPts val="1200"/>
              </a:spcBef>
              <a:spcAft>
                <a:spcPts val="1200"/>
              </a:spcAft>
              <a:buNone/>
            </a:pPr>
            <a:r>
              <a:rPr b="1" lang="en" sz="1900">
                <a:solidFill>
                  <a:schemeClr val="dk1"/>
                </a:solidFill>
              </a:rPr>
              <a:t>Carefully leveraging and extending abstractions for scheduling, data sharing</a:t>
            </a:r>
            <a:r>
              <a:rPr b="1" lang="en" sz="1900">
                <a:solidFill>
                  <a:schemeClr val="dk1"/>
                </a:solidFill>
              </a:rPr>
              <a:t>, lock-freedom</a:t>
            </a:r>
            <a:r>
              <a:rPr b="1" lang="en" sz="1900">
                <a:solidFill>
                  <a:schemeClr val="dk1"/>
                </a:solidFill>
              </a:rPr>
              <a:t>, and isolation will yield feature-rich systems that retain their performance.</a:t>
            </a:r>
            <a:endParaRPr sz="26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ph type="title"/>
          </p:nvPr>
        </p:nvSpPr>
        <p:spPr>
          <a:xfrm>
            <a:off x="311700" y="1223700"/>
            <a:ext cx="8520600" cy="38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Fast Data Migration</a:t>
            </a:r>
            <a:endParaRPr>
              <a:latin typeface="Calibri"/>
              <a:ea typeface="Calibri"/>
              <a:cs typeface="Calibri"/>
              <a:sym typeface="Calibri"/>
            </a:endParaRPr>
          </a:p>
          <a:p>
            <a:pPr indent="0" lvl="0" marL="0" rtl="0" algn="ctr">
              <a:spcBef>
                <a:spcPts val="0"/>
              </a:spcBef>
              <a:spcAft>
                <a:spcPts val="0"/>
              </a:spcAft>
              <a:buNone/>
            </a:pPr>
            <a:r>
              <a:t/>
            </a:r>
            <a:endParaRPr b="1" sz="1100">
              <a:solidFill>
                <a:schemeClr val="accent2"/>
              </a:solidFill>
            </a:endParaRPr>
          </a:p>
          <a:p>
            <a:pPr indent="0" lvl="0" marL="0" rtl="0" algn="ctr">
              <a:spcBef>
                <a:spcPts val="0"/>
              </a:spcBef>
              <a:spcAft>
                <a:spcPts val="0"/>
              </a:spcAft>
              <a:buNone/>
            </a:pPr>
            <a:r>
              <a:t/>
            </a:r>
            <a:endParaRPr b="1" sz="1100">
              <a:solidFill>
                <a:schemeClr val="accent2"/>
              </a:solidFill>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rPr b="1" lang="en" sz="1500">
                <a:solidFill>
                  <a:schemeClr val="accent2"/>
                </a:solidFill>
                <a:latin typeface="Calibri"/>
                <a:ea typeface="Calibri"/>
                <a:cs typeface="Calibri"/>
                <a:sym typeface="Calibri"/>
              </a:rPr>
              <a:t>Chinmay Kulkarni</a:t>
            </a:r>
            <a:r>
              <a:rPr lang="en" sz="1500">
                <a:solidFill>
                  <a:schemeClr val="accent2"/>
                </a:solidFill>
                <a:latin typeface="Calibri"/>
                <a:ea typeface="Calibri"/>
                <a:cs typeface="Calibri"/>
                <a:sym typeface="Calibri"/>
              </a:rPr>
              <a:t>, Aniraj Kesavan, Tian Zhang, Robert Ricci, and Ryan Stutsman. </a:t>
            </a:r>
            <a:r>
              <a:rPr b="1" lang="en" sz="1500">
                <a:solidFill>
                  <a:schemeClr val="accent2"/>
                </a:solidFill>
                <a:latin typeface="Calibri"/>
                <a:ea typeface="Calibri"/>
                <a:cs typeface="Calibri"/>
                <a:sym typeface="Calibri"/>
              </a:rPr>
              <a:t>Rocksteady: Fast Migration for Low-latency In-memory Storage.</a:t>
            </a:r>
            <a:r>
              <a:rPr lang="en" sz="1500">
                <a:solidFill>
                  <a:schemeClr val="accent2"/>
                </a:solidFill>
                <a:latin typeface="Calibri"/>
                <a:ea typeface="Calibri"/>
                <a:cs typeface="Calibri"/>
                <a:sym typeface="Calibri"/>
              </a:rPr>
              <a:t> In </a:t>
            </a:r>
            <a:r>
              <a:rPr i="1" lang="en" sz="1500">
                <a:solidFill>
                  <a:schemeClr val="accent2"/>
                </a:solidFill>
                <a:latin typeface="Calibri"/>
                <a:ea typeface="Calibri"/>
                <a:cs typeface="Calibri"/>
                <a:sym typeface="Calibri"/>
              </a:rPr>
              <a:t>Proceedings of the Twenty-Sixth ACM Symposium on Operating Systems Principles</a:t>
            </a:r>
            <a:r>
              <a:rPr lang="en" sz="1500">
                <a:solidFill>
                  <a:schemeClr val="accent2"/>
                </a:solidFill>
                <a:latin typeface="Calibri"/>
                <a:ea typeface="Calibri"/>
                <a:cs typeface="Calibri"/>
                <a:sym typeface="Calibri"/>
              </a:rPr>
              <a:t>, </a:t>
            </a:r>
            <a:r>
              <a:rPr b="1" lang="en" sz="1500">
                <a:solidFill>
                  <a:schemeClr val="accent2"/>
                </a:solidFill>
                <a:latin typeface="Calibri"/>
                <a:ea typeface="Calibri"/>
                <a:cs typeface="Calibri"/>
                <a:sym typeface="Calibri"/>
              </a:rPr>
              <a:t>SOSP’17</a:t>
            </a:r>
            <a:endParaRPr sz="1500">
              <a:solidFill>
                <a:schemeClr val="accent2"/>
              </a:solidFill>
              <a:latin typeface="Calibri"/>
              <a:ea typeface="Calibri"/>
              <a:cs typeface="Calibri"/>
              <a:sym typeface="Calibri"/>
            </a:endParaRPr>
          </a:p>
          <a:p>
            <a:pPr indent="0" lvl="0" marL="0" rtl="0" algn="l">
              <a:spcBef>
                <a:spcPts val="0"/>
              </a:spcBef>
              <a:spcAft>
                <a:spcPts val="0"/>
              </a:spcAft>
              <a:buNone/>
            </a:pPr>
            <a:r>
              <a:t/>
            </a:r>
            <a:endParaRPr sz="1500">
              <a:solidFill>
                <a:schemeClr val="accent2"/>
              </a:solidFill>
              <a:latin typeface="Calibri"/>
              <a:ea typeface="Calibri"/>
              <a:cs typeface="Calibri"/>
              <a:sym typeface="Calibri"/>
            </a:endParaRPr>
          </a:p>
          <a:p>
            <a:pPr indent="0" lvl="0" marL="0" rtl="0" algn="l">
              <a:spcBef>
                <a:spcPts val="0"/>
              </a:spcBef>
              <a:spcAft>
                <a:spcPts val="0"/>
              </a:spcAft>
              <a:buNone/>
            </a:pPr>
            <a:r>
              <a:rPr b="1" lang="en" sz="1500">
                <a:solidFill>
                  <a:schemeClr val="accent2"/>
                </a:solidFill>
                <a:latin typeface="Calibri"/>
                <a:ea typeface="Calibri"/>
                <a:cs typeface="Calibri"/>
                <a:sym typeface="Calibri"/>
              </a:rPr>
              <a:t>Chinmay Kulkarni</a:t>
            </a:r>
            <a:r>
              <a:rPr lang="en" sz="1500">
                <a:solidFill>
                  <a:schemeClr val="accent2"/>
                </a:solidFill>
                <a:latin typeface="Calibri"/>
                <a:ea typeface="Calibri"/>
                <a:cs typeface="Calibri"/>
                <a:sym typeface="Calibri"/>
              </a:rPr>
              <a:t>, Aniraj Kesavan, Robert Ricci, and Ryan Stutsman. </a:t>
            </a:r>
            <a:r>
              <a:rPr b="1" lang="en" sz="1500">
                <a:solidFill>
                  <a:srgbClr val="000000"/>
                </a:solidFill>
                <a:highlight>
                  <a:srgbClr val="FFFFFF"/>
                </a:highlight>
                <a:latin typeface="Calibri"/>
                <a:ea typeface="Calibri"/>
                <a:cs typeface="Calibri"/>
                <a:sym typeface="Calibri"/>
              </a:rPr>
              <a:t>Beyond Simple Request Processing with RAMCloud. </a:t>
            </a:r>
            <a:r>
              <a:rPr i="1" lang="en" sz="1500">
                <a:solidFill>
                  <a:srgbClr val="000000"/>
                </a:solidFill>
                <a:highlight>
                  <a:srgbClr val="FFFFFF"/>
                </a:highlight>
                <a:latin typeface="Calibri"/>
                <a:ea typeface="Calibri"/>
                <a:cs typeface="Calibri"/>
                <a:sym typeface="Calibri"/>
              </a:rPr>
              <a:t>IEEE Data Engineering Bulletin</a:t>
            </a:r>
            <a:r>
              <a:rPr lang="en" sz="1500">
                <a:solidFill>
                  <a:srgbClr val="000000"/>
                </a:solidFill>
                <a:highlight>
                  <a:srgbClr val="FFFFFF"/>
                </a:highlight>
                <a:latin typeface="Calibri"/>
                <a:ea typeface="Calibri"/>
                <a:cs typeface="Calibri"/>
                <a:sym typeface="Calibri"/>
              </a:rPr>
              <a:t>, </a:t>
            </a:r>
            <a:r>
              <a:rPr b="1" lang="en" sz="1500">
                <a:solidFill>
                  <a:srgbClr val="000000"/>
                </a:solidFill>
                <a:highlight>
                  <a:srgbClr val="FFFFFF"/>
                </a:highlight>
                <a:latin typeface="Calibri"/>
                <a:ea typeface="Calibri"/>
                <a:cs typeface="Calibri"/>
                <a:sym typeface="Calibri"/>
              </a:rPr>
              <a:t>IEEE DEB 40(1) (March 2017)</a:t>
            </a:r>
            <a:endParaRPr>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a:t>
            </a:r>
            <a:r>
              <a:rPr lang="en">
                <a:latin typeface="Calibri"/>
                <a:ea typeface="Calibri"/>
                <a:cs typeface="Calibri"/>
                <a:sym typeface="Calibri"/>
              </a:rPr>
              <a:t>Introduction</a:t>
            </a:r>
            <a:endParaRPr sz="2400"/>
          </a:p>
        </p:txBody>
      </p:sp>
      <p:sp>
        <p:nvSpPr>
          <p:cNvPr id="365" name="Google Shape;365;p31"/>
          <p:cNvSpPr txBox="1"/>
          <p:nvPr>
            <p:ph idx="1" type="body"/>
          </p:nvPr>
        </p:nvSpPr>
        <p:spPr>
          <a:xfrm>
            <a:off x="628650" y="1111827"/>
            <a:ext cx="7886700" cy="364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1900">
                <a:solidFill>
                  <a:srgbClr val="000000"/>
                </a:solidFill>
                <a:latin typeface="Calibri"/>
                <a:ea typeface="Calibri"/>
                <a:cs typeface="Calibri"/>
                <a:sym typeface="Calibri"/>
              </a:rPr>
              <a:t>Distributed low-latency in-memory key-value stores are emerging</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Predictable response times ~</a:t>
            </a:r>
            <a:r>
              <a:rPr b="1" lang="en" sz="1500">
                <a:solidFill>
                  <a:srgbClr val="000000"/>
                </a:solidFill>
                <a:latin typeface="Calibri"/>
                <a:ea typeface="Calibri"/>
                <a:cs typeface="Calibri"/>
                <a:sym typeface="Calibri"/>
              </a:rPr>
              <a:t>10 µs median, ~60 µs 99.9</a:t>
            </a:r>
            <a:r>
              <a:rPr b="1" baseline="30000" lang="en" sz="1500">
                <a:solidFill>
                  <a:srgbClr val="000000"/>
                </a:solidFill>
                <a:latin typeface="Calibri"/>
                <a:ea typeface="Calibri"/>
                <a:cs typeface="Calibri"/>
                <a:sym typeface="Calibri"/>
              </a:rPr>
              <a:t>th</a:t>
            </a:r>
            <a:r>
              <a:rPr b="1" lang="en" sz="1500">
                <a:solidFill>
                  <a:srgbClr val="000000"/>
                </a:solidFill>
                <a:latin typeface="Calibri"/>
                <a:ea typeface="Calibri"/>
                <a:cs typeface="Calibri"/>
                <a:sym typeface="Calibri"/>
              </a:rPr>
              <a:t>-tile</a:t>
            </a:r>
            <a:endParaRPr b="1"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FF0000"/>
                </a:solidFill>
                <a:latin typeface="Calibri"/>
                <a:ea typeface="Calibri"/>
                <a:cs typeface="Calibri"/>
                <a:sym typeface="Calibri"/>
              </a:rPr>
              <a:t>Problem:</a:t>
            </a:r>
            <a:r>
              <a:rPr lang="en" sz="1900">
                <a:solidFill>
                  <a:srgbClr val="FF0000"/>
                </a:solidFill>
                <a:latin typeface="Calibri"/>
                <a:ea typeface="Calibri"/>
                <a:cs typeface="Calibri"/>
                <a:sym typeface="Calibri"/>
              </a:rPr>
              <a:t> </a:t>
            </a:r>
            <a:r>
              <a:rPr lang="en" sz="1900">
                <a:solidFill>
                  <a:srgbClr val="000000"/>
                </a:solidFill>
                <a:latin typeface="Calibri"/>
                <a:ea typeface="Calibri"/>
                <a:cs typeface="Calibri"/>
                <a:sym typeface="Calibri"/>
              </a:rPr>
              <a:t>Must migrate data between servers</a:t>
            </a:r>
            <a:endParaRPr sz="1900">
              <a:solidFill>
                <a:srgbClr val="000000"/>
              </a:solidFill>
              <a:latin typeface="Calibri"/>
              <a:ea typeface="Calibri"/>
              <a:cs typeface="Calibri"/>
              <a:sym typeface="Calibri"/>
            </a:endParaRPr>
          </a:p>
          <a:p>
            <a:pPr indent="-209550" lvl="0" marL="685800" rtl="0" algn="l">
              <a:spcBef>
                <a:spcPts val="500"/>
              </a:spcBef>
              <a:spcAft>
                <a:spcPts val="0"/>
              </a:spcAft>
              <a:buClr>
                <a:srgbClr val="000000"/>
              </a:buClr>
              <a:buSzPts val="1500"/>
              <a:buChar char="➔"/>
            </a:pPr>
            <a:r>
              <a:rPr lang="en" sz="1500">
                <a:solidFill>
                  <a:schemeClr val="dk1"/>
                </a:solidFill>
                <a:latin typeface="Calibri"/>
                <a:ea typeface="Calibri"/>
                <a:cs typeface="Calibri"/>
                <a:sym typeface="Calibri"/>
              </a:rPr>
              <a:t>Quickly respond to hot spots, skew shifts, load spikes</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Minimize performance impact of migration</a:t>
            </a:r>
            <a:endParaRPr sz="1500">
              <a:solidFill>
                <a:srgbClr val="000000"/>
              </a:solidFill>
              <a:latin typeface="Calibri"/>
              <a:ea typeface="Calibri"/>
              <a:cs typeface="Calibri"/>
              <a:sym typeface="Calibri"/>
            </a:endParaRPr>
          </a:p>
          <a:p>
            <a:pPr indent="-152400" lvl="1" marL="6858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Solution:</a:t>
            </a:r>
            <a:r>
              <a:rPr b="1" lang="en" sz="1900">
                <a:solidFill>
                  <a:srgbClr val="255D8A"/>
                </a:solidFill>
                <a:latin typeface="Calibri"/>
                <a:ea typeface="Calibri"/>
                <a:cs typeface="Calibri"/>
                <a:sym typeface="Calibri"/>
              </a:rPr>
              <a:t> </a:t>
            </a:r>
            <a:r>
              <a:rPr b="1" lang="en" sz="1900">
                <a:solidFill>
                  <a:srgbClr val="000000"/>
                </a:solidFill>
                <a:latin typeface="Calibri"/>
                <a:ea typeface="Calibri"/>
                <a:cs typeface="Calibri"/>
                <a:sym typeface="Calibri"/>
              </a:rPr>
              <a:t>Fast </a:t>
            </a:r>
            <a:r>
              <a:rPr lang="en" sz="1900">
                <a:solidFill>
                  <a:srgbClr val="000000"/>
                </a:solidFill>
                <a:latin typeface="Calibri"/>
                <a:ea typeface="Calibri"/>
                <a:cs typeface="Calibri"/>
                <a:sym typeface="Calibri"/>
              </a:rPr>
              <a:t>data migration with </a:t>
            </a:r>
            <a:r>
              <a:rPr b="1" lang="en" sz="1900">
                <a:solidFill>
                  <a:srgbClr val="000000"/>
                </a:solidFill>
                <a:latin typeface="Calibri"/>
                <a:ea typeface="Calibri"/>
                <a:cs typeface="Calibri"/>
                <a:sym typeface="Calibri"/>
              </a:rPr>
              <a:t>low latency impact</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Early</a:t>
            </a:r>
            <a:r>
              <a:rPr b="1"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ownership transfer of data, leverage workload skew</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Low priority, parallel and adaptive migration</a:t>
            </a:r>
            <a:endParaRPr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Result:</a:t>
            </a:r>
            <a:r>
              <a:rPr lang="en" sz="1900">
                <a:solidFill>
                  <a:srgbClr val="C05F00"/>
                </a:solidFill>
                <a:latin typeface="Calibri"/>
                <a:ea typeface="Calibri"/>
                <a:cs typeface="Calibri"/>
                <a:sym typeface="Calibri"/>
              </a:rPr>
              <a:t> </a:t>
            </a:r>
            <a:r>
              <a:rPr lang="en" sz="1900">
                <a:solidFill>
                  <a:srgbClr val="000000"/>
                </a:solidFill>
                <a:latin typeface="Calibri"/>
                <a:ea typeface="Calibri"/>
                <a:cs typeface="Calibri"/>
                <a:sym typeface="Calibri"/>
              </a:rPr>
              <a:t>Migration protocol for RAMCloud in-memory key-value store</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Migrates</a:t>
            </a:r>
            <a:r>
              <a:rPr b="1" lang="en" sz="1500">
                <a:solidFill>
                  <a:srgbClr val="000000"/>
                </a:solidFill>
                <a:latin typeface="Calibri"/>
                <a:ea typeface="Calibri"/>
                <a:cs typeface="Calibri"/>
                <a:sym typeface="Calibri"/>
              </a:rPr>
              <a:t> 6x</a:t>
            </a:r>
            <a:r>
              <a:rPr lang="en" sz="1500">
                <a:solidFill>
                  <a:srgbClr val="000000"/>
                </a:solidFill>
                <a:latin typeface="Calibri"/>
                <a:ea typeface="Calibri"/>
                <a:cs typeface="Calibri"/>
                <a:sym typeface="Calibri"/>
              </a:rPr>
              <a:t> faster than the baseline</a:t>
            </a:r>
            <a:endParaRPr sz="1500">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2"/>
          <p:cNvSpPr txBox="1"/>
          <p:nvPr/>
        </p:nvSpPr>
        <p:spPr>
          <a:xfrm>
            <a:off x="-14759" y="1507450"/>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dk1"/>
                </a:solidFill>
                <a:latin typeface="Calibri"/>
                <a:ea typeface="Calibri"/>
                <a:cs typeface="Calibri"/>
                <a:sym typeface="Calibri"/>
              </a:rPr>
              <a:t>multiGet(                      )</a:t>
            </a:r>
            <a:endParaRPr/>
          </a:p>
        </p:txBody>
      </p:sp>
      <p:sp>
        <p:nvSpPr>
          <p:cNvPr id="371" name="Google Shape;371;p32"/>
          <p:cNvSpPr txBox="1"/>
          <p:nvPr/>
        </p:nvSpPr>
        <p:spPr>
          <a:xfrm>
            <a:off x="2651801" y="1504574"/>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dk1"/>
                </a:solidFill>
                <a:latin typeface="Calibri"/>
                <a:ea typeface="Calibri"/>
                <a:cs typeface="Calibri"/>
                <a:sym typeface="Calibri"/>
              </a:rPr>
              <a:t>multiGet(                      )</a:t>
            </a:r>
            <a:endParaRPr/>
          </a:p>
        </p:txBody>
      </p:sp>
      <p:sp>
        <p:nvSpPr>
          <p:cNvPr id="372" name="Google Shape;372;p32"/>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Why Migrate Data?</a:t>
            </a:r>
            <a:endParaRPr>
              <a:latin typeface="Calibri"/>
              <a:ea typeface="Calibri"/>
              <a:cs typeface="Calibri"/>
              <a:sym typeface="Calibri"/>
            </a:endParaRPr>
          </a:p>
        </p:txBody>
      </p:sp>
      <p:sp>
        <p:nvSpPr>
          <p:cNvPr id="373" name="Google Shape;373;p32"/>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Autofit/>
          </a:bodyPr>
          <a:lstStyle/>
          <a:p>
            <a:pPr indent="-107950" lvl="0" marL="228600" rtl="0" algn="l">
              <a:lnSpc>
                <a:spcPct val="90000"/>
              </a:lnSpc>
              <a:spcBef>
                <a:spcPts val="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0" lvl="0" marL="0" rtl="0" algn="l">
              <a:lnSpc>
                <a:spcPct val="90000"/>
              </a:lnSpc>
              <a:spcBef>
                <a:spcPts val="1000"/>
              </a:spcBef>
              <a:spcAft>
                <a:spcPts val="0"/>
              </a:spcAft>
              <a:buClr>
                <a:schemeClr val="dk1"/>
              </a:buClr>
              <a:buSzPts val="1900"/>
              <a:buNone/>
            </a:pPr>
            <a:r>
              <a:t/>
            </a:r>
            <a:endParaRPr sz="1900"/>
          </a:p>
          <a:p>
            <a:pPr indent="0" lvl="0" marL="0" rtl="0" algn="ctr">
              <a:lnSpc>
                <a:spcPct val="90000"/>
              </a:lnSpc>
              <a:spcBef>
                <a:spcPts val="1000"/>
              </a:spcBef>
              <a:spcAft>
                <a:spcPts val="1600"/>
              </a:spcAft>
              <a:buClr>
                <a:schemeClr val="dk1"/>
              </a:buClr>
              <a:buSzPts val="2400"/>
              <a:buNone/>
            </a:pPr>
            <a:r>
              <a:rPr b="1" lang="en" sz="1900">
                <a:solidFill>
                  <a:srgbClr val="000000"/>
                </a:solidFill>
                <a:latin typeface="Calibri"/>
                <a:ea typeface="Calibri"/>
                <a:cs typeface="Calibri"/>
                <a:sym typeface="Calibri"/>
              </a:rPr>
              <a:t>Poor spatial locality </a:t>
            </a:r>
            <a:r>
              <a:rPr lang="en" sz="1900">
                <a:solidFill>
                  <a:srgbClr val="000000"/>
                </a:solidFill>
                <a:latin typeface="Calibri"/>
                <a:ea typeface="Calibri"/>
                <a:cs typeface="Calibri"/>
                <a:sym typeface="Calibri"/>
              </a:rPr>
              <a:t>→</a:t>
            </a:r>
            <a:r>
              <a:rPr b="1" lang="en" sz="1900">
                <a:solidFill>
                  <a:srgbClr val="000000"/>
                </a:solidFill>
                <a:latin typeface="Calibri"/>
                <a:ea typeface="Calibri"/>
                <a:cs typeface="Calibri"/>
                <a:sym typeface="Calibri"/>
              </a:rPr>
              <a:t> High multiGet() fan-out </a:t>
            </a:r>
            <a:r>
              <a:rPr lang="en" sz="1900">
                <a:solidFill>
                  <a:srgbClr val="000000"/>
                </a:solidFill>
                <a:latin typeface="Calibri"/>
                <a:ea typeface="Calibri"/>
                <a:cs typeface="Calibri"/>
                <a:sym typeface="Calibri"/>
              </a:rPr>
              <a:t>→</a:t>
            </a:r>
            <a:r>
              <a:rPr b="1" lang="en" sz="1900">
                <a:solidFill>
                  <a:srgbClr val="000000"/>
                </a:solidFill>
                <a:latin typeface="Calibri"/>
                <a:ea typeface="Calibri"/>
                <a:cs typeface="Calibri"/>
                <a:sym typeface="Calibri"/>
              </a:rPr>
              <a:t> More RPCs</a:t>
            </a:r>
            <a:endParaRPr sz="1900">
              <a:solidFill>
                <a:srgbClr val="000000"/>
              </a:solidFill>
              <a:latin typeface="Calibri"/>
              <a:ea typeface="Calibri"/>
              <a:cs typeface="Calibri"/>
              <a:sym typeface="Calibri"/>
            </a:endParaRPr>
          </a:p>
        </p:txBody>
      </p:sp>
      <p:sp>
        <p:nvSpPr>
          <p:cNvPr id="374" name="Google Shape;374;p32"/>
          <p:cNvSpPr/>
          <p:nvPr/>
        </p:nvSpPr>
        <p:spPr>
          <a:xfrm>
            <a:off x="62864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DCBC9"/>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1" i="0" lang="en" sz="1800" u="none" cap="none" strike="noStrike">
                <a:solidFill>
                  <a:schemeClr val="dk1"/>
                </a:solidFill>
                <a:latin typeface="Calibri"/>
                <a:ea typeface="Calibri"/>
                <a:cs typeface="Calibri"/>
                <a:sym typeface="Calibri"/>
              </a:rPr>
              <a:t>Server 1</a:t>
            </a:r>
            <a:endParaRPr/>
          </a:p>
        </p:txBody>
      </p:sp>
      <p:sp>
        <p:nvSpPr>
          <p:cNvPr id="375" name="Google Shape;375;p32"/>
          <p:cNvSpPr/>
          <p:nvPr/>
        </p:nvSpPr>
        <p:spPr>
          <a:xfrm>
            <a:off x="331770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1" i="0" lang="en" sz="1800" u="none" cap="none" strike="noStrike">
                <a:solidFill>
                  <a:schemeClr val="dk1"/>
                </a:solidFill>
                <a:latin typeface="Calibri"/>
                <a:ea typeface="Calibri"/>
                <a:cs typeface="Calibri"/>
                <a:sym typeface="Calibri"/>
              </a:rPr>
              <a:t>Server 2</a:t>
            </a:r>
            <a:endParaRPr/>
          </a:p>
        </p:txBody>
      </p:sp>
      <p:pic>
        <p:nvPicPr>
          <p:cNvPr id="376" name="Google Shape;376;p32"/>
          <p:cNvPicPr preferRelativeResize="0"/>
          <p:nvPr/>
        </p:nvPicPr>
        <p:blipFill rotWithShape="1">
          <a:blip r:embed="rId3">
            <a:alphaModFix/>
          </a:blip>
          <a:srcRect b="0" l="0" r="0" t="0"/>
          <a:stretch/>
        </p:blipFill>
        <p:spPr>
          <a:xfrm>
            <a:off x="5857175" y="1369225"/>
            <a:ext cx="2337600" cy="2379000"/>
          </a:xfrm>
          <a:prstGeom prst="rect">
            <a:avLst/>
          </a:prstGeom>
          <a:noFill/>
          <a:ln>
            <a:noFill/>
          </a:ln>
        </p:spPr>
      </p:pic>
      <p:sp>
        <p:nvSpPr>
          <p:cNvPr id="377" name="Google Shape;377;p32"/>
          <p:cNvSpPr/>
          <p:nvPr/>
        </p:nvSpPr>
        <p:spPr>
          <a:xfrm>
            <a:off x="847898" y="312576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A</a:t>
            </a:r>
            <a:endParaRPr/>
          </a:p>
        </p:txBody>
      </p:sp>
      <p:sp>
        <p:nvSpPr>
          <p:cNvPr id="378" name="Google Shape;378;p32"/>
          <p:cNvSpPr/>
          <p:nvPr/>
        </p:nvSpPr>
        <p:spPr>
          <a:xfrm>
            <a:off x="1744466" y="312459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C</a:t>
            </a:r>
            <a:endParaRPr/>
          </a:p>
        </p:txBody>
      </p:sp>
      <p:sp>
        <p:nvSpPr>
          <p:cNvPr id="379" name="Google Shape;379;p32"/>
          <p:cNvSpPr/>
          <p:nvPr/>
        </p:nvSpPr>
        <p:spPr>
          <a:xfrm>
            <a:off x="3528336" y="312459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B</a:t>
            </a:r>
            <a:endParaRPr/>
          </a:p>
        </p:txBody>
      </p:sp>
      <p:sp>
        <p:nvSpPr>
          <p:cNvPr id="380" name="Google Shape;380;p32"/>
          <p:cNvSpPr/>
          <p:nvPr/>
        </p:nvSpPr>
        <p:spPr>
          <a:xfrm>
            <a:off x="4424904" y="312342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D</a:t>
            </a:r>
            <a:endParaRPr/>
          </a:p>
        </p:txBody>
      </p:sp>
      <p:sp>
        <p:nvSpPr>
          <p:cNvPr id="381" name="Google Shape;381;p32"/>
          <p:cNvSpPr/>
          <p:nvPr/>
        </p:nvSpPr>
        <p:spPr>
          <a:xfrm>
            <a:off x="102569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A</a:t>
            </a:r>
            <a:endParaRPr/>
          </a:p>
        </p:txBody>
      </p:sp>
      <p:sp>
        <p:nvSpPr>
          <p:cNvPr id="382" name="Google Shape;382;p32"/>
          <p:cNvSpPr/>
          <p:nvPr/>
        </p:nvSpPr>
        <p:spPr>
          <a:xfrm>
            <a:off x="155508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B</a:t>
            </a:r>
            <a:endParaRPr/>
          </a:p>
        </p:txBody>
      </p:sp>
      <p:sp>
        <p:nvSpPr>
          <p:cNvPr id="383" name="Google Shape;383;p32"/>
          <p:cNvSpPr txBox="1"/>
          <p:nvPr/>
        </p:nvSpPr>
        <p:spPr>
          <a:xfrm>
            <a:off x="1025691" y="1206793"/>
            <a:ext cx="10587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 sz="1800" u="none" cap="none" strike="noStrike">
                <a:solidFill>
                  <a:schemeClr val="dk1"/>
                </a:solidFill>
                <a:latin typeface="Calibri"/>
                <a:ea typeface="Calibri"/>
                <a:cs typeface="Calibri"/>
                <a:sym typeface="Calibri"/>
              </a:rPr>
              <a:t>Client 1</a:t>
            </a:r>
            <a:endParaRPr>
              <a:latin typeface="Calibri"/>
              <a:ea typeface="Calibri"/>
              <a:cs typeface="Calibri"/>
              <a:sym typeface="Calibri"/>
            </a:endParaRPr>
          </a:p>
        </p:txBody>
      </p:sp>
      <p:cxnSp>
        <p:nvCxnSpPr>
          <p:cNvPr id="384" name="Google Shape;384;p32"/>
          <p:cNvCxnSpPr>
            <a:stCxn id="381" idx="2"/>
            <a:endCxn id="377" idx="0"/>
          </p:cNvCxnSpPr>
          <p:nvPr/>
        </p:nvCxnSpPr>
        <p:spPr>
          <a:xfrm flipH="1">
            <a:off x="1112541" y="1794659"/>
            <a:ext cx="177900" cy="1331100"/>
          </a:xfrm>
          <a:prstGeom prst="straightConnector1">
            <a:avLst/>
          </a:prstGeom>
          <a:noFill/>
          <a:ln cap="flat" cmpd="sng" w="38100">
            <a:solidFill>
              <a:schemeClr val="dk1"/>
            </a:solidFill>
            <a:prstDash val="solid"/>
            <a:miter lim="800000"/>
            <a:headEnd len="sm" w="sm" type="none"/>
            <a:tailEnd len="med" w="med" type="triangle"/>
          </a:ln>
        </p:spPr>
      </p:cxnSp>
      <p:cxnSp>
        <p:nvCxnSpPr>
          <p:cNvPr id="385" name="Google Shape;385;p32"/>
          <p:cNvCxnSpPr>
            <a:stCxn id="382" idx="2"/>
            <a:endCxn id="379" idx="0"/>
          </p:cNvCxnSpPr>
          <p:nvPr/>
        </p:nvCxnSpPr>
        <p:spPr>
          <a:xfrm>
            <a:off x="1819831" y="1794659"/>
            <a:ext cx="1973400" cy="1329900"/>
          </a:xfrm>
          <a:prstGeom prst="straightConnector1">
            <a:avLst/>
          </a:prstGeom>
          <a:noFill/>
          <a:ln cap="flat" cmpd="sng" w="38100">
            <a:solidFill>
              <a:schemeClr val="dk1"/>
            </a:solidFill>
            <a:prstDash val="solid"/>
            <a:miter lim="800000"/>
            <a:headEnd len="sm" w="sm" type="none"/>
            <a:tailEnd len="med" w="med" type="triangle"/>
          </a:ln>
        </p:spPr>
      </p:cxnSp>
      <p:sp>
        <p:nvSpPr>
          <p:cNvPr id="386" name="Google Shape;386;p32"/>
          <p:cNvSpPr/>
          <p:nvPr/>
        </p:nvSpPr>
        <p:spPr>
          <a:xfrm>
            <a:off x="370612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C</a:t>
            </a:r>
            <a:endParaRPr/>
          </a:p>
        </p:txBody>
      </p:sp>
      <p:sp>
        <p:nvSpPr>
          <p:cNvPr id="387" name="Google Shape;387;p32"/>
          <p:cNvSpPr/>
          <p:nvPr/>
        </p:nvSpPr>
        <p:spPr>
          <a:xfrm>
            <a:off x="423551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D</a:t>
            </a:r>
            <a:endParaRPr/>
          </a:p>
        </p:txBody>
      </p:sp>
      <p:sp>
        <p:nvSpPr>
          <p:cNvPr id="388" name="Google Shape;388;p32"/>
          <p:cNvSpPr txBox="1"/>
          <p:nvPr/>
        </p:nvSpPr>
        <p:spPr>
          <a:xfrm>
            <a:off x="3706129" y="1206793"/>
            <a:ext cx="10398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 sz="1800" u="none" cap="none" strike="noStrike">
                <a:solidFill>
                  <a:schemeClr val="dk1"/>
                </a:solidFill>
                <a:latin typeface="Calibri"/>
                <a:ea typeface="Calibri"/>
                <a:cs typeface="Calibri"/>
                <a:sym typeface="Calibri"/>
              </a:rPr>
              <a:t>Client 2</a:t>
            </a:r>
            <a:endParaRPr>
              <a:latin typeface="Calibri"/>
              <a:ea typeface="Calibri"/>
              <a:cs typeface="Calibri"/>
              <a:sym typeface="Calibri"/>
            </a:endParaRPr>
          </a:p>
        </p:txBody>
      </p:sp>
      <p:cxnSp>
        <p:nvCxnSpPr>
          <p:cNvPr id="389" name="Google Shape;389;p32"/>
          <p:cNvCxnSpPr>
            <a:stCxn id="386" idx="2"/>
            <a:endCxn id="378" idx="0"/>
          </p:cNvCxnSpPr>
          <p:nvPr/>
        </p:nvCxnSpPr>
        <p:spPr>
          <a:xfrm flipH="1">
            <a:off x="2009179" y="1794659"/>
            <a:ext cx="1961700" cy="1329900"/>
          </a:xfrm>
          <a:prstGeom prst="straightConnector1">
            <a:avLst/>
          </a:prstGeom>
          <a:noFill/>
          <a:ln cap="flat" cmpd="sng" w="38100">
            <a:solidFill>
              <a:schemeClr val="dk1"/>
            </a:solidFill>
            <a:prstDash val="solid"/>
            <a:miter lim="800000"/>
            <a:headEnd len="sm" w="sm" type="none"/>
            <a:tailEnd len="med" w="med" type="triangle"/>
          </a:ln>
        </p:spPr>
      </p:cxnSp>
      <p:cxnSp>
        <p:nvCxnSpPr>
          <p:cNvPr id="390" name="Google Shape;390;p32"/>
          <p:cNvCxnSpPr>
            <a:stCxn id="387" idx="2"/>
            <a:endCxn id="380" idx="0"/>
          </p:cNvCxnSpPr>
          <p:nvPr/>
        </p:nvCxnSpPr>
        <p:spPr>
          <a:xfrm>
            <a:off x="4500269" y="1794659"/>
            <a:ext cx="189300" cy="1328700"/>
          </a:xfrm>
          <a:prstGeom prst="straightConnector1">
            <a:avLst/>
          </a:prstGeom>
          <a:noFill/>
          <a:ln cap="flat" cmpd="sng" w="38100">
            <a:solidFill>
              <a:schemeClr val="dk1"/>
            </a:solidFill>
            <a:prstDash val="solid"/>
            <a:miter lim="800000"/>
            <a:headEnd len="sm" w="sm" type="none"/>
            <a:tailEnd len="med" w="med" type="triangle"/>
          </a:ln>
        </p:spPr>
      </p:cxnSp>
      <p:sp>
        <p:nvSpPr>
          <p:cNvPr id="391" name="Google Shape;391;p32"/>
          <p:cNvSpPr txBox="1"/>
          <p:nvPr/>
        </p:nvSpPr>
        <p:spPr>
          <a:xfrm>
            <a:off x="7193274" y="2251775"/>
            <a:ext cx="10587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chemeClr val="dk1"/>
                </a:solidFill>
                <a:latin typeface="Calibri"/>
                <a:ea typeface="Calibri"/>
                <a:cs typeface="Calibri"/>
                <a:sym typeface="Calibri"/>
              </a:rPr>
              <a:t>6 Million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311701" y="4542950"/>
            <a:ext cx="8405700" cy="5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Millions of Devices are Generating Millions of Events Every Second</a:t>
            </a:r>
            <a:endParaRPr b="1" sz="1900">
              <a:latin typeface="Calibri"/>
              <a:ea typeface="Calibri"/>
              <a:cs typeface="Calibri"/>
              <a:sym typeface="Calibri"/>
            </a:endParaRPr>
          </a:p>
        </p:txBody>
      </p:sp>
      <p:pic>
        <p:nvPicPr>
          <p:cNvPr id="67" name="Google Shape;67;p15"/>
          <p:cNvPicPr preferRelativeResize="0"/>
          <p:nvPr/>
        </p:nvPicPr>
        <p:blipFill>
          <a:blip r:embed="rId3">
            <a:alphaModFix/>
          </a:blip>
          <a:stretch>
            <a:fillRect/>
          </a:stretch>
        </p:blipFill>
        <p:spPr>
          <a:xfrm>
            <a:off x="219800" y="1443269"/>
            <a:ext cx="4419602" cy="1969351"/>
          </a:xfrm>
          <a:prstGeom prst="rect">
            <a:avLst/>
          </a:prstGeom>
          <a:noFill/>
          <a:ln>
            <a:noFill/>
          </a:ln>
        </p:spPr>
      </p:pic>
      <p:pic>
        <p:nvPicPr>
          <p:cNvPr id="68" name="Google Shape;68;p15"/>
          <p:cNvPicPr preferRelativeResize="0"/>
          <p:nvPr/>
        </p:nvPicPr>
        <p:blipFill>
          <a:blip r:embed="rId4">
            <a:alphaModFix/>
          </a:blip>
          <a:stretch>
            <a:fillRect/>
          </a:stretch>
        </p:blipFill>
        <p:spPr>
          <a:xfrm>
            <a:off x="219801" y="471849"/>
            <a:ext cx="1049225" cy="1049225"/>
          </a:xfrm>
          <a:prstGeom prst="rect">
            <a:avLst/>
          </a:prstGeom>
          <a:noFill/>
          <a:ln>
            <a:noFill/>
          </a:ln>
        </p:spPr>
      </p:pic>
      <p:pic>
        <p:nvPicPr>
          <p:cNvPr id="69" name="Google Shape;69;p15"/>
          <p:cNvPicPr preferRelativeResize="0"/>
          <p:nvPr/>
        </p:nvPicPr>
        <p:blipFill>
          <a:blip r:embed="rId5">
            <a:alphaModFix/>
          </a:blip>
          <a:stretch>
            <a:fillRect/>
          </a:stretch>
        </p:blipFill>
        <p:spPr>
          <a:xfrm>
            <a:off x="1355475" y="736962"/>
            <a:ext cx="518999" cy="518999"/>
          </a:xfrm>
          <a:prstGeom prst="rect">
            <a:avLst/>
          </a:prstGeom>
          <a:noFill/>
          <a:ln>
            <a:noFill/>
          </a:ln>
        </p:spPr>
      </p:pic>
      <p:pic>
        <p:nvPicPr>
          <p:cNvPr id="70" name="Google Shape;70;p15"/>
          <p:cNvPicPr preferRelativeResize="0"/>
          <p:nvPr/>
        </p:nvPicPr>
        <p:blipFill>
          <a:blip r:embed="rId6">
            <a:alphaModFix/>
          </a:blip>
          <a:stretch>
            <a:fillRect/>
          </a:stretch>
        </p:blipFill>
        <p:spPr>
          <a:xfrm>
            <a:off x="461600" y="1443287"/>
            <a:ext cx="1650026" cy="193362"/>
          </a:xfrm>
          <a:prstGeom prst="rect">
            <a:avLst/>
          </a:prstGeom>
          <a:noFill/>
          <a:ln>
            <a:noFill/>
          </a:ln>
        </p:spPr>
      </p:pic>
      <p:pic>
        <p:nvPicPr>
          <p:cNvPr id="71" name="Google Shape;71;p15"/>
          <p:cNvPicPr preferRelativeResize="0"/>
          <p:nvPr/>
        </p:nvPicPr>
        <p:blipFill>
          <a:blip r:embed="rId7">
            <a:alphaModFix/>
          </a:blip>
          <a:stretch>
            <a:fillRect/>
          </a:stretch>
        </p:blipFill>
        <p:spPr>
          <a:xfrm>
            <a:off x="2752125" y="2058774"/>
            <a:ext cx="2572951" cy="1286476"/>
          </a:xfrm>
          <a:prstGeom prst="rect">
            <a:avLst/>
          </a:prstGeom>
          <a:noFill/>
          <a:ln>
            <a:noFill/>
          </a:ln>
        </p:spPr>
      </p:pic>
      <p:pic>
        <p:nvPicPr>
          <p:cNvPr id="72" name="Google Shape;72;p15"/>
          <p:cNvPicPr preferRelativeResize="0"/>
          <p:nvPr/>
        </p:nvPicPr>
        <p:blipFill>
          <a:blip r:embed="rId8">
            <a:alphaModFix/>
          </a:blip>
          <a:stretch>
            <a:fillRect/>
          </a:stretch>
        </p:blipFill>
        <p:spPr>
          <a:xfrm>
            <a:off x="5858476" y="1694763"/>
            <a:ext cx="3020541" cy="17539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3"/>
          <p:cNvSpPr txBox="1"/>
          <p:nvPr/>
        </p:nvSpPr>
        <p:spPr>
          <a:xfrm>
            <a:off x="2651801" y="1504574"/>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multiGet(                      )</a:t>
            </a:r>
            <a:endParaRPr/>
          </a:p>
        </p:txBody>
      </p:sp>
      <p:sp>
        <p:nvSpPr>
          <p:cNvPr id="397" name="Google Shape;397;p33"/>
          <p:cNvSpPr txBox="1"/>
          <p:nvPr/>
        </p:nvSpPr>
        <p:spPr>
          <a:xfrm>
            <a:off x="-14759" y="1507450"/>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multiGet(                      )</a:t>
            </a:r>
            <a:endParaRPr/>
          </a:p>
        </p:txBody>
      </p:sp>
      <p:sp>
        <p:nvSpPr>
          <p:cNvPr id="398" name="Google Shape;398;p33"/>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Migrate To Improve Spatial Locality</a:t>
            </a:r>
            <a:endParaRPr/>
          </a:p>
        </p:txBody>
      </p:sp>
      <p:sp>
        <p:nvSpPr>
          <p:cNvPr id="399" name="Google Shape;399;p33"/>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Autofit/>
          </a:bodyPr>
          <a:lstStyle/>
          <a:p>
            <a:pPr indent="-107950" lvl="0" marL="228600" rtl="0" algn="l">
              <a:lnSpc>
                <a:spcPct val="90000"/>
              </a:lnSpc>
              <a:spcBef>
                <a:spcPts val="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1600"/>
              </a:spcAft>
              <a:buClr>
                <a:schemeClr val="dk1"/>
              </a:buClr>
              <a:buSzPts val="1900"/>
              <a:buNone/>
            </a:pPr>
            <a:r>
              <a:t/>
            </a:r>
            <a:endParaRPr sz="1900"/>
          </a:p>
        </p:txBody>
      </p:sp>
      <p:sp>
        <p:nvSpPr>
          <p:cNvPr id="400" name="Google Shape;400;p33"/>
          <p:cNvSpPr/>
          <p:nvPr/>
        </p:nvSpPr>
        <p:spPr>
          <a:xfrm>
            <a:off x="62864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Server 1</a:t>
            </a:r>
            <a:endParaRPr/>
          </a:p>
        </p:txBody>
      </p:sp>
      <p:sp>
        <p:nvSpPr>
          <p:cNvPr id="401" name="Google Shape;401;p33"/>
          <p:cNvSpPr/>
          <p:nvPr/>
        </p:nvSpPr>
        <p:spPr>
          <a:xfrm>
            <a:off x="331770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Server 2</a:t>
            </a:r>
            <a:endParaRPr/>
          </a:p>
        </p:txBody>
      </p:sp>
      <p:sp>
        <p:nvSpPr>
          <p:cNvPr id="402" name="Google Shape;402;p33"/>
          <p:cNvSpPr/>
          <p:nvPr/>
        </p:nvSpPr>
        <p:spPr>
          <a:xfrm>
            <a:off x="847898" y="312576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A</a:t>
            </a:r>
            <a:endParaRPr/>
          </a:p>
        </p:txBody>
      </p:sp>
      <p:sp>
        <p:nvSpPr>
          <p:cNvPr id="403" name="Google Shape;403;p33"/>
          <p:cNvSpPr/>
          <p:nvPr/>
        </p:nvSpPr>
        <p:spPr>
          <a:xfrm>
            <a:off x="1744466" y="312459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C</a:t>
            </a:r>
            <a:endParaRPr/>
          </a:p>
        </p:txBody>
      </p:sp>
      <p:sp>
        <p:nvSpPr>
          <p:cNvPr id="404" name="Google Shape;404;p33"/>
          <p:cNvSpPr/>
          <p:nvPr/>
        </p:nvSpPr>
        <p:spPr>
          <a:xfrm>
            <a:off x="3528336" y="312459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B</a:t>
            </a:r>
            <a:endParaRPr/>
          </a:p>
        </p:txBody>
      </p:sp>
      <p:sp>
        <p:nvSpPr>
          <p:cNvPr id="405" name="Google Shape;405;p33"/>
          <p:cNvSpPr/>
          <p:nvPr/>
        </p:nvSpPr>
        <p:spPr>
          <a:xfrm>
            <a:off x="4424904" y="312342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D</a:t>
            </a:r>
            <a:endParaRPr/>
          </a:p>
        </p:txBody>
      </p:sp>
      <p:sp>
        <p:nvSpPr>
          <p:cNvPr id="406" name="Google Shape;406;p33"/>
          <p:cNvSpPr/>
          <p:nvPr/>
        </p:nvSpPr>
        <p:spPr>
          <a:xfrm>
            <a:off x="102569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A</a:t>
            </a:r>
            <a:endParaRPr/>
          </a:p>
        </p:txBody>
      </p:sp>
      <p:sp>
        <p:nvSpPr>
          <p:cNvPr id="407" name="Google Shape;407;p33"/>
          <p:cNvSpPr/>
          <p:nvPr/>
        </p:nvSpPr>
        <p:spPr>
          <a:xfrm>
            <a:off x="155508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B</a:t>
            </a:r>
            <a:endParaRPr/>
          </a:p>
        </p:txBody>
      </p:sp>
      <p:cxnSp>
        <p:nvCxnSpPr>
          <p:cNvPr id="408" name="Google Shape;408;p33"/>
          <p:cNvCxnSpPr>
            <a:stCxn id="406" idx="2"/>
            <a:endCxn id="402" idx="0"/>
          </p:cNvCxnSpPr>
          <p:nvPr/>
        </p:nvCxnSpPr>
        <p:spPr>
          <a:xfrm flipH="1">
            <a:off x="1112541" y="1794659"/>
            <a:ext cx="177900" cy="1331100"/>
          </a:xfrm>
          <a:prstGeom prst="straightConnector1">
            <a:avLst/>
          </a:prstGeom>
          <a:noFill/>
          <a:ln cap="flat" cmpd="sng" w="38100">
            <a:solidFill>
              <a:schemeClr val="dk1"/>
            </a:solidFill>
            <a:prstDash val="solid"/>
            <a:miter lim="800000"/>
            <a:headEnd len="sm" w="sm" type="none"/>
            <a:tailEnd len="med" w="med" type="triangle"/>
          </a:ln>
        </p:spPr>
      </p:cxnSp>
      <p:cxnSp>
        <p:nvCxnSpPr>
          <p:cNvPr id="409" name="Google Shape;409;p33"/>
          <p:cNvCxnSpPr>
            <a:stCxn id="407" idx="2"/>
            <a:endCxn id="404" idx="0"/>
          </p:cNvCxnSpPr>
          <p:nvPr/>
        </p:nvCxnSpPr>
        <p:spPr>
          <a:xfrm>
            <a:off x="1819831" y="1794659"/>
            <a:ext cx="1973400" cy="1329900"/>
          </a:xfrm>
          <a:prstGeom prst="straightConnector1">
            <a:avLst/>
          </a:prstGeom>
          <a:noFill/>
          <a:ln cap="flat" cmpd="sng" w="38100">
            <a:solidFill>
              <a:schemeClr val="dk1"/>
            </a:solidFill>
            <a:prstDash val="solid"/>
            <a:miter lim="800000"/>
            <a:headEnd len="sm" w="sm" type="none"/>
            <a:tailEnd len="med" w="med" type="triangle"/>
          </a:ln>
        </p:spPr>
      </p:cxnSp>
      <p:sp>
        <p:nvSpPr>
          <p:cNvPr id="410" name="Google Shape;410;p33"/>
          <p:cNvSpPr/>
          <p:nvPr/>
        </p:nvSpPr>
        <p:spPr>
          <a:xfrm>
            <a:off x="370612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C</a:t>
            </a:r>
            <a:endParaRPr/>
          </a:p>
        </p:txBody>
      </p:sp>
      <p:sp>
        <p:nvSpPr>
          <p:cNvPr id="411" name="Google Shape;411;p33"/>
          <p:cNvSpPr/>
          <p:nvPr/>
        </p:nvSpPr>
        <p:spPr>
          <a:xfrm>
            <a:off x="423551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D</a:t>
            </a:r>
            <a:endParaRPr/>
          </a:p>
        </p:txBody>
      </p:sp>
      <p:cxnSp>
        <p:nvCxnSpPr>
          <p:cNvPr id="412" name="Google Shape;412;p33"/>
          <p:cNvCxnSpPr>
            <a:stCxn id="410" idx="2"/>
            <a:endCxn id="403" idx="0"/>
          </p:cNvCxnSpPr>
          <p:nvPr/>
        </p:nvCxnSpPr>
        <p:spPr>
          <a:xfrm flipH="1">
            <a:off x="2009179" y="1794659"/>
            <a:ext cx="1961700" cy="1329900"/>
          </a:xfrm>
          <a:prstGeom prst="straightConnector1">
            <a:avLst/>
          </a:prstGeom>
          <a:noFill/>
          <a:ln cap="flat" cmpd="sng" w="38100">
            <a:solidFill>
              <a:schemeClr val="dk1"/>
            </a:solidFill>
            <a:prstDash val="solid"/>
            <a:miter lim="800000"/>
            <a:headEnd len="sm" w="sm" type="none"/>
            <a:tailEnd len="med" w="med" type="triangle"/>
          </a:ln>
        </p:spPr>
      </p:cxnSp>
      <p:cxnSp>
        <p:nvCxnSpPr>
          <p:cNvPr id="413" name="Google Shape;413;p33"/>
          <p:cNvCxnSpPr>
            <a:stCxn id="411" idx="2"/>
            <a:endCxn id="405" idx="0"/>
          </p:cNvCxnSpPr>
          <p:nvPr/>
        </p:nvCxnSpPr>
        <p:spPr>
          <a:xfrm>
            <a:off x="4500269" y="1794659"/>
            <a:ext cx="189300" cy="1328700"/>
          </a:xfrm>
          <a:prstGeom prst="straightConnector1">
            <a:avLst/>
          </a:prstGeom>
          <a:noFill/>
          <a:ln cap="flat" cmpd="sng" w="38100">
            <a:solidFill>
              <a:schemeClr val="dk1"/>
            </a:solidFill>
            <a:prstDash val="solid"/>
            <a:miter lim="800000"/>
            <a:headEnd len="sm" w="sm" type="none"/>
            <a:tailEnd len="med" w="med" type="triangle"/>
          </a:ln>
        </p:spPr>
      </p:cxnSp>
      <p:sp>
        <p:nvSpPr>
          <p:cNvPr id="414" name="Google Shape;414;p33"/>
          <p:cNvSpPr/>
          <p:nvPr/>
        </p:nvSpPr>
        <p:spPr>
          <a:xfrm>
            <a:off x="2481525" y="3352045"/>
            <a:ext cx="836100" cy="276900"/>
          </a:xfrm>
          <a:prstGeom prst="curvedUp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33"/>
          <p:cNvSpPr/>
          <p:nvPr/>
        </p:nvSpPr>
        <p:spPr>
          <a:xfrm>
            <a:off x="2694195" y="3702736"/>
            <a:ext cx="410700" cy="2199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C</a:t>
            </a:r>
            <a:endParaRPr/>
          </a:p>
        </p:txBody>
      </p:sp>
      <p:sp>
        <p:nvSpPr>
          <p:cNvPr id="416" name="Google Shape;416;p33"/>
          <p:cNvSpPr/>
          <p:nvPr/>
        </p:nvSpPr>
        <p:spPr>
          <a:xfrm>
            <a:off x="2692140" y="3077940"/>
            <a:ext cx="410700" cy="2199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B</a:t>
            </a:r>
            <a:endParaRPr/>
          </a:p>
        </p:txBody>
      </p:sp>
      <p:sp>
        <p:nvSpPr>
          <p:cNvPr id="417" name="Google Shape;417;p33"/>
          <p:cNvSpPr txBox="1"/>
          <p:nvPr/>
        </p:nvSpPr>
        <p:spPr>
          <a:xfrm>
            <a:off x="1025691" y="1206793"/>
            <a:ext cx="10587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Client 1</a:t>
            </a:r>
            <a:endParaRPr/>
          </a:p>
        </p:txBody>
      </p:sp>
      <p:sp>
        <p:nvSpPr>
          <p:cNvPr id="418" name="Google Shape;418;p33"/>
          <p:cNvSpPr txBox="1"/>
          <p:nvPr/>
        </p:nvSpPr>
        <p:spPr>
          <a:xfrm>
            <a:off x="3706129" y="1206793"/>
            <a:ext cx="10398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Client 2</a:t>
            </a:r>
            <a:endParaRPr/>
          </a:p>
        </p:txBody>
      </p:sp>
      <p:pic>
        <p:nvPicPr>
          <p:cNvPr id="419" name="Google Shape;419;p33"/>
          <p:cNvPicPr preferRelativeResize="0"/>
          <p:nvPr/>
        </p:nvPicPr>
        <p:blipFill rotWithShape="1">
          <a:blip r:embed="rId3">
            <a:alphaModFix/>
          </a:blip>
          <a:srcRect b="0" l="0" r="0" t="0"/>
          <a:stretch/>
        </p:blipFill>
        <p:spPr>
          <a:xfrm>
            <a:off x="5857175" y="1369225"/>
            <a:ext cx="2337600" cy="2379000"/>
          </a:xfrm>
          <a:prstGeom prst="rect">
            <a:avLst/>
          </a:prstGeom>
          <a:noFill/>
          <a:ln>
            <a:noFill/>
          </a:ln>
        </p:spPr>
      </p:pic>
      <p:sp>
        <p:nvSpPr>
          <p:cNvPr id="420" name="Google Shape;420;p33"/>
          <p:cNvSpPr/>
          <p:nvPr/>
        </p:nvSpPr>
        <p:spPr>
          <a:xfrm rot="10800000">
            <a:off x="2477313" y="2746845"/>
            <a:ext cx="836100" cy="276900"/>
          </a:xfrm>
          <a:prstGeom prst="curvedUp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33"/>
          <p:cNvSpPr txBox="1"/>
          <p:nvPr/>
        </p:nvSpPr>
        <p:spPr>
          <a:xfrm>
            <a:off x="7193274" y="2251775"/>
            <a:ext cx="10587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chemeClr val="dk1"/>
                </a:solidFill>
                <a:latin typeface="Calibri"/>
                <a:ea typeface="Calibri"/>
                <a:cs typeface="Calibri"/>
                <a:sym typeface="Calibri"/>
              </a:rPr>
              <a:t>6 Million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4"/>
          <p:cNvSpPr txBox="1"/>
          <p:nvPr/>
        </p:nvSpPr>
        <p:spPr>
          <a:xfrm>
            <a:off x="-14759" y="1507450"/>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multiGet(                      )</a:t>
            </a:r>
            <a:endParaRPr/>
          </a:p>
        </p:txBody>
      </p:sp>
      <p:sp>
        <p:nvSpPr>
          <p:cNvPr id="427" name="Google Shape;427;p34"/>
          <p:cNvSpPr txBox="1"/>
          <p:nvPr/>
        </p:nvSpPr>
        <p:spPr>
          <a:xfrm>
            <a:off x="2651801" y="1504574"/>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multiGet(                      )</a:t>
            </a:r>
            <a:endParaRPr/>
          </a:p>
        </p:txBody>
      </p:sp>
      <p:sp>
        <p:nvSpPr>
          <p:cNvPr id="428" name="Google Shape;428;p34"/>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sz="3200">
                <a:latin typeface="Calibri"/>
                <a:ea typeface="Calibri"/>
                <a:cs typeface="Calibri"/>
                <a:sym typeface="Calibri"/>
              </a:rPr>
              <a:t>Spatial Locality Improves Throughput</a:t>
            </a:r>
            <a:endParaRPr/>
          </a:p>
        </p:txBody>
      </p:sp>
      <p:sp>
        <p:nvSpPr>
          <p:cNvPr id="429" name="Google Shape;429;p34"/>
          <p:cNvSpPr txBox="1"/>
          <p:nvPr>
            <p:ph idx="1" type="body"/>
          </p:nvPr>
        </p:nvSpPr>
        <p:spPr>
          <a:xfrm>
            <a:off x="628650" y="1362220"/>
            <a:ext cx="7886700" cy="3397800"/>
          </a:xfrm>
          <a:prstGeom prst="rect">
            <a:avLst/>
          </a:prstGeom>
          <a:noFill/>
          <a:ln>
            <a:noFill/>
          </a:ln>
        </p:spPr>
        <p:txBody>
          <a:bodyPr anchorCtr="0" anchor="t" bIns="45700" lIns="91425" spcFirstLastPara="1" rIns="91425" wrap="square" tIns="45700">
            <a:noAutofit/>
          </a:bodyPr>
          <a:lstStyle/>
          <a:p>
            <a:pPr indent="-117030" lvl="0" marL="228600" rtl="0" algn="l">
              <a:lnSpc>
                <a:spcPct val="80000"/>
              </a:lnSpc>
              <a:spcBef>
                <a:spcPts val="0"/>
              </a:spcBef>
              <a:spcAft>
                <a:spcPts val="0"/>
              </a:spcAft>
              <a:buClr>
                <a:schemeClr val="dk1"/>
              </a:buClr>
              <a:buSzPts val="1757"/>
              <a:buNone/>
            </a:pPr>
            <a:r>
              <a:t/>
            </a:r>
            <a:endParaRPr sz="1757"/>
          </a:p>
          <a:p>
            <a:pPr indent="-117030" lvl="0" marL="228600" rtl="0" algn="l">
              <a:lnSpc>
                <a:spcPct val="80000"/>
              </a:lnSpc>
              <a:spcBef>
                <a:spcPts val="1000"/>
              </a:spcBef>
              <a:spcAft>
                <a:spcPts val="0"/>
              </a:spcAft>
              <a:buClr>
                <a:schemeClr val="dk1"/>
              </a:buClr>
              <a:buSzPts val="1757"/>
              <a:buNone/>
            </a:pPr>
            <a:r>
              <a:t/>
            </a:r>
            <a:endParaRPr sz="1757"/>
          </a:p>
          <a:p>
            <a:pPr indent="-117030" lvl="0" marL="228600" rtl="0" algn="l">
              <a:lnSpc>
                <a:spcPct val="80000"/>
              </a:lnSpc>
              <a:spcBef>
                <a:spcPts val="1000"/>
              </a:spcBef>
              <a:spcAft>
                <a:spcPts val="0"/>
              </a:spcAft>
              <a:buClr>
                <a:schemeClr val="dk1"/>
              </a:buClr>
              <a:buSzPts val="1757"/>
              <a:buNone/>
            </a:pPr>
            <a:r>
              <a:t/>
            </a:r>
            <a:endParaRPr sz="1757"/>
          </a:p>
          <a:p>
            <a:pPr indent="-117030" lvl="0" marL="228600" rtl="0" algn="l">
              <a:lnSpc>
                <a:spcPct val="80000"/>
              </a:lnSpc>
              <a:spcBef>
                <a:spcPts val="1000"/>
              </a:spcBef>
              <a:spcAft>
                <a:spcPts val="0"/>
              </a:spcAft>
              <a:buClr>
                <a:schemeClr val="dk1"/>
              </a:buClr>
              <a:buSzPts val="1757"/>
              <a:buNone/>
            </a:pPr>
            <a:r>
              <a:t/>
            </a:r>
            <a:endParaRPr sz="1757"/>
          </a:p>
          <a:p>
            <a:pPr indent="-117030" lvl="0" marL="228600" rtl="0" algn="l">
              <a:lnSpc>
                <a:spcPct val="80000"/>
              </a:lnSpc>
              <a:spcBef>
                <a:spcPts val="1000"/>
              </a:spcBef>
              <a:spcAft>
                <a:spcPts val="0"/>
              </a:spcAft>
              <a:buClr>
                <a:schemeClr val="dk1"/>
              </a:buClr>
              <a:buSzPts val="1757"/>
              <a:buNone/>
            </a:pPr>
            <a:r>
              <a:t/>
            </a:r>
            <a:endParaRPr sz="1757"/>
          </a:p>
          <a:p>
            <a:pPr indent="-117030" lvl="0" marL="228600" rtl="0" algn="l">
              <a:lnSpc>
                <a:spcPct val="80000"/>
              </a:lnSpc>
              <a:spcBef>
                <a:spcPts val="1000"/>
              </a:spcBef>
              <a:spcAft>
                <a:spcPts val="0"/>
              </a:spcAft>
              <a:buClr>
                <a:schemeClr val="dk1"/>
              </a:buClr>
              <a:buSzPts val="1757"/>
              <a:buNone/>
            </a:pPr>
            <a:r>
              <a:t/>
            </a:r>
            <a:endParaRPr sz="1757"/>
          </a:p>
          <a:p>
            <a:pPr indent="0" lvl="0" marL="0" rtl="0" algn="l">
              <a:lnSpc>
                <a:spcPct val="80000"/>
              </a:lnSpc>
              <a:spcBef>
                <a:spcPts val="1000"/>
              </a:spcBef>
              <a:spcAft>
                <a:spcPts val="0"/>
              </a:spcAft>
              <a:buClr>
                <a:schemeClr val="dk1"/>
              </a:buClr>
              <a:buSzPts val="1757"/>
              <a:buNone/>
            </a:pPr>
            <a:r>
              <a:t/>
            </a:r>
            <a:endParaRPr sz="1757"/>
          </a:p>
          <a:p>
            <a:pPr indent="0" lvl="0" marL="0" rtl="0" algn="ctr">
              <a:lnSpc>
                <a:spcPct val="80000"/>
              </a:lnSpc>
              <a:spcBef>
                <a:spcPts val="1000"/>
              </a:spcBef>
              <a:spcAft>
                <a:spcPts val="0"/>
              </a:spcAft>
              <a:buClr>
                <a:schemeClr val="dk1"/>
              </a:buClr>
              <a:buSzPts val="2405"/>
              <a:buNone/>
            </a:pPr>
            <a:r>
              <a:t/>
            </a:r>
            <a:endParaRPr b="1" sz="1900">
              <a:solidFill>
                <a:srgbClr val="000000"/>
              </a:solidFill>
            </a:endParaRPr>
          </a:p>
          <a:p>
            <a:pPr indent="0" lvl="0" marL="0" rtl="0" algn="ctr">
              <a:lnSpc>
                <a:spcPct val="80000"/>
              </a:lnSpc>
              <a:spcBef>
                <a:spcPts val="1000"/>
              </a:spcBef>
              <a:spcAft>
                <a:spcPts val="0"/>
              </a:spcAft>
              <a:buClr>
                <a:schemeClr val="dk1"/>
              </a:buClr>
              <a:buSzPts val="2405"/>
              <a:buNone/>
            </a:pPr>
            <a:r>
              <a:rPr b="1" lang="en" sz="1900">
                <a:solidFill>
                  <a:srgbClr val="000000"/>
                </a:solidFill>
              </a:rPr>
              <a:t>Better spatial locality </a:t>
            </a:r>
            <a:r>
              <a:rPr lang="en" sz="1900">
                <a:solidFill>
                  <a:srgbClr val="000000"/>
                </a:solidFill>
                <a:latin typeface="Calibri"/>
                <a:ea typeface="Calibri"/>
                <a:cs typeface="Calibri"/>
                <a:sym typeface="Calibri"/>
              </a:rPr>
              <a:t>→</a:t>
            </a:r>
            <a:r>
              <a:rPr b="1" lang="en" sz="1900">
                <a:solidFill>
                  <a:srgbClr val="000000"/>
                </a:solidFill>
              </a:rPr>
              <a:t> Fewer RPCs </a:t>
            </a:r>
            <a:r>
              <a:rPr lang="en" sz="1900">
                <a:solidFill>
                  <a:srgbClr val="000000"/>
                </a:solidFill>
                <a:latin typeface="Calibri"/>
                <a:ea typeface="Calibri"/>
                <a:cs typeface="Calibri"/>
                <a:sym typeface="Calibri"/>
              </a:rPr>
              <a:t>→</a:t>
            </a:r>
            <a:r>
              <a:rPr b="1" lang="en" sz="1900">
                <a:solidFill>
                  <a:srgbClr val="000000"/>
                </a:solidFill>
              </a:rPr>
              <a:t> Higher throughput</a:t>
            </a:r>
            <a:endParaRPr sz="1900">
              <a:solidFill>
                <a:srgbClr val="000000"/>
              </a:solidFill>
            </a:endParaRPr>
          </a:p>
          <a:p>
            <a:pPr indent="0" lvl="0" marL="0" rtl="0" algn="ctr">
              <a:lnSpc>
                <a:spcPct val="80000"/>
              </a:lnSpc>
              <a:spcBef>
                <a:spcPts val="1000"/>
              </a:spcBef>
              <a:spcAft>
                <a:spcPts val="1600"/>
              </a:spcAft>
              <a:buClr>
                <a:schemeClr val="dk1"/>
              </a:buClr>
              <a:buSzPts val="2405"/>
              <a:buNone/>
            </a:pPr>
            <a:r>
              <a:rPr b="1" lang="en" sz="1900">
                <a:solidFill>
                  <a:srgbClr val="000000"/>
                </a:solidFill>
              </a:rPr>
              <a:t>Benefits multiGet(), range scans</a:t>
            </a:r>
            <a:endParaRPr sz="1900">
              <a:solidFill>
                <a:srgbClr val="000000"/>
              </a:solidFill>
            </a:endParaRPr>
          </a:p>
        </p:txBody>
      </p:sp>
      <p:sp>
        <p:nvSpPr>
          <p:cNvPr id="430" name="Google Shape;430;p34"/>
          <p:cNvSpPr/>
          <p:nvPr/>
        </p:nvSpPr>
        <p:spPr>
          <a:xfrm>
            <a:off x="62864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Server 1</a:t>
            </a:r>
            <a:endParaRPr/>
          </a:p>
        </p:txBody>
      </p:sp>
      <p:sp>
        <p:nvSpPr>
          <p:cNvPr id="431" name="Google Shape;431;p34"/>
          <p:cNvSpPr/>
          <p:nvPr/>
        </p:nvSpPr>
        <p:spPr>
          <a:xfrm>
            <a:off x="331770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Server 2</a:t>
            </a:r>
            <a:endParaRPr/>
          </a:p>
        </p:txBody>
      </p:sp>
      <p:sp>
        <p:nvSpPr>
          <p:cNvPr id="432" name="Google Shape;432;p34"/>
          <p:cNvSpPr/>
          <p:nvPr/>
        </p:nvSpPr>
        <p:spPr>
          <a:xfrm>
            <a:off x="847898" y="312576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A</a:t>
            </a:r>
            <a:endParaRPr/>
          </a:p>
        </p:txBody>
      </p:sp>
      <p:sp>
        <p:nvSpPr>
          <p:cNvPr id="433" name="Google Shape;433;p34"/>
          <p:cNvSpPr/>
          <p:nvPr/>
        </p:nvSpPr>
        <p:spPr>
          <a:xfrm>
            <a:off x="1744466" y="312459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B</a:t>
            </a:r>
            <a:endParaRPr/>
          </a:p>
        </p:txBody>
      </p:sp>
      <p:sp>
        <p:nvSpPr>
          <p:cNvPr id="434" name="Google Shape;434;p34"/>
          <p:cNvSpPr/>
          <p:nvPr/>
        </p:nvSpPr>
        <p:spPr>
          <a:xfrm>
            <a:off x="3528336" y="312459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C</a:t>
            </a:r>
            <a:endParaRPr/>
          </a:p>
        </p:txBody>
      </p:sp>
      <p:sp>
        <p:nvSpPr>
          <p:cNvPr id="435" name="Google Shape;435;p34"/>
          <p:cNvSpPr/>
          <p:nvPr/>
        </p:nvSpPr>
        <p:spPr>
          <a:xfrm>
            <a:off x="4424904" y="312342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D</a:t>
            </a:r>
            <a:endParaRPr/>
          </a:p>
        </p:txBody>
      </p:sp>
      <p:sp>
        <p:nvSpPr>
          <p:cNvPr id="436" name="Google Shape;436;p34"/>
          <p:cNvSpPr/>
          <p:nvPr/>
        </p:nvSpPr>
        <p:spPr>
          <a:xfrm>
            <a:off x="102569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A</a:t>
            </a:r>
            <a:endParaRPr/>
          </a:p>
        </p:txBody>
      </p:sp>
      <p:sp>
        <p:nvSpPr>
          <p:cNvPr id="437" name="Google Shape;437;p34"/>
          <p:cNvSpPr/>
          <p:nvPr/>
        </p:nvSpPr>
        <p:spPr>
          <a:xfrm>
            <a:off x="155508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B</a:t>
            </a:r>
            <a:endParaRPr/>
          </a:p>
        </p:txBody>
      </p:sp>
      <p:sp>
        <p:nvSpPr>
          <p:cNvPr id="438" name="Google Shape;438;p34"/>
          <p:cNvSpPr/>
          <p:nvPr/>
        </p:nvSpPr>
        <p:spPr>
          <a:xfrm>
            <a:off x="370612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C</a:t>
            </a:r>
            <a:endParaRPr/>
          </a:p>
        </p:txBody>
      </p:sp>
      <p:sp>
        <p:nvSpPr>
          <p:cNvPr id="439" name="Google Shape;439;p34"/>
          <p:cNvSpPr/>
          <p:nvPr/>
        </p:nvSpPr>
        <p:spPr>
          <a:xfrm>
            <a:off x="423551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D</a:t>
            </a:r>
            <a:endParaRPr/>
          </a:p>
        </p:txBody>
      </p:sp>
      <p:cxnSp>
        <p:nvCxnSpPr>
          <p:cNvPr id="440" name="Google Shape;440;p34"/>
          <p:cNvCxnSpPr/>
          <p:nvPr/>
        </p:nvCxnSpPr>
        <p:spPr>
          <a:xfrm>
            <a:off x="1565674" y="1819572"/>
            <a:ext cx="0" cy="1303800"/>
          </a:xfrm>
          <a:prstGeom prst="straightConnector1">
            <a:avLst/>
          </a:prstGeom>
          <a:noFill/>
          <a:ln cap="flat" cmpd="sng" w="38100">
            <a:solidFill>
              <a:schemeClr val="dk1"/>
            </a:solidFill>
            <a:prstDash val="solid"/>
            <a:miter lim="800000"/>
            <a:headEnd len="sm" w="sm" type="none"/>
            <a:tailEnd len="med" w="med" type="triangle"/>
          </a:ln>
        </p:spPr>
      </p:cxnSp>
      <p:cxnSp>
        <p:nvCxnSpPr>
          <p:cNvPr id="441" name="Google Shape;441;p34"/>
          <p:cNvCxnSpPr/>
          <p:nvPr/>
        </p:nvCxnSpPr>
        <p:spPr>
          <a:xfrm>
            <a:off x="4246113" y="1821912"/>
            <a:ext cx="0" cy="1303800"/>
          </a:xfrm>
          <a:prstGeom prst="straightConnector1">
            <a:avLst/>
          </a:prstGeom>
          <a:noFill/>
          <a:ln cap="flat" cmpd="sng" w="38100">
            <a:solidFill>
              <a:schemeClr val="dk1"/>
            </a:solidFill>
            <a:prstDash val="solid"/>
            <a:miter lim="800000"/>
            <a:headEnd len="sm" w="sm" type="none"/>
            <a:tailEnd len="med" w="med" type="triangle"/>
          </a:ln>
        </p:spPr>
      </p:cxnSp>
      <p:pic>
        <p:nvPicPr>
          <p:cNvPr id="442" name="Google Shape;442;p34"/>
          <p:cNvPicPr preferRelativeResize="0"/>
          <p:nvPr/>
        </p:nvPicPr>
        <p:blipFill rotWithShape="1">
          <a:blip r:embed="rId3">
            <a:alphaModFix/>
          </a:blip>
          <a:srcRect b="0" l="0" r="0" t="0"/>
          <a:stretch/>
        </p:blipFill>
        <p:spPr>
          <a:xfrm>
            <a:off x="5857175" y="1369225"/>
            <a:ext cx="2337600" cy="2379000"/>
          </a:xfrm>
          <a:prstGeom prst="rect">
            <a:avLst/>
          </a:prstGeom>
          <a:noFill/>
          <a:ln>
            <a:noFill/>
          </a:ln>
        </p:spPr>
      </p:pic>
      <p:sp>
        <p:nvSpPr>
          <p:cNvPr id="443" name="Google Shape;443;p34"/>
          <p:cNvSpPr txBox="1"/>
          <p:nvPr/>
        </p:nvSpPr>
        <p:spPr>
          <a:xfrm>
            <a:off x="1025691" y="1206793"/>
            <a:ext cx="10587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Client 1</a:t>
            </a:r>
            <a:endParaRPr/>
          </a:p>
        </p:txBody>
      </p:sp>
      <p:sp>
        <p:nvSpPr>
          <p:cNvPr id="444" name="Google Shape;444;p34"/>
          <p:cNvSpPr txBox="1"/>
          <p:nvPr/>
        </p:nvSpPr>
        <p:spPr>
          <a:xfrm>
            <a:off x="3706129" y="1206793"/>
            <a:ext cx="10398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Client 2</a:t>
            </a:r>
            <a:endParaRPr/>
          </a:p>
        </p:txBody>
      </p:sp>
      <p:sp>
        <p:nvSpPr>
          <p:cNvPr id="445" name="Google Shape;445;p34"/>
          <p:cNvSpPr txBox="1"/>
          <p:nvPr/>
        </p:nvSpPr>
        <p:spPr>
          <a:xfrm>
            <a:off x="6205724" y="1326350"/>
            <a:ext cx="11190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25 Million</a:t>
            </a:r>
            <a:endParaRPr/>
          </a:p>
        </p:txBody>
      </p:sp>
      <p:sp>
        <p:nvSpPr>
          <p:cNvPr id="446" name="Google Shape;446;p34"/>
          <p:cNvSpPr txBox="1"/>
          <p:nvPr/>
        </p:nvSpPr>
        <p:spPr>
          <a:xfrm>
            <a:off x="7193274" y="2251775"/>
            <a:ext cx="10587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chemeClr val="dk1"/>
                </a:solidFill>
                <a:latin typeface="Calibri"/>
                <a:ea typeface="Calibri"/>
                <a:cs typeface="Calibri"/>
                <a:sym typeface="Calibri"/>
              </a:rPr>
              <a:t>6 Million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5"/>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Goals For Migration</a:t>
            </a:r>
            <a:endParaRPr>
              <a:latin typeface="Calibri"/>
              <a:ea typeface="Calibri"/>
              <a:cs typeface="Calibri"/>
              <a:sym typeface="Calibri"/>
            </a:endParaRPr>
          </a:p>
        </p:txBody>
      </p:sp>
      <p:sp>
        <p:nvSpPr>
          <p:cNvPr id="453" name="Google Shape;453;p35"/>
          <p:cNvSpPr txBox="1"/>
          <p:nvPr>
            <p:ph idx="1" type="body"/>
          </p:nvPr>
        </p:nvSpPr>
        <p:spPr>
          <a:xfrm>
            <a:off x="634108" y="1369219"/>
            <a:ext cx="7886700" cy="3333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 sz="1900">
                <a:solidFill>
                  <a:srgbClr val="000000"/>
                </a:solidFill>
                <a:latin typeface="Calibri"/>
                <a:ea typeface="Calibri"/>
                <a:cs typeface="Calibri"/>
                <a:sym typeface="Calibri"/>
              </a:rPr>
              <a:t>Migrate data fast</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Workloads dynamic</a:t>
            </a:r>
            <a:r>
              <a:rPr b="1"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a:t>
            </a:r>
            <a:r>
              <a:rPr b="1"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Respond quickly</a:t>
            </a:r>
            <a:endParaRPr sz="1500">
              <a:solidFill>
                <a:srgbClr val="000000"/>
              </a:solidFill>
              <a:latin typeface="Calibri"/>
              <a:ea typeface="Calibri"/>
              <a:cs typeface="Calibri"/>
              <a:sym typeface="Calibri"/>
            </a:endParaRPr>
          </a:p>
          <a:p>
            <a:pPr indent="0" lvl="0" marL="0" rtl="0" algn="l">
              <a:lnSpc>
                <a:spcPct val="90000"/>
              </a:lnSpc>
              <a:spcBef>
                <a:spcPts val="500"/>
              </a:spcBef>
              <a:spcAft>
                <a:spcPts val="0"/>
              </a:spcAft>
              <a:buNone/>
            </a:pPr>
            <a:r>
              <a:t/>
            </a:r>
            <a:endParaRPr sz="1500">
              <a:solidFill>
                <a:srgbClr val="000000"/>
              </a:solidFill>
              <a:latin typeface="Calibri"/>
              <a:ea typeface="Calibri"/>
              <a:cs typeface="Calibri"/>
              <a:sym typeface="Calibri"/>
            </a:endParaRPr>
          </a:p>
          <a:p>
            <a:pPr indent="0" lvl="0" marL="0" rtl="0" algn="l">
              <a:lnSpc>
                <a:spcPct val="90000"/>
              </a:lnSpc>
              <a:spcBef>
                <a:spcPts val="500"/>
              </a:spcBef>
              <a:spcAft>
                <a:spcPts val="0"/>
              </a:spcAft>
              <a:buNone/>
            </a:pPr>
            <a:r>
              <a:t/>
            </a:r>
            <a:endParaRPr sz="1500">
              <a:solidFill>
                <a:srgbClr val="000000"/>
              </a:solidFill>
              <a:latin typeface="Calibri"/>
              <a:ea typeface="Calibri"/>
              <a:cs typeface="Calibri"/>
              <a:sym typeface="Calibri"/>
            </a:endParaRPr>
          </a:p>
          <a:p>
            <a:pPr indent="0" lvl="0" marL="0" rtl="0" algn="l">
              <a:lnSpc>
                <a:spcPct val="90000"/>
              </a:lnSpc>
              <a:spcBef>
                <a:spcPts val="500"/>
              </a:spcBef>
              <a:spcAft>
                <a:spcPts val="0"/>
              </a:spcAft>
              <a:buNone/>
            </a:pPr>
            <a:r>
              <a:t/>
            </a:r>
            <a:endParaRPr sz="1500">
              <a:solidFill>
                <a:srgbClr val="00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900">
                <a:solidFill>
                  <a:schemeClr val="dk1"/>
                </a:solidFill>
                <a:latin typeface="Calibri"/>
                <a:ea typeface="Calibri"/>
                <a:cs typeface="Calibri"/>
                <a:sym typeface="Calibri"/>
              </a:rPr>
              <a:t>Maintain low access latency</a:t>
            </a:r>
            <a:endParaRPr sz="1900">
              <a:solidFill>
                <a:schemeClr val="dk1"/>
              </a:solidFill>
              <a:latin typeface="Calibri"/>
              <a:ea typeface="Calibri"/>
              <a:cs typeface="Calibri"/>
              <a:sym typeface="Calibri"/>
            </a:endParaRPr>
          </a:p>
          <a:p>
            <a:pPr indent="-209550" lvl="0" marL="685800" rtl="0" algn="l">
              <a:spcBef>
                <a:spcPts val="500"/>
              </a:spcBef>
              <a:spcAft>
                <a:spcPts val="0"/>
              </a:spcAft>
              <a:buSzPts val="1500"/>
              <a:buChar char="➔"/>
            </a:pPr>
            <a:r>
              <a:rPr lang="en" sz="1500">
                <a:solidFill>
                  <a:schemeClr val="dk1"/>
                </a:solidFill>
                <a:latin typeface="Calibri"/>
                <a:ea typeface="Calibri"/>
                <a:cs typeface="Calibri"/>
                <a:sym typeface="Calibri"/>
              </a:rPr>
              <a:t>10</a:t>
            </a:r>
            <a:r>
              <a:rPr b="1" lang="en" sz="15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µsec median latency</a:t>
            </a:r>
            <a:r>
              <a:rPr b="1" lang="en" sz="15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 System extremely sensitive</a:t>
            </a:r>
            <a:endParaRPr sz="1500">
              <a:solidFill>
                <a:schemeClr val="dk1"/>
              </a:solidFill>
              <a:latin typeface="Calibri"/>
              <a:ea typeface="Calibri"/>
              <a:cs typeface="Calibri"/>
              <a:sym typeface="Calibri"/>
            </a:endParaRPr>
          </a:p>
          <a:p>
            <a:pPr indent="-209550" lvl="0" marL="685800" rtl="0" algn="l">
              <a:spcBef>
                <a:spcPts val="500"/>
              </a:spcBef>
              <a:spcAft>
                <a:spcPts val="0"/>
              </a:spcAft>
              <a:buSzPts val="1500"/>
              <a:buChar char="➔"/>
            </a:pPr>
            <a:r>
              <a:rPr lang="en" sz="1500">
                <a:solidFill>
                  <a:schemeClr val="dk1"/>
                </a:solidFill>
                <a:latin typeface="Calibri"/>
                <a:ea typeface="Calibri"/>
                <a:cs typeface="Calibri"/>
                <a:sym typeface="Calibri"/>
              </a:rPr>
              <a:t>Tail latency matters at scale →</a:t>
            </a:r>
            <a:r>
              <a:rPr b="1" lang="en" sz="15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Even more sensitive</a:t>
            </a:r>
            <a:endParaRPr sz="15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6"/>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Design</a:t>
            </a:r>
            <a:endParaRPr>
              <a:latin typeface="Calibri"/>
              <a:ea typeface="Calibri"/>
              <a:cs typeface="Calibri"/>
              <a:sym typeface="Calibri"/>
            </a:endParaRPr>
          </a:p>
        </p:txBody>
      </p:sp>
      <p:sp>
        <p:nvSpPr>
          <p:cNvPr id="459" name="Google Shape;459;p36"/>
          <p:cNvSpPr txBox="1"/>
          <p:nvPr>
            <p:ph idx="1" type="body"/>
          </p:nvPr>
        </p:nvSpPr>
        <p:spPr>
          <a:xfrm>
            <a:off x="628650" y="1268017"/>
            <a:ext cx="7886700" cy="367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 sz="1900">
                <a:solidFill>
                  <a:srgbClr val="000000"/>
                </a:solidFill>
                <a:latin typeface="Calibri"/>
                <a:ea typeface="Calibri"/>
                <a:cs typeface="Calibri"/>
                <a:sym typeface="Calibri"/>
              </a:rPr>
              <a:t>Instantaneous ownership transfer</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Immediate load reduction at overloaded source</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Creates “headroom” for migration work</a:t>
            </a:r>
            <a:endParaRPr sz="1500">
              <a:solidFill>
                <a:srgbClr val="000000"/>
              </a:solidFill>
              <a:latin typeface="Calibri"/>
              <a:ea typeface="Calibri"/>
              <a:cs typeface="Calibri"/>
              <a:sym typeface="Calibri"/>
            </a:endParaRPr>
          </a:p>
          <a:p>
            <a:pPr indent="-76200" lvl="1" marL="685800" rtl="0" algn="l">
              <a:lnSpc>
                <a:spcPct val="90000"/>
              </a:lnSpc>
              <a:spcBef>
                <a:spcPts val="500"/>
              </a:spcBef>
              <a:spcAft>
                <a:spcPts val="0"/>
              </a:spcAft>
              <a:buClr>
                <a:schemeClr val="dk1"/>
              </a:buClr>
              <a:buSzPts val="2400"/>
              <a:buNone/>
            </a:pPr>
            <a:r>
              <a:t/>
            </a:r>
            <a:endParaRPr sz="8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000000"/>
                </a:solidFill>
                <a:latin typeface="Calibri"/>
                <a:ea typeface="Calibri"/>
                <a:cs typeface="Calibri"/>
                <a:sym typeface="Calibri"/>
              </a:rPr>
              <a:t>Leverage skew to rapidly migrate hot data</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Most workloads are skewed, </a:t>
            </a:r>
            <a:r>
              <a:rPr lang="en" sz="1500">
                <a:solidFill>
                  <a:srgbClr val="000000"/>
                </a:solidFill>
                <a:latin typeface="Calibri"/>
                <a:ea typeface="Calibri"/>
                <a:cs typeface="Calibri"/>
                <a:sym typeface="Calibri"/>
              </a:rPr>
              <a:t>Target comes up to speed with little data movement</a:t>
            </a:r>
            <a:endParaRPr sz="1500">
              <a:solidFill>
                <a:srgbClr val="000000"/>
              </a:solidFill>
              <a:latin typeface="Calibri"/>
              <a:ea typeface="Calibri"/>
              <a:cs typeface="Calibri"/>
              <a:sym typeface="Calibri"/>
            </a:endParaRPr>
          </a:p>
          <a:p>
            <a:pPr indent="-76200" lvl="1" marL="685800" rtl="0" algn="l">
              <a:lnSpc>
                <a:spcPct val="90000"/>
              </a:lnSpc>
              <a:spcBef>
                <a:spcPts val="500"/>
              </a:spcBef>
              <a:spcAft>
                <a:spcPts val="0"/>
              </a:spcAft>
              <a:buClr>
                <a:schemeClr val="dk1"/>
              </a:buClr>
              <a:buSzPts val="2400"/>
              <a:buNone/>
            </a:pPr>
            <a:r>
              <a:t/>
            </a:r>
            <a:endParaRPr sz="8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000000"/>
                </a:solidFill>
                <a:latin typeface="Calibri"/>
                <a:ea typeface="Calibri"/>
                <a:cs typeface="Calibri"/>
                <a:sym typeface="Calibri"/>
              </a:rPr>
              <a:t>Adaptive parallel, pipelined at source and target</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All cores avoid stalls, but yield to client-facing operations</a:t>
            </a:r>
            <a:endParaRPr sz="1500">
              <a:solidFill>
                <a:srgbClr val="000000"/>
              </a:solidFill>
              <a:latin typeface="Calibri"/>
              <a:ea typeface="Calibri"/>
              <a:cs typeface="Calibri"/>
              <a:sym typeface="Calibri"/>
            </a:endParaRPr>
          </a:p>
          <a:p>
            <a:pPr indent="-76200" lvl="1" marL="685800" rtl="0" algn="l">
              <a:lnSpc>
                <a:spcPct val="90000"/>
              </a:lnSpc>
              <a:spcBef>
                <a:spcPts val="500"/>
              </a:spcBef>
              <a:spcAft>
                <a:spcPts val="0"/>
              </a:spcAft>
              <a:buClr>
                <a:schemeClr val="dk1"/>
              </a:buClr>
              <a:buSzPts val="2400"/>
              <a:buNone/>
            </a:pPr>
            <a:r>
              <a:t/>
            </a:r>
            <a:endParaRPr sz="8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000000"/>
                </a:solidFill>
                <a:latin typeface="Calibri"/>
                <a:ea typeface="Calibri"/>
                <a:cs typeface="Calibri"/>
                <a:sym typeface="Calibri"/>
              </a:rPr>
              <a:t>Safely defer replication at target</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1600"/>
              </a:spcAft>
              <a:buClr>
                <a:srgbClr val="000000"/>
              </a:buClr>
              <a:buSzPts val="1500"/>
              <a:buFont typeface="Calibri"/>
              <a:buChar char="➔"/>
            </a:pPr>
            <a:r>
              <a:rPr lang="en" sz="1500">
                <a:solidFill>
                  <a:srgbClr val="000000"/>
                </a:solidFill>
                <a:latin typeface="Calibri"/>
                <a:ea typeface="Calibri"/>
                <a:cs typeface="Calibri"/>
                <a:sym typeface="Calibri"/>
              </a:rPr>
              <a:t>Eliminates replication bottleneck and contention</a:t>
            </a:r>
            <a:endParaRPr sz="1500">
              <a:solidFill>
                <a:srgbClr val="000000"/>
              </a:solidFill>
              <a:latin typeface="Calibri"/>
              <a:ea typeface="Calibri"/>
              <a:cs typeface="Calibri"/>
              <a:sym typeface="Calibri"/>
            </a:endParaRPr>
          </a:p>
        </p:txBody>
      </p:sp>
      <p:grpSp>
        <p:nvGrpSpPr>
          <p:cNvPr id="460" name="Google Shape;460;p36"/>
          <p:cNvGrpSpPr/>
          <p:nvPr/>
        </p:nvGrpSpPr>
        <p:grpSpPr>
          <a:xfrm>
            <a:off x="5502097" y="658422"/>
            <a:ext cx="3013260" cy="985940"/>
            <a:chOff x="628650" y="3517516"/>
            <a:chExt cx="6000120" cy="1892400"/>
          </a:xfrm>
        </p:grpSpPr>
        <p:sp>
          <p:nvSpPr>
            <p:cNvPr id="461" name="Google Shape;461;p36"/>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462" name="Google Shape;462;p36"/>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63" name="Google Shape;463;p36"/>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64" name="Google Shape;464;p36"/>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65" name="Google Shape;465;p36"/>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66" name="Google Shape;466;p36"/>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grpSp>
      <p:sp>
        <p:nvSpPr>
          <p:cNvPr id="467" name="Google Shape;467;p36"/>
          <p:cNvSpPr/>
          <p:nvPr/>
        </p:nvSpPr>
        <p:spPr>
          <a:xfrm>
            <a:off x="6128075" y="996150"/>
            <a:ext cx="1722900" cy="310500"/>
          </a:xfrm>
          <a:prstGeom prst="right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txBox="1"/>
          <p:nvPr/>
        </p:nvSpPr>
        <p:spPr>
          <a:xfrm>
            <a:off x="5391750" y="682650"/>
            <a:ext cx="11919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a:solidFill>
                  <a:schemeClr val="dk1"/>
                </a:solidFill>
                <a:latin typeface="Calibri"/>
                <a:ea typeface="Calibri"/>
                <a:cs typeface="Calibri"/>
                <a:sym typeface="Calibri"/>
              </a:rPr>
              <a:t>Hash Range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7"/>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Rocksteady: Early Ownership Transfer</a:t>
            </a:r>
            <a:endParaRPr>
              <a:latin typeface="Calibri"/>
              <a:ea typeface="Calibri"/>
              <a:cs typeface="Calibri"/>
              <a:sym typeface="Calibri"/>
            </a:endParaRPr>
          </a:p>
        </p:txBody>
      </p:sp>
      <p:sp>
        <p:nvSpPr>
          <p:cNvPr id="474" name="Google Shape;474;p37"/>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Loaded source can bottleneck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Instantly shift ownership and all load to target before shifting data</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grpSp>
        <p:nvGrpSpPr>
          <p:cNvPr id="475" name="Google Shape;475;p37"/>
          <p:cNvGrpSpPr/>
          <p:nvPr/>
        </p:nvGrpSpPr>
        <p:grpSpPr>
          <a:xfrm>
            <a:off x="628650" y="2014516"/>
            <a:ext cx="7687838" cy="2654881"/>
            <a:chOff x="628650" y="1870075"/>
            <a:chExt cx="7687838" cy="3539841"/>
          </a:xfrm>
        </p:grpSpPr>
        <p:sp>
          <p:nvSpPr>
            <p:cNvPr id="476" name="Google Shape;476;p37"/>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477" name="Google Shape;477;p37"/>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78" name="Google Shape;478;p37"/>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79" name="Google Shape;479;p37"/>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80" name="Google Shape;480;p37"/>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81" name="Google Shape;481;p37"/>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82" name="Google Shape;482;p37"/>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483" name="Google Shape;483;p37"/>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484" name="Google Shape;484;p37"/>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cxnSp>
          <p:nvCxnSpPr>
            <p:cNvPr id="485" name="Google Shape;485;p37"/>
            <p:cNvCxnSpPr>
              <a:stCxn id="483" idx="2"/>
              <a:endCxn id="476" idx="0"/>
            </p:cNvCxnSpPr>
            <p:nvPr/>
          </p:nvCxnSpPr>
          <p:spPr>
            <a:xfrm flipH="1" rot="-5400000">
              <a:off x="1091558" y="2999277"/>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sp>
          <p:nvSpPr>
            <p:cNvPr id="486" name="Google Shape;486;p37"/>
            <p:cNvSpPr txBox="1"/>
            <p:nvPr/>
          </p:nvSpPr>
          <p:spPr>
            <a:xfrm>
              <a:off x="2568215" y="3148185"/>
              <a:ext cx="1847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Reads and Writes</a:t>
              </a:r>
              <a:endParaRPr/>
            </a:p>
          </p:txBody>
        </p:sp>
        <p:sp>
          <p:nvSpPr>
            <p:cNvPr id="487" name="Google Shape;487;p37"/>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488" name="Google Shape;488;p37"/>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cxnSp>
          <p:nvCxnSpPr>
            <p:cNvPr id="489" name="Google Shape;489;p37"/>
            <p:cNvCxnSpPr>
              <a:stCxn id="484" idx="2"/>
              <a:endCxn id="476" idx="0"/>
            </p:cNvCxnSpPr>
            <p:nvPr/>
          </p:nvCxnSpPr>
          <p:spPr>
            <a:xfrm rot="5400000">
              <a:off x="2101118" y="1989777"/>
              <a:ext cx="1035600" cy="2019600"/>
            </a:xfrm>
            <a:prstGeom prst="curvedConnector3">
              <a:avLst>
                <a:gd fmla="val 18731" name="adj1"/>
              </a:avLst>
            </a:prstGeom>
            <a:noFill/>
            <a:ln cap="flat" cmpd="sng" w="38100">
              <a:solidFill>
                <a:schemeClr val="dk1"/>
              </a:solidFill>
              <a:prstDash val="solid"/>
              <a:miter lim="800000"/>
              <a:headEnd len="sm" w="sm" type="none"/>
              <a:tailEnd len="med" w="med" type="stealth"/>
            </a:ln>
          </p:spPr>
        </p:cxnSp>
        <p:cxnSp>
          <p:nvCxnSpPr>
            <p:cNvPr id="490" name="Google Shape;490;p37"/>
            <p:cNvCxnSpPr>
              <a:stCxn id="487" idx="2"/>
              <a:endCxn id="476" idx="0"/>
            </p:cNvCxnSpPr>
            <p:nvPr/>
          </p:nvCxnSpPr>
          <p:spPr>
            <a:xfrm rot="5400000">
              <a:off x="3110978" y="979975"/>
              <a:ext cx="1035600" cy="4039200"/>
            </a:xfrm>
            <a:prstGeom prst="curvedConnector3">
              <a:avLst>
                <a:gd fmla="val 33634" name="adj1"/>
              </a:avLst>
            </a:prstGeom>
            <a:noFill/>
            <a:ln cap="flat" cmpd="sng" w="38100">
              <a:solidFill>
                <a:schemeClr val="dk1"/>
              </a:solidFill>
              <a:prstDash val="solid"/>
              <a:miter lim="800000"/>
              <a:headEnd len="sm" w="sm" type="none"/>
              <a:tailEnd len="med" w="med" type="stealth"/>
            </a:ln>
          </p:spPr>
        </p:cxnSp>
        <p:cxnSp>
          <p:nvCxnSpPr>
            <p:cNvPr id="491" name="Google Shape;491;p37"/>
            <p:cNvCxnSpPr>
              <a:stCxn id="488" idx="2"/>
              <a:endCxn id="476" idx="0"/>
            </p:cNvCxnSpPr>
            <p:nvPr/>
          </p:nvCxnSpPr>
          <p:spPr>
            <a:xfrm rot="5400000">
              <a:off x="4120688" y="-29975"/>
              <a:ext cx="1035600" cy="60591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8"/>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Rocksteady: Early Ownership Transfer</a:t>
            </a:r>
            <a:endParaRPr>
              <a:latin typeface="Calibri"/>
              <a:ea typeface="Calibri"/>
              <a:cs typeface="Calibri"/>
              <a:sym typeface="Calibri"/>
            </a:endParaRPr>
          </a:p>
        </p:txBody>
      </p:sp>
      <p:sp>
        <p:nvSpPr>
          <p:cNvPr id="497" name="Google Shape;497;p38"/>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latin typeface="Calibri"/>
                <a:ea typeface="Calibri"/>
                <a:cs typeface="Calibri"/>
                <a:sym typeface="Calibri"/>
              </a:rPr>
              <a:t> </a:t>
            </a:r>
            <a:r>
              <a:rPr b="1" lang="en" sz="1900">
                <a:solidFill>
                  <a:srgbClr val="000000"/>
                </a:solidFill>
                <a:latin typeface="Calibri"/>
                <a:ea typeface="Calibri"/>
                <a:cs typeface="Calibri"/>
                <a:sym typeface="Calibri"/>
              </a:rPr>
              <a:t>Loaded source can bottleneck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latin typeface="Calibri"/>
                <a:ea typeface="Calibri"/>
                <a:cs typeface="Calibri"/>
                <a:sym typeface="Calibri"/>
              </a:rPr>
              <a:t> </a:t>
            </a:r>
            <a:r>
              <a:rPr b="1" lang="en" sz="1900">
                <a:solidFill>
                  <a:srgbClr val="000000"/>
                </a:solidFill>
                <a:latin typeface="Calibri"/>
                <a:ea typeface="Calibri"/>
                <a:cs typeface="Calibri"/>
                <a:sym typeface="Calibri"/>
              </a:rPr>
              <a:t>Instantly shift ownership and all load to target</a:t>
            </a:r>
            <a:r>
              <a:rPr b="1" lang="en" sz="1900">
                <a:solidFill>
                  <a:schemeClr val="dk1"/>
                </a:solidFill>
                <a:latin typeface="Calibri"/>
                <a:ea typeface="Calibri"/>
                <a:cs typeface="Calibri"/>
                <a:sym typeface="Calibri"/>
              </a:rPr>
              <a:t> before shifting data</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grpSp>
        <p:nvGrpSpPr>
          <p:cNvPr id="498" name="Google Shape;498;p38"/>
          <p:cNvGrpSpPr/>
          <p:nvPr/>
        </p:nvGrpSpPr>
        <p:grpSpPr>
          <a:xfrm>
            <a:off x="628650" y="2014516"/>
            <a:ext cx="7687838" cy="2654881"/>
            <a:chOff x="628650" y="1870075"/>
            <a:chExt cx="7687838" cy="3539841"/>
          </a:xfrm>
        </p:grpSpPr>
        <p:sp>
          <p:nvSpPr>
            <p:cNvPr id="499" name="Google Shape;499;p38"/>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500" name="Google Shape;500;p38"/>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01" name="Google Shape;501;p38"/>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02" name="Google Shape;502;p38"/>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03" name="Google Shape;503;p38"/>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04" name="Google Shape;504;p38"/>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05" name="Google Shape;505;p38"/>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506" name="Google Shape;506;p38"/>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507" name="Google Shape;507;p38"/>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cxnSp>
          <p:nvCxnSpPr>
            <p:cNvPr id="508" name="Google Shape;508;p38"/>
            <p:cNvCxnSpPr>
              <a:stCxn id="506" idx="2"/>
              <a:endCxn id="505" idx="0"/>
            </p:cNvCxnSpPr>
            <p:nvPr/>
          </p:nvCxnSpPr>
          <p:spPr>
            <a:xfrm flipH="1" rot="-5400000">
              <a:off x="3110858" y="979977"/>
              <a:ext cx="1035600" cy="40392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sp>
          <p:nvSpPr>
            <p:cNvPr id="509" name="Google Shape;509;p38"/>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510" name="Google Shape;510;p38"/>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cxnSp>
          <p:nvCxnSpPr>
            <p:cNvPr id="511" name="Google Shape;511;p38"/>
            <p:cNvCxnSpPr>
              <a:stCxn id="507" idx="2"/>
              <a:endCxn id="505" idx="0"/>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512" name="Google Shape;512;p38"/>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513" name="Google Shape;513;p38"/>
            <p:cNvCxnSpPr>
              <a:stCxn id="510" idx="2"/>
              <a:endCxn id="505" idx="0"/>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sp>
        <p:nvSpPr>
          <p:cNvPr id="514" name="Google Shape;514;p38"/>
          <p:cNvSpPr/>
          <p:nvPr/>
        </p:nvSpPr>
        <p:spPr>
          <a:xfrm>
            <a:off x="3209339" y="3041068"/>
            <a:ext cx="838800" cy="206700"/>
          </a:xfrm>
          <a:prstGeom prst="curvedUp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38"/>
          <p:cNvSpPr txBox="1"/>
          <p:nvPr/>
        </p:nvSpPr>
        <p:spPr>
          <a:xfrm>
            <a:off x="2899446" y="3262650"/>
            <a:ext cx="1458600" cy="48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Instantly Redirected</a:t>
            </a:r>
            <a:endParaRPr/>
          </a:p>
        </p:txBody>
      </p:sp>
      <p:sp>
        <p:nvSpPr>
          <p:cNvPr id="516" name="Google Shape;516;p38"/>
          <p:cNvSpPr txBox="1"/>
          <p:nvPr/>
        </p:nvSpPr>
        <p:spPr>
          <a:xfrm>
            <a:off x="6680775" y="3217975"/>
            <a:ext cx="2376000" cy="1534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All future operations serviced at Target</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Creates “headroom” to speed migration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9"/>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Leverage Skew</a:t>
            </a:r>
            <a:endParaRPr>
              <a:latin typeface="Calibri"/>
              <a:ea typeface="Calibri"/>
              <a:cs typeface="Calibri"/>
              <a:sym typeface="Calibri"/>
            </a:endParaRPr>
          </a:p>
        </p:txBody>
      </p:sp>
      <p:grpSp>
        <p:nvGrpSpPr>
          <p:cNvPr id="522" name="Google Shape;522;p39"/>
          <p:cNvGrpSpPr/>
          <p:nvPr/>
        </p:nvGrpSpPr>
        <p:grpSpPr>
          <a:xfrm>
            <a:off x="628650" y="2015624"/>
            <a:ext cx="7687838" cy="2654881"/>
            <a:chOff x="628650" y="1870075"/>
            <a:chExt cx="7687838" cy="3539841"/>
          </a:xfrm>
        </p:grpSpPr>
        <p:sp>
          <p:nvSpPr>
            <p:cNvPr id="523" name="Google Shape;523;p39"/>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524" name="Google Shape;524;p39"/>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25" name="Google Shape;525;p39"/>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26" name="Google Shape;526;p39"/>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27" name="Google Shape;527;p39"/>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28" name="Google Shape;528;p39"/>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29" name="Google Shape;529;p39"/>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530" name="Google Shape;530;p39"/>
            <p:cNvSpPr/>
            <p:nvPr/>
          </p:nvSpPr>
          <p:spPr>
            <a:xfrm>
              <a:off x="5191223" y="38488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1" name="Google Shape;531;p39"/>
            <p:cNvSpPr/>
            <p:nvPr/>
          </p:nvSpPr>
          <p:spPr>
            <a:xfrm>
              <a:off x="5191223" y="409653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2" name="Google Shape;532;p39"/>
            <p:cNvSpPr/>
            <p:nvPr/>
          </p:nvSpPr>
          <p:spPr>
            <a:xfrm>
              <a:off x="5191223" y="43441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3" name="Google Shape;533;p39"/>
            <p:cNvSpPr/>
            <p:nvPr/>
          </p:nvSpPr>
          <p:spPr>
            <a:xfrm>
              <a:off x="5191223" y="4582311"/>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4" name="Google Shape;534;p39"/>
            <p:cNvSpPr/>
            <p:nvPr/>
          </p:nvSpPr>
          <p:spPr>
            <a:xfrm>
              <a:off x="5191223" y="482996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5" name="Google Shape;535;p39"/>
            <p:cNvSpPr/>
            <p:nvPr/>
          </p:nvSpPr>
          <p:spPr>
            <a:xfrm rot="10800000">
              <a:off x="1990557" y="3894851"/>
              <a:ext cx="32814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6" name="Google Shape;536;p39"/>
            <p:cNvSpPr txBox="1"/>
            <p:nvPr/>
          </p:nvSpPr>
          <p:spPr>
            <a:xfrm>
              <a:off x="2257163" y="3530362"/>
              <a:ext cx="274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On-demand Pull</a:t>
              </a:r>
              <a:endParaRPr/>
            </a:p>
          </p:txBody>
        </p:sp>
        <p:sp>
          <p:nvSpPr>
            <p:cNvPr id="537" name="Google Shape;537;p39"/>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538" name="Google Shape;538;p39"/>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cxnSp>
          <p:nvCxnSpPr>
            <p:cNvPr id="539" name="Google Shape;539;p39"/>
            <p:cNvCxnSpPr>
              <a:stCxn id="537" idx="2"/>
              <a:endCxn id="530" idx="0"/>
            </p:cNvCxnSpPr>
            <p:nvPr/>
          </p:nvCxnSpPr>
          <p:spPr>
            <a:xfrm flipH="1" rot="-5400000">
              <a:off x="2945258" y="1145577"/>
              <a:ext cx="1367100" cy="4039500"/>
            </a:xfrm>
            <a:prstGeom prst="curvedConnector3">
              <a:avLst>
                <a:gd fmla="val 41596" name="adj1"/>
              </a:avLst>
            </a:prstGeom>
            <a:noFill/>
            <a:ln cap="flat" cmpd="sng" w="38100">
              <a:solidFill>
                <a:schemeClr val="dk1"/>
              </a:solidFill>
              <a:prstDash val="solid"/>
              <a:miter lim="800000"/>
              <a:headEnd len="sm" w="sm" type="none"/>
              <a:tailEnd len="med" w="med" type="stealth"/>
            </a:ln>
          </p:spPr>
        </p:cxnSp>
        <p:sp>
          <p:nvSpPr>
            <p:cNvPr id="540" name="Google Shape;540;p39"/>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541" name="Google Shape;541;p39"/>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cxnSp>
          <p:nvCxnSpPr>
            <p:cNvPr id="542" name="Google Shape;542;p39"/>
            <p:cNvCxnSpPr>
              <a:stCxn id="538" idx="2"/>
            </p:cNvCxnSpPr>
            <p:nvPr/>
          </p:nvCxnSpPr>
          <p:spPr>
            <a:xfrm flipH="1" rot="-5400000">
              <a:off x="4120568" y="1989927"/>
              <a:ext cx="1035900" cy="2019600"/>
            </a:xfrm>
            <a:prstGeom prst="curvedConnector3">
              <a:avLst>
                <a:gd fmla="val 48380" name="adj1"/>
              </a:avLst>
            </a:prstGeom>
            <a:noFill/>
            <a:ln cap="flat" cmpd="sng" w="38100">
              <a:solidFill>
                <a:srgbClr val="7F7F7F"/>
              </a:solidFill>
              <a:prstDash val="solid"/>
              <a:miter lim="800000"/>
              <a:headEnd len="sm" w="sm" type="none"/>
              <a:tailEnd len="med" w="med" type="stealth"/>
            </a:ln>
          </p:spPr>
        </p:cxnSp>
        <p:cxnSp>
          <p:nvCxnSpPr>
            <p:cNvPr id="543" name="Google Shape;543;p39"/>
            <p:cNvCxnSpPr/>
            <p:nvPr/>
          </p:nvCxnSpPr>
          <p:spPr>
            <a:xfrm flipH="1" rot="-5400000">
              <a:off x="5130728" y="2999425"/>
              <a:ext cx="1035900" cy="600"/>
            </a:xfrm>
            <a:prstGeom prst="curvedConnector3">
              <a:avLst>
                <a:gd fmla="val 50000" name="adj1"/>
              </a:avLst>
            </a:prstGeom>
            <a:noFill/>
            <a:ln cap="flat" cmpd="sng" w="38100">
              <a:solidFill>
                <a:srgbClr val="7F7F7F"/>
              </a:solidFill>
              <a:prstDash val="solid"/>
              <a:miter lim="800000"/>
              <a:headEnd len="sm" w="sm" type="none"/>
              <a:tailEnd len="med" w="med" type="stealth"/>
            </a:ln>
          </p:spPr>
        </p:cxnSp>
        <p:cxnSp>
          <p:nvCxnSpPr>
            <p:cNvPr id="544" name="Google Shape;544;p39"/>
            <p:cNvCxnSpPr>
              <a:stCxn id="541" idx="2"/>
            </p:cNvCxnSpPr>
            <p:nvPr/>
          </p:nvCxnSpPr>
          <p:spPr>
            <a:xfrm rot="5400000">
              <a:off x="6140288" y="1989925"/>
              <a:ext cx="1035900" cy="2019600"/>
            </a:xfrm>
            <a:prstGeom prst="curvedConnector3">
              <a:avLst>
                <a:gd fmla="val 50000" name="adj1"/>
              </a:avLst>
            </a:prstGeom>
            <a:noFill/>
            <a:ln cap="flat" cmpd="sng" w="38100">
              <a:solidFill>
                <a:srgbClr val="7F7F7F"/>
              </a:solidFill>
              <a:prstDash val="solid"/>
              <a:miter lim="800000"/>
              <a:headEnd len="sm" w="sm" type="none"/>
              <a:tailEnd len="med" w="med" type="stealth"/>
            </a:ln>
          </p:spPr>
        </p:cxnSp>
        <p:sp>
          <p:nvSpPr>
            <p:cNvPr id="545" name="Google Shape;545;p39"/>
            <p:cNvSpPr txBox="1"/>
            <p:nvPr/>
          </p:nvSpPr>
          <p:spPr>
            <a:xfrm>
              <a:off x="1273110" y="2750369"/>
              <a:ext cx="663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Read</a:t>
              </a:r>
              <a:endParaRPr/>
            </a:p>
          </p:txBody>
        </p:sp>
      </p:grpSp>
      <p:sp>
        <p:nvSpPr>
          <p:cNvPr id="546" name="Google Shape;546;p39"/>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Data has not arrived at source yet</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On demand migration of unavailable data</a:t>
            </a:r>
            <a:endParaRPr sz="1900"/>
          </a:p>
          <a:p>
            <a:pPr indent="0" lvl="0" marL="228600" marR="0" rtl="0" algn="l">
              <a:lnSpc>
                <a:spcPct val="90000"/>
              </a:lnSpc>
              <a:spcBef>
                <a:spcPts val="100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0"/>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Leverage Skew</a:t>
            </a:r>
            <a:endParaRPr>
              <a:latin typeface="Calibri"/>
              <a:ea typeface="Calibri"/>
              <a:cs typeface="Calibri"/>
              <a:sym typeface="Calibri"/>
            </a:endParaRPr>
          </a:p>
        </p:txBody>
      </p:sp>
      <p:sp>
        <p:nvSpPr>
          <p:cNvPr id="552" name="Google Shape;552;p40"/>
          <p:cNvSpPr txBox="1"/>
          <p:nvPr>
            <p:ph idx="12" type="sldNum"/>
          </p:nvPr>
        </p:nvSpPr>
        <p:spPr>
          <a:xfrm>
            <a:off x="6457950" y="3575448"/>
            <a:ext cx="20574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53" name="Google Shape;553;p40"/>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Data has not arrived at source yet</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On demand migration of unavailable data</a:t>
            </a:r>
            <a:endParaRPr sz="1900"/>
          </a:p>
          <a:p>
            <a:pPr indent="0" lvl="0" marL="228600" marR="0" rtl="0" algn="l">
              <a:lnSpc>
                <a:spcPct val="90000"/>
              </a:lnSpc>
              <a:spcBef>
                <a:spcPts val="100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p:txBody>
      </p:sp>
      <p:sp>
        <p:nvSpPr>
          <p:cNvPr id="554" name="Google Shape;554;p40"/>
          <p:cNvSpPr/>
          <p:nvPr/>
        </p:nvSpPr>
        <p:spPr>
          <a:xfrm>
            <a:off x="6825600" y="3219149"/>
            <a:ext cx="2020500" cy="16359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Hot keys move early</a:t>
            </a:r>
            <a:endParaRPr sz="1300"/>
          </a:p>
          <a:p>
            <a:pPr indent="0" lvl="0" marL="0" marR="0" rtl="0" algn="ctr">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Low Impact to Median Latency</a:t>
            </a:r>
            <a:endParaRPr sz="1300"/>
          </a:p>
        </p:txBody>
      </p:sp>
      <p:sp>
        <p:nvSpPr>
          <p:cNvPr id="555" name="Google Shape;555;p40"/>
          <p:cNvSpPr/>
          <p:nvPr/>
        </p:nvSpPr>
        <p:spPr>
          <a:xfrm>
            <a:off x="2927366" y="3009341"/>
            <a:ext cx="914400" cy="1872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40"/>
          <p:cNvSpPr/>
          <p:nvPr/>
        </p:nvSpPr>
        <p:spPr>
          <a:xfrm>
            <a:off x="3171562" y="3710558"/>
            <a:ext cx="914400" cy="1872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nvGrpSpPr>
          <p:cNvPr id="557" name="Google Shape;557;p40"/>
          <p:cNvGrpSpPr/>
          <p:nvPr/>
        </p:nvGrpSpPr>
        <p:grpSpPr>
          <a:xfrm>
            <a:off x="628650" y="2015624"/>
            <a:ext cx="7687838" cy="2654881"/>
            <a:chOff x="628650" y="1870075"/>
            <a:chExt cx="7687838" cy="3539841"/>
          </a:xfrm>
        </p:grpSpPr>
        <p:sp>
          <p:nvSpPr>
            <p:cNvPr id="558" name="Google Shape;558;p40"/>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559" name="Google Shape;559;p40"/>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0" name="Google Shape;560;p40"/>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1" name="Google Shape;561;p40"/>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2" name="Google Shape;562;p40"/>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3" name="Google Shape;563;p40"/>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4" name="Google Shape;564;p40"/>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565" name="Google Shape;565;p40"/>
            <p:cNvSpPr/>
            <p:nvPr/>
          </p:nvSpPr>
          <p:spPr>
            <a:xfrm>
              <a:off x="5191223" y="384888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6" name="Google Shape;566;p40"/>
            <p:cNvSpPr/>
            <p:nvPr/>
          </p:nvSpPr>
          <p:spPr>
            <a:xfrm>
              <a:off x="5191223" y="409653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7" name="Google Shape;567;p40"/>
            <p:cNvSpPr/>
            <p:nvPr/>
          </p:nvSpPr>
          <p:spPr>
            <a:xfrm>
              <a:off x="5191223" y="43441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8" name="Google Shape;568;p40"/>
            <p:cNvSpPr/>
            <p:nvPr/>
          </p:nvSpPr>
          <p:spPr>
            <a:xfrm>
              <a:off x="5191223" y="4582311"/>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9" name="Google Shape;569;p40"/>
            <p:cNvSpPr/>
            <p:nvPr/>
          </p:nvSpPr>
          <p:spPr>
            <a:xfrm>
              <a:off x="5191223" y="482996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70" name="Google Shape;570;p40"/>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571" name="Google Shape;571;p40"/>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sp>
          <p:nvSpPr>
            <p:cNvPr id="572" name="Google Shape;572;p40"/>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573" name="Google Shape;573;p40"/>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sp>
          <p:nvSpPr>
            <p:cNvPr id="574" name="Google Shape;574;p40"/>
            <p:cNvSpPr txBox="1"/>
            <p:nvPr/>
          </p:nvSpPr>
          <p:spPr>
            <a:xfrm>
              <a:off x="1273110" y="2750369"/>
              <a:ext cx="663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Read</a:t>
              </a:r>
              <a:endParaRPr/>
            </a:p>
          </p:txBody>
        </p:sp>
      </p:grpSp>
      <p:grpSp>
        <p:nvGrpSpPr>
          <p:cNvPr id="575" name="Google Shape;575;p40"/>
          <p:cNvGrpSpPr/>
          <p:nvPr/>
        </p:nvGrpSpPr>
        <p:grpSpPr>
          <a:xfrm>
            <a:off x="1609058" y="2474399"/>
            <a:ext cx="6058980" cy="1025326"/>
            <a:chOff x="1609058" y="2481775"/>
            <a:chExt cx="6058980" cy="1367102"/>
          </a:xfrm>
        </p:grpSpPr>
        <p:cxnSp>
          <p:nvCxnSpPr>
            <p:cNvPr id="576" name="Google Shape;576;p40"/>
            <p:cNvCxnSpPr/>
            <p:nvPr/>
          </p:nvCxnSpPr>
          <p:spPr>
            <a:xfrm flipH="1" rot="-5400000">
              <a:off x="2945258" y="1145577"/>
              <a:ext cx="1367100" cy="4039500"/>
            </a:xfrm>
            <a:prstGeom prst="curvedConnector3">
              <a:avLst>
                <a:gd fmla="val 41596" name="adj1"/>
              </a:avLst>
            </a:prstGeom>
            <a:noFill/>
            <a:ln cap="flat" cmpd="sng" w="38100">
              <a:solidFill>
                <a:schemeClr val="dk1"/>
              </a:solidFill>
              <a:prstDash val="solid"/>
              <a:miter lim="800000"/>
              <a:headEnd len="sm" w="sm" type="none"/>
              <a:tailEnd len="med" w="med" type="stealth"/>
            </a:ln>
          </p:spPr>
        </p:cxnSp>
        <p:cxnSp>
          <p:nvCxnSpPr>
            <p:cNvPr id="577" name="Google Shape;577;p40"/>
            <p:cNvCxnSpPr/>
            <p:nvPr/>
          </p:nvCxnSpPr>
          <p:spPr>
            <a:xfrm flipH="1" rot="-5400000">
              <a:off x="4120568" y="1989927"/>
              <a:ext cx="1035900" cy="2019600"/>
            </a:xfrm>
            <a:prstGeom prst="curvedConnector3">
              <a:avLst>
                <a:gd fmla="val 48380" name="adj1"/>
              </a:avLst>
            </a:prstGeom>
            <a:noFill/>
            <a:ln cap="flat" cmpd="sng" w="38100">
              <a:solidFill>
                <a:srgbClr val="7F7F7F"/>
              </a:solidFill>
              <a:prstDash val="solid"/>
              <a:miter lim="800000"/>
              <a:headEnd len="sm" w="sm" type="none"/>
              <a:tailEnd len="med" w="med" type="stealth"/>
            </a:ln>
          </p:spPr>
        </p:cxnSp>
        <p:cxnSp>
          <p:nvCxnSpPr>
            <p:cNvPr id="578" name="Google Shape;578;p40"/>
            <p:cNvCxnSpPr/>
            <p:nvPr/>
          </p:nvCxnSpPr>
          <p:spPr>
            <a:xfrm flipH="1" rot="-5400000">
              <a:off x="5130728" y="2999425"/>
              <a:ext cx="1035900" cy="600"/>
            </a:xfrm>
            <a:prstGeom prst="curvedConnector3">
              <a:avLst>
                <a:gd fmla="val 50000" name="adj1"/>
              </a:avLst>
            </a:prstGeom>
            <a:noFill/>
            <a:ln cap="flat" cmpd="sng" w="38100">
              <a:solidFill>
                <a:srgbClr val="7F7F7F"/>
              </a:solidFill>
              <a:prstDash val="solid"/>
              <a:miter lim="800000"/>
              <a:headEnd len="sm" w="sm" type="none"/>
              <a:tailEnd len="med" w="med" type="stealth"/>
            </a:ln>
          </p:spPr>
        </p:cxnSp>
        <p:cxnSp>
          <p:nvCxnSpPr>
            <p:cNvPr id="579" name="Google Shape;579;p40"/>
            <p:cNvCxnSpPr/>
            <p:nvPr/>
          </p:nvCxnSpPr>
          <p:spPr>
            <a:xfrm rot="5400000">
              <a:off x="6140288" y="1989925"/>
              <a:ext cx="1035900" cy="2019600"/>
            </a:xfrm>
            <a:prstGeom prst="curvedConnector3">
              <a:avLst>
                <a:gd fmla="val 50000" name="adj1"/>
              </a:avLst>
            </a:prstGeom>
            <a:noFill/>
            <a:ln cap="flat" cmpd="sng" w="38100">
              <a:solidFill>
                <a:srgbClr val="7F7F7F"/>
              </a:solidFill>
              <a:prstDash val="solid"/>
              <a:miter lim="800000"/>
              <a:headEnd len="sm" w="sm" type="none"/>
              <a:tailEnd len="med" w="med" type="stealth"/>
            </a:ln>
          </p:spPr>
        </p:cxnSp>
      </p:grpSp>
      <p:sp>
        <p:nvSpPr>
          <p:cNvPr id="580" name="Google Shape;580;p40"/>
          <p:cNvSpPr/>
          <p:nvPr/>
        </p:nvSpPr>
        <p:spPr>
          <a:xfrm flipH="1" rot="10800000">
            <a:off x="1990557" y="3534204"/>
            <a:ext cx="3281400" cy="1467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1"/>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Adaptive and Parallel</a:t>
            </a:r>
            <a:endParaRPr>
              <a:latin typeface="Calibri"/>
              <a:ea typeface="Calibri"/>
              <a:cs typeface="Calibri"/>
              <a:sym typeface="Calibri"/>
            </a:endParaRPr>
          </a:p>
        </p:txBody>
      </p:sp>
      <p:grpSp>
        <p:nvGrpSpPr>
          <p:cNvPr id="586" name="Google Shape;586;p41"/>
          <p:cNvGrpSpPr/>
          <p:nvPr/>
        </p:nvGrpSpPr>
        <p:grpSpPr>
          <a:xfrm>
            <a:off x="628650" y="2015622"/>
            <a:ext cx="7687838" cy="2654881"/>
            <a:chOff x="628650" y="1870075"/>
            <a:chExt cx="7687838" cy="3539841"/>
          </a:xfrm>
        </p:grpSpPr>
        <p:sp>
          <p:nvSpPr>
            <p:cNvPr id="587" name="Google Shape;587;p41"/>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588" name="Google Shape;588;p41"/>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89" name="Google Shape;589;p41"/>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0" name="Google Shape;590;p41"/>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1" name="Google Shape;591;p41"/>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2" name="Google Shape;592;p41"/>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3" name="Google Shape;593;p41"/>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594" name="Google Shape;594;p41"/>
            <p:cNvSpPr txBox="1"/>
            <p:nvPr/>
          </p:nvSpPr>
          <p:spPr>
            <a:xfrm>
              <a:off x="2257163" y="3530362"/>
              <a:ext cx="274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On-demand Pull</a:t>
              </a:r>
              <a:endParaRPr/>
            </a:p>
          </p:txBody>
        </p:sp>
        <p:sp>
          <p:nvSpPr>
            <p:cNvPr id="595" name="Google Shape;595;p41"/>
            <p:cNvSpPr/>
            <p:nvPr/>
          </p:nvSpPr>
          <p:spPr>
            <a:xfrm>
              <a:off x="5191223" y="38488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6" name="Google Shape;596;p41"/>
            <p:cNvSpPr/>
            <p:nvPr/>
          </p:nvSpPr>
          <p:spPr>
            <a:xfrm>
              <a:off x="5191223" y="409653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7" name="Google Shape;597;p41"/>
            <p:cNvSpPr/>
            <p:nvPr/>
          </p:nvSpPr>
          <p:spPr>
            <a:xfrm>
              <a:off x="5191223" y="43441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8" name="Google Shape;598;p41"/>
            <p:cNvSpPr/>
            <p:nvPr/>
          </p:nvSpPr>
          <p:spPr>
            <a:xfrm>
              <a:off x="5191223" y="4582311"/>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9" name="Google Shape;599;p41"/>
            <p:cNvSpPr/>
            <p:nvPr/>
          </p:nvSpPr>
          <p:spPr>
            <a:xfrm>
              <a:off x="5191223" y="482996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00" name="Google Shape;600;p41"/>
            <p:cNvSpPr/>
            <p:nvPr/>
          </p:nvSpPr>
          <p:spPr>
            <a:xfrm rot="10800000">
              <a:off x="1990557" y="3894851"/>
              <a:ext cx="32814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01" name="Google Shape;601;p41"/>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602" name="Google Shape;602;p41"/>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sp>
          <p:nvSpPr>
            <p:cNvPr id="603" name="Google Shape;603;p41"/>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604" name="Google Shape;604;p41"/>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grpSp>
      <p:sp>
        <p:nvSpPr>
          <p:cNvPr id="605" name="Google Shape;605;p41"/>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Old single-threaded protocol limited to 130 MB/s</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Pipelined and parallel at source and target</a:t>
            </a:r>
            <a:endParaRPr sz="1900"/>
          </a:p>
        </p:txBody>
      </p:sp>
      <p:sp>
        <p:nvSpPr>
          <p:cNvPr id="606" name="Google Shape;606;p41"/>
          <p:cNvSpPr/>
          <p:nvPr/>
        </p:nvSpPr>
        <p:spPr>
          <a:xfrm rot="10800000">
            <a:off x="2638342" y="3768394"/>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 name="Google Shape;607;p41"/>
          <p:cNvSpPr/>
          <p:nvPr/>
        </p:nvSpPr>
        <p:spPr>
          <a:xfrm rot="10800000">
            <a:off x="2637730" y="3970689"/>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8" name="Google Shape;608;p41"/>
          <p:cNvSpPr/>
          <p:nvPr/>
        </p:nvSpPr>
        <p:spPr>
          <a:xfrm rot="10800000">
            <a:off x="2637730" y="4177858"/>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9" name="Google Shape;609;p41"/>
          <p:cNvSpPr txBox="1"/>
          <p:nvPr/>
        </p:nvSpPr>
        <p:spPr>
          <a:xfrm>
            <a:off x="2257163" y="4322207"/>
            <a:ext cx="27432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Parallel Pulls</a:t>
            </a:r>
            <a:endParaRPr/>
          </a:p>
        </p:txBody>
      </p:sp>
      <p:grpSp>
        <p:nvGrpSpPr>
          <p:cNvPr id="610" name="Google Shape;610;p41"/>
          <p:cNvGrpSpPr/>
          <p:nvPr/>
        </p:nvGrpSpPr>
        <p:grpSpPr>
          <a:xfrm>
            <a:off x="1609058" y="2473291"/>
            <a:ext cx="6058980" cy="776806"/>
            <a:chOff x="1609058" y="2481775"/>
            <a:chExt cx="6058980" cy="1035741"/>
          </a:xfrm>
        </p:grpSpPr>
        <p:cxnSp>
          <p:nvCxnSpPr>
            <p:cNvPr id="611" name="Google Shape;611;p41"/>
            <p:cNvCxnSpPr/>
            <p:nvPr/>
          </p:nvCxnSpPr>
          <p:spPr>
            <a:xfrm flipH="1" rot="-5400000">
              <a:off x="3110858" y="979977"/>
              <a:ext cx="1035600" cy="40392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12" name="Google Shape;612;p41"/>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613" name="Google Shape;613;p41"/>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14" name="Google Shape;614;p41"/>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2"/>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Adaptive and Parallel</a:t>
            </a:r>
            <a:endParaRPr>
              <a:latin typeface="Calibri"/>
              <a:ea typeface="Calibri"/>
              <a:cs typeface="Calibri"/>
              <a:sym typeface="Calibri"/>
            </a:endParaRPr>
          </a:p>
        </p:txBody>
      </p:sp>
      <p:sp>
        <p:nvSpPr>
          <p:cNvPr id="620" name="Google Shape;620;p42"/>
          <p:cNvSpPr txBox="1"/>
          <p:nvPr>
            <p:ph idx="12" type="sldNum"/>
          </p:nvPr>
        </p:nvSpPr>
        <p:spPr>
          <a:xfrm>
            <a:off x="6457950" y="3575448"/>
            <a:ext cx="20574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621" name="Google Shape;621;p42"/>
          <p:cNvGrpSpPr/>
          <p:nvPr/>
        </p:nvGrpSpPr>
        <p:grpSpPr>
          <a:xfrm>
            <a:off x="628650" y="2015622"/>
            <a:ext cx="7687838" cy="2654881"/>
            <a:chOff x="628650" y="1870075"/>
            <a:chExt cx="7687838" cy="3539841"/>
          </a:xfrm>
        </p:grpSpPr>
        <p:sp>
          <p:nvSpPr>
            <p:cNvPr id="622" name="Google Shape;622;p42"/>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623" name="Google Shape;623;p42"/>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24" name="Google Shape;624;p42"/>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25" name="Google Shape;625;p42"/>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26" name="Google Shape;626;p42"/>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27" name="Google Shape;627;p42"/>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28" name="Google Shape;628;p42"/>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629" name="Google Shape;629;p42"/>
            <p:cNvSpPr txBox="1"/>
            <p:nvPr/>
          </p:nvSpPr>
          <p:spPr>
            <a:xfrm>
              <a:off x="2257163" y="3530362"/>
              <a:ext cx="274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On-demand Pull</a:t>
              </a:r>
              <a:endParaRPr/>
            </a:p>
          </p:txBody>
        </p:sp>
        <p:sp>
          <p:nvSpPr>
            <p:cNvPr id="630" name="Google Shape;630;p42"/>
            <p:cNvSpPr/>
            <p:nvPr/>
          </p:nvSpPr>
          <p:spPr>
            <a:xfrm>
              <a:off x="5191223" y="38488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31" name="Google Shape;631;p42"/>
            <p:cNvSpPr/>
            <p:nvPr/>
          </p:nvSpPr>
          <p:spPr>
            <a:xfrm>
              <a:off x="5191223" y="409653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32" name="Google Shape;632;p42"/>
            <p:cNvSpPr/>
            <p:nvPr/>
          </p:nvSpPr>
          <p:spPr>
            <a:xfrm>
              <a:off x="5191223" y="43441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33" name="Google Shape;633;p42"/>
            <p:cNvSpPr/>
            <p:nvPr/>
          </p:nvSpPr>
          <p:spPr>
            <a:xfrm>
              <a:off x="5191223" y="4582311"/>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34" name="Google Shape;634;p42"/>
            <p:cNvSpPr/>
            <p:nvPr/>
          </p:nvSpPr>
          <p:spPr>
            <a:xfrm>
              <a:off x="5191223" y="482996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35" name="Google Shape;635;p42"/>
            <p:cNvSpPr/>
            <p:nvPr/>
          </p:nvSpPr>
          <p:spPr>
            <a:xfrm rot="10800000">
              <a:off x="1990557" y="3894851"/>
              <a:ext cx="32814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36" name="Google Shape;636;p42"/>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637" name="Google Shape;637;p42"/>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sp>
          <p:nvSpPr>
            <p:cNvPr id="638" name="Google Shape;638;p42"/>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639" name="Google Shape;639;p42"/>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grpSp>
      <p:sp>
        <p:nvSpPr>
          <p:cNvPr id="640" name="Google Shape;640;p42"/>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Old single-threaded protocol limited to 130 MB/s</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Pipelined and parallel at source and target</a:t>
            </a:r>
            <a:endParaRPr sz="1900"/>
          </a:p>
          <a:p>
            <a:pPr indent="0" lvl="0" marL="228600" marR="0" rtl="0" algn="l">
              <a:lnSpc>
                <a:spcPct val="90000"/>
              </a:lnSpc>
              <a:spcBef>
                <a:spcPts val="100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p:txBody>
      </p:sp>
      <p:sp>
        <p:nvSpPr>
          <p:cNvPr id="641" name="Google Shape;641;p42"/>
          <p:cNvSpPr/>
          <p:nvPr/>
        </p:nvSpPr>
        <p:spPr>
          <a:xfrm>
            <a:off x="6835393" y="3219023"/>
            <a:ext cx="18132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Target Driven</a:t>
            </a:r>
            <a:endParaRPr sz="1300"/>
          </a:p>
          <a:p>
            <a:pPr indent="0" lvl="0" marL="0" marR="0" rtl="0" algn="ctr">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Yields to</a:t>
            </a:r>
            <a:br>
              <a:rPr b="1" lang="en" sz="1700">
                <a:solidFill>
                  <a:schemeClr val="dk1"/>
                </a:solidFill>
                <a:latin typeface="Calibri"/>
                <a:ea typeface="Calibri"/>
                <a:cs typeface="Calibri"/>
                <a:sym typeface="Calibri"/>
              </a:rPr>
            </a:br>
            <a:r>
              <a:rPr b="1" lang="en" sz="1700">
                <a:solidFill>
                  <a:schemeClr val="dk1"/>
                </a:solidFill>
                <a:latin typeface="Calibri"/>
                <a:ea typeface="Calibri"/>
                <a:cs typeface="Calibri"/>
                <a:sym typeface="Calibri"/>
              </a:rPr>
              <a:t>On-demand Pulls</a:t>
            </a:r>
            <a:endParaRPr sz="1300"/>
          </a:p>
          <a:p>
            <a:pPr indent="0" lvl="0" marL="0" marR="0" rtl="0" algn="ctr">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Moves 758 MB/s</a:t>
            </a:r>
            <a:endParaRPr sz="1300"/>
          </a:p>
        </p:txBody>
      </p:sp>
      <p:sp>
        <p:nvSpPr>
          <p:cNvPr id="642" name="Google Shape;642;p42"/>
          <p:cNvSpPr/>
          <p:nvPr/>
        </p:nvSpPr>
        <p:spPr>
          <a:xfrm rot="10800000">
            <a:off x="2638342" y="3768394"/>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3" name="Google Shape;643;p42"/>
          <p:cNvSpPr/>
          <p:nvPr/>
        </p:nvSpPr>
        <p:spPr>
          <a:xfrm rot="10800000">
            <a:off x="2637730" y="3970689"/>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4" name="Google Shape;644;p42"/>
          <p:cNvSpPr/>
          <p:nvPr/>
        </p:nvSpPr>
        <p:spPr>
          <a:xfrm rot="10800000">
            <a:off x="2637730" y="4177858"/>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 name="Google Shape;645;p42"/>
          <p:cNvSpPr txBox="1"/>
          <p:nvPr/>
        </p:nvSpPr>
        <p:spPr>
          <a:xfrm>
            <a:off x="2257163" y="4322207"/>
            <a:ext cx="27432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Parallel Pulls</a:t>
            </a:r>
            <a:endParaRPr/>
          </a:p>
        </p:txBody>
      </p:sp>
      <p:grpSp>
        <p:nvGrpSpPr>
          <p:cNvPr id="646" name="Google Shape;646;p42"/>
          <p:cNvGrpSpPr/>
          <p:nvPr/>
        </p:nvGrpSpPr>
        <p:grpSpPr>
          <a:xfrm>
            <a:off x="1609058" y="2473291"/>
            <a:ext cx="6058980" cy="776806"/>
            <a:chOff x="1609058" y="2481775"/>
            <a:chExt cx="6058980" cy="1035741"/>
          </a:xfrm>
        </p:grpSpPr>
        <p:cxnSp>
          <p:nvCxnSpPr>
            <p:cNvPr id="647" name="Google Shape;647;p42"/>
            <p:cNvCxnSpPr/>
            <p:nvPr/>
          </p:nvCxnSpPr>
          <p:spPr>
            <a:xfrm flipH="1" rot="-5400000">
              <a:off x="3110858" y="979977"/>
              <a:ext cx="1035600" cy="40392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48" name="Google Shape;648;p42"/>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649" name="Google Shape;649;p42"/>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50" name="Google Shape;650;p42"/>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544513" y="307700"/>
            <a:ext cx="2493425" cy="2533975"/>
          </a:xfrm>
          <a:prstGeom prst="rect">
            <a:avLst/>
          </a:prstGeom>
          <a:noFill/>
          <a:ln>
            <a:noFill/>
          </a:ln>
        </p:spPr>
      </p:pic>
      <p:sp>
        <p:nvSpPr>
          <p:cNvPr id="78" name="Google Shape;78;p16"/>
          <p:cNvSpPr txBox="1"/>
          <p:nvPr/>
        </p:nvSpPr>
        <p:spPr>
          <a:xfrm>
            <a:off x="453225" y="2970200"/>
            <a:ext cx="2676000" cy="70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Sensors, Devices, IoT...</a:t>
            </a:r>
            <a:endParaRPr b="1" sz="2800">
              <a:latin typeface="Times New Roman"/>
              <a:ea typeface="Times New Roman"/>
              <a:cs typeface="Times New Roman"/>
              <a:sym typeface="Times New Roman"/>
            </a:endParaRPr>
          </a:p>
        </p:txBody>
      </p:sp>
      <p:grpSp>
        <p:nvGrpSpPr>
          <p:cNvPr id="79" name="Google Shape;79;p16"/>
          <p:cNvGrpSpPr/>
          <p:nvPr/>
        </p:nvGrpSpPr>
        <p:grpSpPr>
          <a:xfrm>
            <a:off x="5014743" y="334540"/>
            <a:ext cx="1665123" cy="909501"/>
            <a:chOff x="2360941" y="3064138"/>
            <a:chExt cx="1665123" cy="1388338"/>
          </a:xfrm>
        </p:grpSpPr>
        <p:sp>
          <p:nvSpPr>
            <p:cNvPr id="80" name="Google Shape;80;p16"/>
            <p:cNvSpPr/>
            <p:nvPr/>
          </p:nvSpPr>
          <p:spPr>
            <a:xfrm>
              <a:off x="2487364" y="3064138"/>
              <a:ext cx="1538700" cy="1278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Ad hoc</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Batch Analysis</a:t>
              </a:r>
              <a:endParaRPr sz="1000">
                <a:latin typeface="Times New Roman"/>
                <a:ea typeface="Times New Roman"/>
                <a:cs typeface="Times New Roman"/>
                <a:sym typeface="Times New Roman"/>
              </a:endParaRPr>
            </a:p>
          </p:txBody>
        </p:sp>
        <p:sp>
          <p:nvSpPr>
            <p:cNvPr id="81" name="Google Shape;81;p16"/>
            <p:cNvSpPr/>
            <p:nvPr/>
          </p:nvSpPr>
          <p:spPr>
            <a:xfrm>
              <a:off x="2360941" y="3173577"/>
              <a:ext cx="1538700" cy="1278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Cloud</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2800">
                  <a:latin typeface="Times New Roman"/>
                  <a:ea typeface="Times New Roman"/>
                  <a:cs typeface="Times New Roman"/>
                  <a:sym typeface="Times New Roman"/>
                </a:rPr>
                <a:t>Services</a:t>
              </a:r>
              <a:endParaRPr b="1" sz="2800">
                <a:latin typeface="Times New Roman"/>
                <a:ea typeface="Times New Roman"/>
                <a:cs typeface="Times New Roman"/>
                <a:sym typeface="Times New Roman"/>
              </a:endParaRPr>
            </a:p>
          </p:txBody>
        </p:sp>
      </p:grpSp>
      <p:grpSp>
        <p:nvGrpSpPr>
          <p:cNvPr id="82" name="Google Shape;82;p16"/>
          <p:cNvGrpSpPr/>
          <p:nvPr/>
        </p:nvGrpSpPr>
        <p:grpSpPr>
          <a:xfrm rot="5400000">
            <a:off x="3257013" y="777600"/>
            <a:ext cx="1629900" cy="1250400"/>
            <a:chOff x="7156475" y="1613275"/>
            <a:chExt cx="1629900" cy="1250400"/>
          </a:xfrm>
        </p:grpSpPr>
        <p:grpSp>
          <p:nvGrpSpPr>
            <p:cNvPr id="83" name="Google Shape;83;p16"/>
            <p:cNvGrpSpPr/>
            <p:nvPr/>
          </p:nvGrpSpPr>
          <p:grpSpPr>
            <a:xfrm>
              <a:off x="7156475" y="1613275"/>
              <a:ext cx="1086600" cy="1250400"/>
              <a:chOff x="7125300" y="1613200"/>
              <a:chExt cx="1086600" cy="1250400"/>
            </a:xfrm>
          </p:grpSpPr>
          <p:sp>
            <p:nvSpPr>
              <p:cNvPr id="84" name="Google Shape;84;p16"/>
              <p:cNvSpPr/>
              <p:nvPr/>
            </p:nvSpPr>
            <p:spPr>
              <a:xfrm flipH="1" rot="10800000">
                <a:off x="7125300" y="1613200"/>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flipH="1" rot="10800000">
                <a:off x="7668600" y="1613200"/>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6"/>
            <p:cNvSpPr/>
            <p:nvPr/>
          </p:nvSpPr>
          <p:spPr>
            <a:xfrm flipH="1" rot="10800000">
              <a:off x="8243075" y="1613275"/>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6"/>
          <p:cNvSpPr txBox="1"/>
          <p:nvPr/>
        </p:nvSpPr>
        <p:spPr>
          <a:xfrm>
            <a:off x="3409114" y="307700"/>
            <a:ext cx="1325700" cy="549600"/>
          </a:xfrm>
          <a:prstGeom prst="rect">
            <a:avLst/>
          </a:prstGeom>
          <a:solidFill>
            <a:srgbClr val="F7F7F7">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Events,</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2800">
                <a:latin typeface="Times New Roman"/>
                <a:ea typeface="Times New Roman"/>
                <a:cs typeface="Times New Roman"/>
                <a:sym typeface="Times New Roman"/>
              </a:rPr>
              <a:t>Data</a:t>
            </a:r>
            <a:endParaRPr b="1" sz="2800">
              <a:latin typeface="Times New Roman"/>
              <a:ea typeface="Times New Roman"/>
              <a:cs typeface="Times New Roman"/>
              <a:sym typeface="Times New Roman"/>
            </a:endParaRPr>
          </a:p>
        </p:txBody>
      </p:sp>
      <p:sp>
        <p:nvSpPr>
          <p:cNvPr id="88" name="Google Shape;88;p16"/>
          <p:cNvSpPr txBox="1"/>
          <p:nvPr/>
        </p:nvSpPr>
        <p:spPr>
          <a:xfrm>
            <a:off x="311701" y="4542950"/>
            <a:ext cx="8405700" cy="5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Aggregated in the Cloud to Gain Insights and Drive Application Logic</a:t>
            </a:r>
            <a:endParaRPr b="1" sz="19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grpSp>
        <p:nvGrpSpPr>
          <p:cNvPr id="655" name="Google Shape;655;p43"/>
          <p:cNvGrpSpPr/>
          <p:nvPr/>
        </p:nvGrpSpPr>
        <p:grpSpPr>
          <a:xfrm>
            <a:off x="628650" y="2015630"/>
            <a:ext cx="7687838" cy="2654881"/>
            <a:chOff x="628650" y="2687506"/>
            <a:chExt cx="7687838" cy="3539841"/>
          </a:xfrm>
        </p:grpSpPr>
        <p:sp>
          <p:nvSpPr>
            <p:cNvPr id="656" name="Google Shape;656;p43"/>
            <p:cNvSpPr/>
            <p:nvPr/>
          </p:nvSpPr>
          <p:spPr>
            <a:xfrm>
              <a:off x="628650" y="4334947"/>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657" name="Google Shape;657;p43"/>
            <p:cNvSpPr/>
            <p:nvPr/>
          </p:nvSpPr>
          <p:spPr>
            <a:xfrm>
              <a:off x="1152618" y="466832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58" name="Google Shape;658;p43"/>
            <p:cNvSpPr/>
            <p:nvPr/>
          </p:nvSpPr>
          <p:spPr>
            <a:xfrm>
              <a:off x="1152618" y="491597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59" name="Google Shape;659;p43"/>
            <p:cNvSpPr/>
            <p:nvPr/>
          </p:nvSpPr>
          <p:spPr>
            <a:xfrm>
              <a:off x="1152618" y="516362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60" name="Google Shape;660;p43"/>
            <p:cNvSpPr/>
            <p:nvPr/>
          </p:nvSpPr>
          <p:spPr>
            <a:xfrm>
              <a:off x="1152618" y="540174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61" name="Google Shape;661;p43"/>
            <p:cNvSpPr/>
            <p:nvPr/>
          </p:nvSpPr>
          <p:spPr>
            <a:xfrm>
              <a:off x="1152618" y="564939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62" name="Google Shape;662;p43"/>
            <p:cNvSpPr/>
            <p:nvPr/>
          </p:nvSpPr>
          <p:spPr>
            <a:xfrm>
              <a:off x="4667970" y="4334947"/>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663" name="Google Shape;663;p43"/>
            <p:cNvSpPr/>
            <p:nvPr/>
          </p:nvSpPr>
          <p:spPr>
            <a:xfrm rot="10800000">
              <a:off x="2638342" y="5024425"/>
              <a:ext cx="1980300" cy="1953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64" name="Google Shape;664;p43"/>
            <p:cNvSpPr/>
            <p:nvPr/>
          </p:nvSpPr>
          <p:spPr>
            <a:xfrm rot="10800000">
              <a:off x="2637730" y="5294152"/>
              <a:ext cx="1980300" cy="1953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65" name="Google Shape;665;p43"/>
            <p:cNvSpPr/>
            <p:nvPr/>
          </p:nvSpPr>
          <p:spPr>
            <a:xfrm rot="10800000">
              <a:off x="2637730" y="5570377"/>
              <a:ext cx="1980300" cy="1953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66" name="Google Shape;666;p43"/>
            <p:cNvSpPr txBox="1"/>
            <p:nvPr/>
          </p:nvSpPr>
          <p:spPr>
            <a:xfrm>
              <a:off x="2257163" y="5762943"/>
              <a:ext cx="274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Parallel Pulls</a:t>
              </a:r>
              <a:endParaRPr/>
            </a:p>
          </p:txBody>
        </p:sp>
        <p:sp>
          <p:nvSpPr>
            <p:cNvPr id="667" name="Google Shape;667;p43"/>
            <p:cNvSpPr txBox="1"/>
            <p:nvPr/>
          </p:nvSpPr>
          <p:spPr>
            <a:xfrm>
              <a:off x="2257163" y="4347793"/>
              <a:ext cx="274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On-demand Pull</a:t>
              </a:r>
              <a:endParaRPr/>
            </a:p>
          </p:txBody>
        </p:sp>
        <p:sp>
          <p:nvSpPr>
            <p:cNvPr id="668" name="Google Shape;668;p43"/>
            <p:cNvSpPr/>
            <p:nvPr/>
          </p:nvSpPr>
          <p:spPr>
            <a:xfrm>
              <a:off x="5191223" y="4666317"/>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69" name="Google Shape;669;p43"/>
            <p:cNvSpPr/>
            <p:nvPr/>
          </p:nvSpPr>
          <p:spPr>
            <a:xfrm>
              <a:off x="5191223" y="491396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0" name="Google Shape;670;p43"/>
            <p:cNvSpPr/>
            <p:nvPr/>
          </p:nvSpPr>
          <p:spPr>
            <a:xfrm>
              <a:off x="5191223" y="5161617"/>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1" name="Google Shape;671;p43"/>
            <p:cNvSpPr/>
            <p:nvPr/>
          </p:nvSpPr>
          <p:spPr>
            <a:xfrm>
              <a:off x="5191223" y="5399742"/>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2" name="Google Shape;672;p43"/>
            <p:cNvSpPr/>
            <p:nvPr/>
          </p:nvSpPr>
          <p:spPr>
            <a:xfrm>
              <a:off x="5191223" y="564739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3" name="Google Shape;673;p43"/>
            <p:cNvSpPr/>
            <p:nvPr/>
          </p:nvSpPr>
          <p:spPr>
            <a:xfrm rot="10800000">
              <a:off x="1990557" y="4712282"/>
              <a:ext cx="32814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4" name="Google Shape;674;p43"/>
            <p:cNvSpPr/>
            <p:nvPr/>
          </p:nvSpPr>
          <p:spPr>
            <a:xfrm>
              <a:off x="960608" y="2687508"/>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675" name="Google Shape;675;p43"/>
            <p:cNvSpPr/>
            <p:nvPr/>
          </p:nvSpPr>
          <p:spPr>
            <a:xfrm>
              <a:off x="2980268" y="2687508"/>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sp>
          <p:nvSpPr>
            <p:cNvPr id="676" name="Google Shape;676;p43"/>
            <p:cNvSpPr/>
            <p:nvPr/>
          </p:nvSpPr>
          <p:spPr>
            <a:xfrm>
              <a:off x="4999928" y="2687506"/>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677" name="Google Shape;677;p43"/>
            <p:cNvSpPr/>
            <p:nvPr/>
          </p:nvSpPr>
          <p:spPr>
            <a:xfrm>
              <a:off x="7019588" y="2687506"/>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sp>
          <p:nvSpPr>
            <p:cNvPr id="678" name="Google Shape;678;p43"/>
            <p:cNvSpPr/>
            <p:nvPr/>
          </p:nvSpPr>
          <p:spPr>
            <a:xfrm flipH="1" rot="10800000">
              <a:off x="6282143" y="5189020"/>
              <a:ext cx="15969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9" name="Google Shape;679;p43"/>
            <p:cNvSpPr/>
            <p:nvPr/>
          </p:nvSpPr>
          <p:spPr>
            <a:xfrm rot="-745353">
              <a:off x="6284451" y="4781711"/>
              <a:ext cx="1596784" cy="195661"/>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80" name="Google Shape;680;p43"/>
            <p:cNvSpPr/>
            <p:nvPr/>
          </p:nvSpPr>
          <p:spPr>
            <a:xfrm flipH="1" rot="-10054647">
              <a:off x="6284451" y="5589157"/>
              <a:ext cx="1596784" cy="195661"/>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81" name="Google Shape;681;p43"/>
            <p:cNvSpPr txBox="1"/>
            <p:nvPr/>
          </p:nvSpPr>
          <p:spPr>
            <a:xfrm>
              <a:off x="6629214" y="4245793"/>
              <a:ext cx="1252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Replication</a:t>
              </a:r>
              <a:endParaRPr/>
            </a:p>
          </p:txBody>
        </p:sp>
      </p:grpSp>
      <p:sp>
        <p:nvSpPr>
          <p:cNvPr id="682" name="Google Shape;682;p43"/>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Synchronous replication bottleneck at target</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Safely defer replication until after migration</a:t>
            </a:r>
            <a:endParaRPr sz="1900"/>
          </a:p>
          <a:p>
            <a:pPr indent="0" lvl="0" marL="228600" marR="0" rtl="0" algn="l">
              <a:lnSpc>
                <a:spcPct val="90000"/>
              </a:lnSpc>
              <a:spcBef>
                <a:spcPts val="100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p:txBody>
      </p:sp>
      <p:grpSp>
        <p:nvGrpSpPr>
          <p:cNvPr id="683" name="Google Shape;683;p43"/>
          <p:cNvGrpSpPr/>
          <p:nvPr/>
        </p:nvGrpSpPr>
        <p:grpSpPr>
          <a:xfrm>
            <a:off x="3628718" y="2473291"/>
            <a:ext cx="4039320" cy="776806"/>
            <a:chOff x="3628718" y="2481775"/>
            <a:chExt cx="4039320" cy="1035741"/>
          </a:xfrm>
        </p:grpSpPr>
        <p:cxnSp>
          <p:nvCxnSpPr>
            <p:cNvPr id="684" name="Google Shape;684;p43"/>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685" name="Google Shape;685;p43"/>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86" name="Google Shape;686;p43"/>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grpSp>
        <p:nvGrpSpPr>
          <p:cNvPr id="687" name="Google Shape;687;p43"/>
          <p:cNvGrpSpPr/>
          <p:nvPr/>
        </p:nvGrpSpPr>
        <p:grpSpPr>
          <a:xfrm>
            <a:off x="1609058" y="2473291"/>
            <a:ext cx="6058980" cy="776806"/>
            <a:chOff x="1609058" y="2481775"/>
            <a:chExt cx="6058980" cy="1035741"/>
          </a:xfrm>
        </p:grpSpPr>
        <p:cxnSp>
          <p:nvCxnSpPr>
            <p:cNvPr id="688" name="Google Shape;688;p43"/>
            <p:cNvCxnSpPr/>
            <p:nvPr/>
          </p:nvCxnSpPr>
          <p:spPr>
            <a:xfrm flipH="1" rot="-5400000">
              <a:off x="3110858" y="979977"/>
              <a:ext cx="1035600" cy="40392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89" name="Google Shape;689;p43"/>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690" name="Google Shape;690;p43"/>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91" name="Google Shape;691;p43"/>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sp>
        <p:nvSpPr>
          <p:cNvPr id="692" name="Google Shape;692;p43"/>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Eliminate Sync Replication</a:t>
            </a:r>
            <a:endParaRPr>
              <a:latin typeface="Calibri"/>
              <a:ea typeface="Calibri"/>
              <a:cs typeface="Calibri"/>
              <a:sym typeface="Calibri"/>
            </a:endParaRPr>
          </a:p>
        </p:txBody>
      </p:sp>
      <p:sp>
        <p:nvSpPr>
          <p:cNvPr id="693" name="Google Shape;693;p43"/>
          <p:cNvSpPr/>
          <p:nvPr/>
        </p:nvSpPr>
        <p:spPr>
          <a:xfrm>
            <a:off x="7969098" y="3327147"/>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
        <p:nvSpPr>
          <p:cNvPr id="694" name="Google Shape;694;p43"/>
          <p:cNvSpPr/>
          <p:nvPr/>
        </p:nvSpPr>
        <p:spPr>
          <a:xfrm>
            <a:off x="7969098" y="3768122"/>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
        <p:nvSpPr>
          <p:cNvPr id="695" name="Google Shape;695;p43"/>
          <p:cNvSpPr/>
          <p:nvPr/>
        </p:nvSpPr>
        <p:spPr>
          <a:xfrm>
            <a:off x="7969098" y="4209097"/>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grpSp>
        <p:nvGrpSpPr>
          <p:cNvPr id="700" name="Google Shape;700;p44"/>
          <p:cNvGrpSpPr/>
          <p:nvPr/>
        </p:nvGrpSpPr>
        <p:grpSpPr>
          <a:xfrm>
            <a:off x="628650" y="2015630"/>
            <a:ext cx="7687838" cy="2654881"/>
            <a:chOff x="628650" y="2687506"/>
            <a:chExt cx="7687838" cy="3539841"/>
          </a:xfrm>
        </p:grpSpPr>
        <p:sp>
          <p:nvSpPr>
            <p:cNvPr id="701" name="Google Shape;701;p44"/>
            <p:cNvSpPr/>
            <p:nvPr/>
          </p:nvSpPr>
          <p:spPr>
            <a:xfrm>
              <a:off x="628650" y="4334947"/>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702" name="Google Shape;702;p44"/>
            <p:cNvSpPr/>
            <p:nvPr/>
          </p:nvSpPr>
          <p:spPr>
            <a:xfrm>
              <a:off x="4667970" y="4334947"/>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703" name="Google Shape;703;p44"/>
            <p:cNvSpPr/>
            <p:nvPr/>
          </p:nvSpPr>
          <p:spPr>
            <a:xfrm>
              <a:off x="5191223" y="466631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04" name="Google Shape;704;p44"/>
            <p:cNvSpPr/>
            <p:nvPr/>
          </p:nvSpPr>
          <p:spPr>
            <a:xfrm>
              <a:off x="5191223" y="491396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05" name="Google Shape;705;p44"/>
            <p:cNvSpPr/>
            <p:nvPr/>
          </p:nvSpPr>
          <p:spPr>
            <a:xfrm>
              <a:off x="5191223" y="516161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06" name="Google Shape;706;p44"/>
            <p:cNvSpPr/>
            <p:nvPr/>
          </p:nvSpPr>
          <p:spPr>
            <a:xfrm>
              <a:off x="5191223" y="539974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07" name="Google Shape;707;p44"/>
            <p:cNvSpPr/>
            <p:nvPr/>
          </p:nvSpPr>
          <p:spPr>
            <a:xfrm>
              <a:off x="5191223" y="564739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08" name="Google Shape;708;p44"/>
            <p:cNvSpPr/>
            <p:nvPr/>
          </p:nvSpPr>
          <p:spPr>
            <a:xfrm>
              <a:off x="960608" y="2687508"/>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709" name="Google Shape;709;p44"/>
            <p:cNvSpPr/>
            <p:nvPr/>
          </p:nvSpPr>
          <p:spPr>
            <a:xfrm>
              <a:off x="2980268" y="2687508"/>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sp>
          <p:nvSpPr>
            <p:cNvPr id="710" name="Google Shape;710;p44"/>
            <p:cNvSpPr/>
            <p:nvPr/>
          </p:nvSpPr>
          <p:spPr>
            <a:xfrm>
              <a:off x="4999928" y="2687506"/>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711" name="Google Shape;711;p44"/>
            <p:cNvSpPr/>
            <p:nvPr/>
          </p:nvSpPr>
          <p:spPr>
            <a:xfrm>
              <a:off x="7019588" y="2687506"/>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sp>
          <p:nvSpPr>
            <p:cNvPr id="712" name="Google Shape;712;p44"/>
            <p:cNvSpPr/>
            <p:nvPr/>
          </p:nvSpPr>
          <p:spPr>
            <a:xfrm flipH="1" rot="10800000">
              <a:off x="6282143" y="5189020"/>
              <a:ext cx="15969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13" name="Google Shape;713;p44"/>
            <p:cNvSpPr/>
            <p:nvPr/>
          </p:nvSpPr>
          <p:spPr>
            <a:xfrm rot="-745353">
              <a:off x="6284451" y="4781711"/>
              <a:ext cx="1596784" cy="195661"/>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14" name="Google Shape;714;p44"/>
            <p:cNvSpPr/>
            <p:nvPr/>
          </p:nvSpPr>
          <p:spPr>
            <a:xfrm flipH="1" rot="-10054647">
              <a:off x="6284451" y="5589157"/>
              <a:ext cx="1596784" cy="195661"/>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15" name="Google Shape;715;p44"/>
            <p:cNvSpPr txBox="1"/>
            <p:nvPr/>
          </p:nvSpPr>
          <p:spPr>
            <a:xfrm>
              <a:off x="6629214" y="4245793"/>
              <a:ext cx="1252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Replication</a:t>
              </a:r>
              <a:endParaRPr/>
            </a:p>
          </p:txBody>
        </p:sp>
      </p:grpSp>
      <p:sp>
        <p:nvSpPr>
          <p:cNvPr id="716" name="Google Shape;716;p44"/>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Synchronous replication bottleneck at target</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Safely defer replication until after migration</a:t>
            </a:r>
            <a:endParaRPr sz="1900"/>
          </a:p>
          <a:p>
            <a:pPr indent="0" lvl="0" marL="228600" marR="0" rtl="0" algn="l">
              <a:lnSpc>
                <a:spcPct val="90000"/>
              </a:lnSpc>
              <a:spcBef>
                <a:spcPts val="100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p:txBody>
      </p:sp>
      <p:grpSp>
        <p:nvGrpSpPr>
          <p:cNvPr id="717" name="Google Shape;717;p44"/>
          <p:cNvGrpSpPr/>
          <p:nvPr/>
        </p:nvGrpSpPr>
        <p:grpSpPr>
          <a:xfrm>
            <a:off x="1609058" y="2473291"/>
            <a:ext cx="6058980" cy="776806"/>
            <a:chOff x="1609058" y="2481775"/>
            <a:chExt cx="6058980" cy="1035741"/>
          </a:xfrm>
        </p:grpSpPr>
        <p:cxnSp>
          <p:nvCxnSpPr>
            <p:cNvPr id="718" name="Google Shape;718;p44"/>
            <p:cNvCxnSpPr/>
            <p:nvPr/>
          </p:nvCxnSpPr>
          <p:spPr>
            <a:xfrm flipH="1" rot="-5400000">
              <a:off x="3110858" y="979977"/>
              <a:ext cx="1035600" cy="40392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719" name="Google Shape;719;p44"/>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720" name="Google Shape;720;p44"/>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721" name="Google Shape;721;p44"/>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sp>
        <p:nvSpPr>
          <p:cNvPr id="722" name="Google Shape;722;p44"/>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Eliminate Sync Replication</a:t>
            </a:r>
            <a:endParaRPr>
              <a:latin typeface="Calibri"/>
              <a:ea typeface="Calibri"/>
              <a:cs typeface="Calibri"/>
              <a:sym typeface="Calibri"/>
            </a:endParaRPr>
          </a:p>
        </p:txBody>
      </p:sp>
      <p:sp>
        <p:nvSpPr>
          <p:cNvPr id="723" name="Google Shape;723;p44"/>
          <p:cNvSpPr/>
          <p:nvPr/>
        </p:nvSpPr>
        <p:spPr>
          <a:xfrm>
            <a:off x="7969098" y="3327147"/>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
        <p:nvSpPr>
          <p:cNvPr id="724" name="Google Shape;724;p44"/>
          <p:cNvSpPr/>
          <p:nvPr/>
        </p:nvSpPr>
        <p:spPr>
          <a:xfrm>
            <a:off x="7969098" y="3768122"/>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
        <p:nvSpPr>
          <p:cNvPr id="725" name="Google Shape;725;p44"/>
          <p:cNvSpPr/>
          <p:nvPr/>
        </p:nvSpPr>
        <p:spPr>
          <a:xfrm>
            <a:off x="7969098" y="4209097"/>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45"/>
          <p:cNvPicPr preferRelativeResize="0"/>
          <p:nvPr/>
        </p:nvPicPr>
        <p:blipFill>
          <a:blip r:embed="rId3">
            <a:alphaModFix/>
          </a:blip>
          <a:stretch>
            <a:fillRect/>
          </a:stretch>
        </p:blipFill>
        <p:spPr>
          <a:xfrm>
            <a:off x="912213" y="1491175"/>
            <a:ext cx="5612789" cy="1870930"/>
          </a:xfrm>
          <a:prstGeom prst="rect">
            <a:avLst/>
          </a:prstGeom>
          <a:noFill/>
          <a:ln>
            <a:noFill/>
          </a:ln>
        </p:spPr>
      </p:pic>
      <p:pic>
        <p:nvPicPr>
          <p:cNvPr id="731" name="Google Shape;731;p45"/>
          <p:cNvPicPr preferRelativeResize="0"/>
          <p:nvPr/>
        </p:nvPicPr>
        <p:blipFill>
          <a:blip r:embed="rId4">
            <a:alphaModFix/>
          </a:blip>
          <a:stretch>
            <a:fillRect/>
          </a:stretch>
        </p:blipFill>
        <p:spPr>
          <a:xfrm>
            <a:off x="911400" y="3077500"/>
            <a:ext cx="5614416" cy="1874520"/>
          </a:xfrm>
          <a:prstGeom prst="rect">
            <a:avLst/>
          </a:prstGeom>
          <a:noFill/>
          <a:ln>
            <a:noFill/>
          </a:ln>
        </p:spPr>
      </p:pic>
      <p:sp>
        <p:nvSpPr>
          <p:cNvPr id="732" name="Google Shape;732;p45"/>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Rocksteady</a:t>
            </a:r>
            <a:endParaRPr/>
          </a:p>
        </p:txBody>
      </p:sp>
      <p:sp>
        <p:nvSpPr>
          <p:cNvPr id="733" name="Google Shape;733;p45"/>
          <p:cNvSpPr txBox="1"/>
          <p:nvPr/>
        </p:nvSpPr>
        <p:spPr>
          <a:xfrm>
            <a:off x="1490691" y="4522366"/>
            <a:ext cx="4967400" cy="2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Time Since Experiment Start (Seconds)</a:t>
            </a:r>
            <a:endParaRPr/>
          </a:p>
        </p:txBody>
      </p:sp>
      <p:sp>
        <p:nvSpPr>
          <p:cNvPr id="734" name="Google Shape;734;p45"/>
          <p:cNvSpPr txBox="1"/>
          <p:nvPr/>
        </p:nvSpPr>
        <p:spPr>
          <a:xfrm rot="-5400000">
            <a:off x="-502587" y="2995995"/>
            <a:ext cx="2033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Median Access Latency (µ</a:t>
            </a:r>
            <a:r>
              <a:rPr b="1" lang="en" sz="1600">
                <a:solidFill>
                  <a:srgbClr val="000000"/>
                </a:solidFill>
                <a:latin typeface="Calibri"/>
                <a:ea typeface="Calibri"/>
                <a:cs typeface="Calibri"/>
                <a:sym typeface="Calibri"/>
              </a:rPr>
              <a:t>s</a:t>
            </a:r>
            <a:r>
              <a:rPr b="1" lang="en" sz="1600">
                <a:solidFill>
                  <a:schemeClr val="dk1"/>
                </a:solidFill>
                <a:latin typeface="Calibri"/>
                <a:ea typeface="Calibri"/>
                <a:cs typeface="Calibri"/>
                <a:sym typeface="Calibri"/>
              </a:rPr>
              <a:t>)</a:t>
            </a:r>
            <a:endParaRPr/>
          </a:p>
        </p:txBody>
      </p:sp>
      <p:sp>
        <p:nvSpPr>
          <p:cNvPr id="735" name="Google Shape;735;p45"/>
          <p:cNvSpPr txBox="1"/>
          <p:nvPr/>
        </p:nvSpPr>
        <p:spPr>
          <a:xfrm>
            <a:off x="6530700" y="3819608"/>
            <a:ext cx="2542800" cy="39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No Priority Pulls</a:t>
            </a:r>
            <a:endParaRPr/>
          </a:p>
        </p:txBody>
      </p:sp>
      <p:sp>
        <p:nvSpPr>
          <p:cNvPr id="736" name="Google Shape;736;p45"/>
          <p:cNvSpPr txBox="1"/>
          <p:nvPr/>
        </p:nvSpPr>
        <p:spPr>
          <a:xfrm>
            <a:off x="466530" y="9506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YCSB-B, 300 Million objects (30 B key, 100 B value), migrate half</a:t>
            </a:r>
            <a:endParaRPr sz="1900"/>
          </a:p>
          <a:p>
            <a:pPr indent="0" lvl="0" marL="0" marR="0" rtl="0" algn="l">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
        <p:nvSpPr>
          <p:cNvPr id="737" name="Google Shape;737;p45"/>
          <p:cNvSpPr txBox="1"/>
          <p:nvPr/>
        </p:nvSpPr>
        <p:spPr>
          <a:xfrm>
            <a:off x="7088849" y="2288188"/>
            <a:ext cx="1426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Rocksteady</a:t>
            </a:r>
            <a:endParaRPr b="1" sz="16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46"/>
          <p:cNvPicPr preferRelativeResize="0"/>
          <p:nvPr/>
        </p:nvPicPr>
        <p:blipFill>
          <a:blip r:embed="rId3">
            <a:alphaModFix/>
          </a:blip>
          <a:stretch>
            <a:fillRect/>
          </a:stretch>
        </p:blipFill>
        <p:spPr>
          <a:xfrm>
            <a:off x="912213" y="1491175"/>
            <a:ext cx="5612789" cy="1870930"/>
          </a:xfrm>
          <a:prstGeom prst="rect">
            <a:avLst/>
          </a:prstGeom>
          <a:noFill/>
          <a:ln>
            <a:noFill/>
          </a:ln>
        </p:spPr>
      </p:pic>
      <p:pic>
        <p:nvPicPr>
          <p:cNvPr id="743" name="Google Shape;743;p46"/>
          <p:cNvPicPr preferRelativeResize="0"/>
          <p:nvPr/>
        </p:nvPicPr>
        <p:blipFill>
          <a:blip r:embed="rId4">
            <a:alphaModFix/>
          </a:blip>
          <a:stretch>
            <a:fillRect/>
          </a:stretch>
        </p:blipFill>
        <p:spPr>
          <a:xfrm>
            <a:off x="911400" y="3077500"/>
            <a:ext cx="5614416" cy="1874520"/>
          </a:xfrm>
          <a:prstGeom prst="rect">
            <a:avLst/>
          </a:prstGeom>
          <a:noFill/>
          <a:ln>
            <a:noFill/>
          </a:ln>
        </p:spPr>
      </p:pic>
      <p:sp>
        <p:nvSpPr>
          <p:cNvPr id="744" name="Google Shape;744;p46"/>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Rocksteady</a:t>
            </a:r>
            <a:endParaRPr/>
          </a:p>
        </p:txBody>
      </p:sp>
      <p:sp>
        <p:nvSpPr>
          <p:cNvPr id="745" name="Google Shape;745;p46"/>
          <p:cNvSpPr txBox="1"/>
          <p:nvPr/>
        </p:nvSpPr>
        <p:spPr>
          <a:xfrm>
            <a:off x="1490691" y="4522366"/>
            <a:ext cx="4967400" cy="2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Time Since Experiment Start (Seconds)</a:t>
            </a:r>
            <a:endParaRPr/>
          </a:p>
        </p:txBody>
      </p:sp>
      <p:sp>
        <p:nvSpPr>
          <p:cNvPr id="746" name="Google Shape;746;p46"/>
          <p:cNvSpPr txBox="1"/>
          <p:nvPr/>
        </p:nvSpPr>
        <p:spPr>
          <a:xfrm rot="-5400000">
            <a:off x="-502587" y="2995995"/>
            <a:ext cx="2033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Median Access Latency (µ</a:t>
            </a:r>
            <a:r>
              <a:rPr b="1" lang="en" sz="1600">
                <a:solidFill>
                  <a:srgbClr val="000000"/>
                </a:solidFill>
                <a:latin typeface="Calibri"/>
                <a:ea typeface="Calibri"/>
                <a:cs typeface="Calibri"/>
                <a:sym typeface="Calibri"/>
              </a:rPr>
              <a:t>s</a:t>
            </a:r>
            <a:r>
              <a:rPr b="1" lang="en" sz="1600">
                <a:solidFill>
                  <a:schemeClr val="dk1"/>
                </a:solidFill>
                <a:latin typeface="Calibri"/>
                <a:ea typeface="Calibri"/>
                <a:cs typeface="Calibri"/>
                <a:sym typeface="Calibri"/>
              </a:rPr>
              <a:t>)</a:t>
            </a:r>
            <a:endParaRPr/>
          </a:p>
        </p:txBody>
      </p:sp>
      <p:sp>
        <p:nvSpPr>
          <p:cNvPr id="747" name="Google Shape;747;p46"/>
          <p:cNvSpPr txBox="1"/>
          <p:nvPr/>
        </p:nvSpPr>
        <p:spPr>
          <a:xfrm>
            <a:off x="6530700" y="3819608"/>
            <a:ext cx="2542800" cy="39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No Priority Pulls</a:t>
            </a:r>
            <a:endParaRPr/>
          </a:p>
        </p:txBody>
      </p:sp>
      <p:sp>
        <p:nvSpPr>
          <p:cNvPr id="748" name="Google Shape;748;p46"/>
          <p:cNvSpPr txBox="1"/>
          <p:nvPr/>
        </p:nvSpPr>
        <p:spPr>
          <a:xfrm>
            <a:off x="466530" y="9506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YCSB-B, 300 Million objects (30 B key, 100 B value), migrate half</a:t>
            </a:r>
            <a:endParaRPr sz="1900"/>
          </a:p>
          <a:p>
            <a:pPr indent="0" lvl="0" marL="0" marR="0" rtl="0" algn="l">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
        <p:nvSpPr>
          <p:cNvPr id="749" name="Google Shape;749;p46"/>
          <p:cNvSpPr txBox="1"/>
          <p:nvPr/>
        </p:nvSpPr>
        <p:spPr>
          <a:xfrm>
            <a:off x="7088849" y="2288188"/>
            <a:ext cx="1426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Rocksteady</a:t>
            </a:r>
            <a:endParaRPr b="1" sz="1600">
              <a:solidFill>
                <a:schemeClr val="dk1"/>
              </a:solidFill>
              <a:latin typeface="Calibri"/>
              <a:ea typeface="Calibri"/>
              <a:cs typeface="Calibri"/>
              <a:sym typeface="Calibri"/>
            </a:endParaRPr>
          </a:p>
        </p:txBody>
      </p:sp>
      <p:sp>
        <p:nvSpPr>
          <p:cNvPr id="750" name="Google Shape;750;p46"/>
          <p:cNvSpPr txBox="1"/>
          <p:nvPr/>
        </p:nvSpPr>
        <p:spPr>
          <a:xfrm>
            <a:off x="466530" y="4758169"/>
            <a:ext cx="8201700" cy="779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Priority Pulls help maintain Median Latency</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7"/>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Rocksteady</a:t>
            </a:r>
            <a:endParaRPr/>
          </a:p>
        </p:txBody>
      </p:sp>
      <p:sp>
        <p:nvSpPr>
          <p:cNvPr id="756" name="Google Shape;756;p47"/>
          <p:cNvSpPr txBox="1"/>
          <p:nvPr/>
        </p:nvSpPr>
        <p:spPr>
          <a:xfrm>
            <a:off x="466530" y="4758169"/>
            <a:ext cx="8201700" cy="779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Source headroom speeds up migration by 28%</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pic>
        <p:nvPicPr>
          <p:cNvPr id="757" name="Google Shape;757;p47" title="Points scored"/>
          <p:cNvPicPr preferRelativeResize="0"/>
          <p:nvPr/>
        </p:nvPicPr>
        <p:blipFill>
          <a:blip r:embed="rId3">
            <a:alphaModFix/>
          </a:blip>
          <a:stretch>
            <a:fillRect/>
          </a:stretch>
        </p:blipFill>
        <p:spPr>
          <a:xfrm>
            <a:off x="2554438" y="1958319"/>
            <a:ext cx="4035120" cy="2495049"/>
          </a:xfrm>
          <a:prstGeom prst="rect">
            <a:avLst/>
          </a:prstGeom>
          <a:noFill/>
          <a:ln>
            <a:noFill/>
          </a:ln>
        </p:spPr>
      </p:pic>
      <p:sp>
        <p:nvSpPr>
          <p:cNvPr id="758" name="Google Shape;758;p47"/>
          <p:cNvSpPr txBox="1"/>
          <p:nvPr/>
        </p:nvSpPr>
        <p:spPr>
          <a:xfrm>
            <a:off x="466530" y="9506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YCSB-B, 300 Million objects (30 B key, 100 B value), migrate half</a:t>
            </a:r>
            <a:endParaRPr sz="1900"/>
          </a:p>
          <a:p>
            <a:pPr indent="0" lvl="0" marL="0" marR="0" rtl="0" algn="l">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Conclusion</a:t>
            </a:r>
            <a:endParaRPr sz="2400"/>
          </a:p>
        </p:txBody>
      </p:sp>
      <p:sp>
        <p:nvSpPr>
          <p:cNvPr id="764" name="Google Shape;764;p48"/>
          <p:cNvSpPr txBox="1"/>
          <p:nvPr>
            <p:ph idx="1" type="body"/>
          </p:nvPr>
        </p:nvSpPr>
        <p:spPr>
          <a:xfrm>
            <a:off x="628650" y="1111827"/>
            <a:ext cx="7886700" cy="364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1900">
                <a:solidFill>
                  <a:srgbClr val="000000"/>
                </a:solidFill>
                <a:latin typeface="Calibri"/>
                <a:ea typeface="Calibri"/>
                <a:cs typeface="Calibri"/>
                <a:sym typeface="Calibri"/>
              </a:rPr>
              <a:t>Distributed low-latency in-memory key-value stores are emerging</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Predictable response times ~</a:t>
            </a:r>
            <a:r>
              <a:rPr b="1" lang="en" sz="1500">
                <a:solidFill>
                  <a:srgbClr val="000000"/>
                </a:solidFill>
                <a:latin typeface="Calibri"/>
                <a:ea typeface="Calibri"/>
                <a:cs typeface="Calibri"/>
                <a:sym typeface="Calibri"/>
              </a:rPr>
              <a:t>10 µs median, ~60 µs 99.9</a:t>
            </a:r>
            <a:r>
              <a:rPr b="1" baseline="30000" lang="en" sz="1500">
                <a:solidFill>
                  <a:srgbClr val="000000"/>
                </a:solidFill>
                <a:latin typeface="Calibri"/>
                <a:ea typeface="Calibri"/>
                <a:cs typeface="Calibri"/>
                <a:sym typeface="Calibri"/>
              </a:rPr>
              <a:t>th</a:t>
            </a:r>
            <a:r>
              <a:rPr b="1" lang="en" sz="1500">
                <a:solidFill>
                  <a:srgbClr val="000000"/>
                </a:solidFill>
                <a:latin typeface="Calibri"/>
                <a:ea typeface="Calibri"/>
                <a:cs typeface="Calibri"/>
                <a:sym typeface="Calibri"/>
              </a:rPr>
              <a:t>-tile</a:t>
            </a:r>
            <a:endParaRPr b="1"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FF0000"/>
                </a:solidFill>
                <a:latin typeface="Calibri"/>
                <a:ea typeface="Calibri"/>
                <a:cs typeface="Calibri"/>
                <a:sym typeface="Calibri"/>
              </a:rPr>
              <a:t>Problem:</a:t>
            </a:r>
            <a:r>
              <a:rPr lang="en" sz="1900">
                <a:solidFill>
                  <a:srgbClr val="FF0000"/>
                </a:solidFill>
                <a:latin typeface="Calibri"/>
                <a:ea typeface="Calibri"/>
                <a:cs typeface="Calibri"/>
                <a:sym typeface="Calibri"/>
              </a:rPr>
              <a:t> </a:t>
            </a:r>
            <a:r>
              <a:rPr lang="en" sz="1900">
                <a:solidFill>
                  <a:srgbClr val="000000"/>
                </a:solidFill>
                <a:latin typeface="Calibri"/>
                <a:ea typeface="Calibri"/>
                <a:cs typeface="Calibri"/>
                <a:sym typeface="Calibri"/>
              </a:rPr>
              <a:t>Must migrate data between servers</a:t>
            </a:r>
            <a:endParaRPr sz="1900">
              <a:solidFill>
                <a:srgbClr val="000000"/>
              </a:solidFill>
              <a:latin typeface="Calibri"/>
              <a:ea typeface="Calibri"/>
              <a:cs typeface="Calibri"/>
              <a:sym typeface="Calibri"/>
            </a:endParaRPr>
          </a:p>
          <a:p>
            <a:pPr indent="-209550" lvl="0" marL="685800" rtl="0" algn="l">
              <a:spcBef>
                <a:spcPts val="500"/>
              </a:spcBef>
              <a:spcAft>
                <a:spcPts val="0"/>
              </a:spcAft>
              <a:buClr>
                <a:srgbClr val="000000"/>
              </a:buClr>
              <a:buSzPts val="1500"/>
              <a:buChar char="➔"/>
            </a:pPr>
            <a:r>
              <a:rPr lang="en" sz="1500">
                <a:solidFill>
                  <a:schemeClr val="dk1"/>
                </a:solidFill>
                <a:latin typeface="Calibri"/>
                <a:ea typeface="Calibri"/>
                <a:cs typeface="Calibri"/>
                <a:sym typeface="Calibri"/>
              </a:rPr>
              <a:t>Quickly respond to hot spots, skew shifts, load spikes</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Minimize performance impact of migration</a:t>
            </a:r>
            <a:endParaRPr sz="1500">
              <a:solidFill>
                <a:srgbClr val="000000"/>
              </a:solidFill>
              <a:latin typeface="Calibri"/>
              <a:ea typeface="Calibri"/>
              <a:cs typeface="Calibri"/>
              <a:sym typeface="Calibri"/>
            </a:endParaRPr>
          </a:p>
          <a:p>
            <a:pPr indent="-152400" lvl="1" marL="6858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Solution:</a:t>
            </a:r>
            <a:r>
              <a:rPr b="1" lang="en" sz="1900">
                <a:solidFill>
                  <a:srgbClr val="255D8A"/>
                </a:solidFill>
                <a:latin typeface="Calibri"/>
                <a:ea typeface="Calibri"/>
                <a:cs typeface="Calibri"/>
                <a:sym typeface="Calibri"/>
              </a:rPr>
              <a:t> </a:t>
            </a:r>
            <a:r>
              <a:rPr b="1" lang="en" sz="1900">
                <a:solidFill>
                  <a:srgbClr val="000000"/>
                </a:solidFill>
                <a:latin typeface="Calibri"/>
                <a:ea typeface="Calibri"/>
                <a:cs typeface="Calibri"/>
                <a:sym typeface="Calibri"/>
              </a:rPr>
              <a:t>Fast </a:t>
            </a:r>
            <a:r>
              <a:rPr lang="en" sz="1900">
                <a:solidFill>
                  <a:srgbClr val="000000"/>
                </a:solidFill>
                <a:latin typeface="Calibri"/>
                <a:ea typeface="Calibri"/>
                <a:cs typeface="Calibri"/>
                <a:sym typeface="Calibri"/>
              </a:rPr>
              <a:t>data migration with </a:t>
            </a:r>
            <a:r>
              <a:rPr b="1" lang="en" sz="1900">
                <a:solidFill>
                  <a:srgbClr val="000000"/>
                </a:solidFill>
                <a:latin typeface="Calibri"/>
                <a:ea typeface="Calibri"/>
                <a:cs typeface="Calibri"/>
                <a:sym typeface="Calibri"/>
              </a:rPr>
              <a:t>low latency impact</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Early</a:t>
            </a:r>
            <a:r>
              <a:rPr b="1"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ownership transfer of data, leverage workload skew</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Low priority, parallel and adaptive migration</a:t>
            </a:r>
            <a:endParaRPr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Result:</a:t>
            </a:r>
            <a:r>
              <a:rPr lang="en" sz="1900">
                <a:solidFill>
                  <a:srgbClr val="C05F00"/>
                </a:solidFill>
                <a:latin typeface="Calibri"/>
                <a:ea typeface="Calibri"/>
                <a:cs typeface="Calibri"/>
                <a:sym typeface="Calibri"/>
              </a:rPr>
              <a:t> </a:t>
            </a:r>
            <a:r>
              <a:rPr lang="en" sz="1900">
                <a:solidFill>
                  <a:srgbClr val="000000"/>
                </a:solidFill>
                <a:latin typeface="Calibri"/>
                <a:ea typeface="Calibri"/>
                <a:cs typeface="Calibri"/>
                <a:sym typeface="Calibri"/>
              </a:rPr>
              <a:t>Migration protocol for RAMCloud in-memory key-value store</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Migrates</a:t>
            </a:r>
            <a:r>
              <a:rPr b="1" lang="en" sz="1500">
                <a:solidFill>
                  <a:srgbClr val="000000"/>
                </a:solidFill>
                <a:latin typeface="Calibri"/>
                <a:ea typeface="Calibri"/>
                <a:cs typeface="Calibri"/>
                <a:sym typeface="Calibri"/>
              </a:rPr>
              <a:t> 28%</a:t>
            </a:r>
            <a:r>
              <a:rPr lang="en" sz="1500">
                <a:solidFill>
                  <a:srgbClr val="000000"/>
                </a:solidFill>
                <a:latin typeface="Calibri"/>
                <a:ea typeface="Calibri"/>
                <a:cs typeface="Calibri"/>
                <a:sym typeface="Calibri"/>
              </a:rPr>
              <a:t> faster than the baseline</a:t>
            </a:r>
            <a:endParaRPr sz="1500">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9"/>
          <p:cNvSpPr txBox="1"/>
          <p:nvPr>
            <p:ph type="title"/>
          </p:nvPr>
        </p:nvSpPr>
        <p:spPr>
          <a:xfrm>
            <a:off x="311700" y="1223700"/>
            <a:ext cx="8520600" cy="38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Low-Cost Coordination</a:t>
            </a:r>
            <a:endParaRPr>
              <a:latin typeface="Calibri"/>
              <a:ea typeface="Calibri"/>
              <a:cs typeface="Calibri"/>
              <a:sym typeface="Calibri"/>
            </a:endParaRPr>
          </a:p>
          <a:p>
            <a:pPr indent="0" lvl="0" marL="0" rtl="0" algn="ctr">
              <a:spcBef>
                <a:spcPts val="0"/>
              </a:spcBef>
              <a:spcAft>
                <a:spcPts val="0"/>
              </a:spcAft>
              <a:buNone/>
            </a:pPr>
            <a:r>
              <a:t/>
            </a:r>
            <a:endParaRPr b="1" sz="1100">
              <a:solidFill>
                <a:schemeClr val="accent2"/>
              </a:solidFill>
            </a:endParaRPr>
          </a:p>
          <a:p>
            <a:pPr indent="0" lvl="0" marL="0" rtl="0" algn="ctr">
              <a:spcBef>
                <a:spcPts val="0"/>
              </a:spcBef>
              <a:spcAft>
                <a:spcPts val="0"/>
              </a:spcAft>
              <a:buNone/>
            </a:pPr>
            <a:r>
              <a:t/>
            </a:r>
            <a:endParaRPr b="1" sz="1100">
              <a:solidFill>
                <a:schemeClr val="accent2"/>
              </a:solidFill>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rPr b="1" lang="en" sz="1500">
                <a:solidFill>
                  <a:schemeClr val="accent2"/>
                </a:solidFill>
                <a:latin typeface="Calibri"/>
                <a:ea typeface="Calibri"/>
                <a:cs typeface="Calibri"/>
                <a:sym typeface="Calibri"/>
              </a:rPr>
              <a:t>Chinmay Kulkarni</a:t>
            </a:r>
            <a:r>
              <a:rPr lang="en" sz="1500">
                <a:solidFill>
                  <a:schemeClr val="accent2"/>
                </a:solidFill>
                <a:latin typeface="Calibri"/>
                <a:ea typeface="Calibri"/>
                <a:cs typeface="Calibri"/>
                <a:sym typeface="Calibri"/>
              </a:rPr>
              <a:t>, Badrish Chandramouli, and Ryan Stutsman. </a:t>
            </a:r>
            <a:r>
              <a:rPr b="1" lang="en" sz="1500">
                <a:solidFill>
                  <a:schemeClr val="accent2"/>
                </a:solidFill>
                <a:latin typeface="Calibri"/>
                <a:ea typeface="Calibri"/>
                <a:cs typeface="Calibri"/>
                <a:sym typeface="Calibri"/>
              </a:rPr>
              <a:t>Achieving High Throughput and Elasticity in a Larger-than-Memory Store. Under Revision </a:t>
            </a:r>
            <a:r>
              <a:rPr lang="en" sz="1500">
                <a:solidFill>
                  <a:schemeClr val="accent2"/>
                </a:solidFill>
                <a:latin typeface="Calibri"/>
                <a:ea typeface="Calibri"/>
                <a:cs typeface="Calibri"/>
                <a:sym typeface="Calibri"/>
              </a:rPr>
              <a:t>at </a:t>
            </a:r>
            <a:r>
              <a:rPr b="1" lang="en" sz="1500">
                <a:solidFill>
                  <a:schemeClr val="accent2"/>
                </a:solidFill>
                <a:latin typeface="Calibri"/>
                <a:ea typeface="Calibri"/>
                <a:cs typeface="Calibri"/>
                <a:sym typeface="Calibri"/>
              </a:rPr>
              <a:t>VLDB 2021 </a:t>
            </a:r>
            <a:endParaRPr b="1" sz="1500">
              <a:solidFill>
                <a:srgbClr val="000000"/>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Shadowfax </a:t>
            </a:r>
            <a:r>
              <a:rPr lang="en">
                <a:latin typeface="Calibri"/>
                <a:ea typeface="Calibri"/>
                <a:cs typeface="Calibri"/>
                <a:sym typeface="Calibri"/>
              </a:rPr>
              <a:t>Introduction</a:t>
            </a:r>
            <a:endParaRPr sz="2400"/>
          </a:p>
        </p:txBody>
      </p:sp>
      <p:sp>
        <p:nvSpPr>
          <p:cNvPr id="775" name="Google Shape;775;p50"/>
          <p:cNvSpPr txBox="1"/>
          <p:nvPr>
            <p:ph idx="1" type="body"/>
          </p:nvPr>
        </p:nvSpPr>
        <p:spPr>
          <a:xfrm>
            <a:off x="628650" y="1111825"/>
            <a:ext cx="7886700" cy="40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1900">
                <a:solidFill>
                  <a:srgbClr val="000000"/>
                </a:solidFill>
                <a:latin typeface="Calibri"/>
                <a:ea typeface="Calibri"/>
                <a:cs typeface="Calibri"/>
                <a:sym typeface="Calibri"/>
              </a:rPr>
              <a:t>Multi-core optimized single-node </a:t>
            </a:r>
            <a:r>
              <a:rPr lang="en" sz="1900">
                <a:solidFill>
                  <a:srgbClr val="000000"/>
                </a:solidFill>
                <a:latin typeface="Calibri"/>
                <a:ea typeface="Calibri"/>
                <a:cs typeface="Calibri"/>
                <a:sym typeface="Calibri"/>
              </a:rPr>
              <a:t>key-value stores are emerging</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b="1" lang="en" sz="1500">
                <a:solidFill>
                  <a:srgbClr val="000000"/>
                </a:solidFill>
                <a:latin typeface="Calibri"/>
                <a:ea typeface="Calibri"/>
                <a:cs typeface="Calibri"/>
                <a:sym typeface="Calibri"/>
              </a:rPr>
              <a:t>Very </a:t>
            </a:r>
            <a:r>
              <a:rPr lang="en" sz="1500">
                <a:solidFill>
                  <a:srgbClr val="000000"/>
                </a:solidFill>
                <a:latin typeface="Calibri"/>
                <a:ea typeface="Calibri"/>
                <a:cs typeface="Calibri"/>
                <a:sym typeface="Calibri"/>
              </a:rPr>
              <a:t>high throughput</a:t>
            </a:r>
            <a:r>
              <a:rPr lang="en" sz="1500">
                <a:solidFill>
                  <a:srgbClr val="000000"/>
                </a:solidFill>
                <a:latin typeface="Calibri"/>
                <a:ea typeface="Calibri"/>
                <a:cs typeface="Calibri"/>
                <a:sym typeface="Calibri"/>
              </a:rPr>
              <a:t> ~</a:t>
            </a:r>
            <a:r>
              <a:rPr b="1" lang="en" sz="1500">
                <a:solidFill>
                  <a:srgbClr val="000000"/>
                </a:solidFill>
                <a:latin typeface="Calibri"/>
                <a:ea typeface="Calibri"/>
                <a:cs typeface="Calibri"/>
                <a:sym typeface="Calibri"/>
              </a:rPr>
              <a:t>100 Million events/sec/server. </a:t>
            </a:r>
            <a:r>
              <a:rPr lang="en" sz="1500">
                <a:solidFill>
                  <a:srgbClr val="000000"/>
                </a:solidFill>
                <a:latin typeface="Calibri"/>
                <a:ea typeface="Calibri"/>
                <a:cs typeface="Calibri"/>
                <a:sym typeface="Calibri"/>
              </a:rPr>
              <a:t>Ex: FASTER (SIGMOD’18)</a:t>
            </a:r>
            <a:endParaRPr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FF0000"/>
                </a:solidFill>
                <a:latin typeface="Calibri"/>
                <a:ea typeface="Calibri"/>
                <a:cs typeface="Calibri"/>
                <a:sym typeface="Calibri"/>
              </a:rPr>
              <a:t>Problem:</a:t>
            </a:r>
            <a:r>
              <a:rPr lang="en" sz="1900">
                <a:solidFill>
                  <a:srgbClr val="FF0000"/>
                </a:solidFill>
                <a:latin typeface="Calibri"/>
                <a:ea typeface="Calibri"/>
                <a:cs typeface="Calibri"/>
                <a:sym typeface="Calibri"/>
              </a:rPr>
              <a:t> </a:t>
            </a:r>
            <a:r>
              <a:rPr lang="en" sz="1900">
                <a:solidFill>
                  <a:srgbClr val="000000"/>
                </a:solidFill>
                <a:latin typeface="Calibri"/>
                <a:ea typeface="Calibri"/>
                <a:cs typeface="Calibri"/>
                <a:sym typeface="Calibri"/>
              </a:rPr>
              <a:t>Retain high throughput in the public cloud</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b="1" lang="en" sz="1500">
                <a:solidFill>
                  <a:schemeClr val="dk1"/>
                </a:solidFill>
                <a:latin typeface="Calibri"/>
                <a:ea typeface="Calibri"/>
                <a:cs typeface="Calibri"/>
                <a:sym typeface="Calibri"/>
              </a:rPr>
              <a:t>Avoid request dispatch and network bottlenecks </a:t>
            </a:r>
            <a:r>
              <a:rPr lang="en" sz="1500">
                <a:solidFill>
                  <a:schemeClr val="dk1"/>
                </a:solidFill>
                <a:latin typeface="Calibri"/>
                <a:ea typeface="Calibri"/>
                <a:cs typeface="Calibri"/>
                <a:sym typeface="Calibri"/>
              </a:rPr>
              <a:t>→</a:t>
            </a:r>
            <a:r>
              <a:rPr b="1" lang="en" sz="1500">
                <a:solidFill>
                  <a:schemeClr val="dk1"/>
                </a:solidFill>
                <a:latin typeface="Calibri"/>
                <a:ea typeface="Calibri"/>
                <a:cs typeface="Calibri"/>
                <a:sym typeface="Calibri"/>
              </a:rPr>
              <a:t> </a:t>
            </a:r>
            <a:r>
              <a:rPr lang="en" sz="1500">
                <a:solidFill>
                  <a:srgbClr val="000000"/>
                </a:solidFill>
                <a:latin typeface="Calibri"/>
                <a:ea typeface="Calibri"/>
                <a:cs typeface="Calibri"/>
                <a:sym typeface="Calibri"/>
              </a:rPr>
              <a:t>Saturate servers within hash index</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Support reconfiguration/migration while preserving throughput</a:t>
            </a:r>
            <a:endParaRPr sz="1500">
              <a:solidFill>
                <a:srgbClr val="000000"/>
              </a:solidFill>
              <a:latin typeface="Calibri"/>
              <a:ea typeface="Calibri"/>
              <a:cs typeface="Calibri"/>
              <a:sym typeface="Calibri"/>
            </a:endParaRPr>
          </a:p>
          <a:p>
            <a:pPr indent="-152400" lvl="1" marL="6858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S</a:t>
            </a:r>
            <a:r>
              <a:rPr b="1" lang="en" sz="1900">
                <a:solidFill>
                  <a:srgbClr val="4A86E8"/>
                </a:solidFill>
                <a:latin typeface="Calibri"/>
                <a:ea typeface="Calibri"/>
                <a:cs typeface="Calibri"/>
                <a:sym typeface="Calibri"/>
              </a:rPr>
              <a:t>olution</a:t>
            </a:r>
            <a:r>
              <a:rPr b="1" lang="en" sz="1900">
                <a:solidFill>
                  <a:srgbClr val="4A86E8"/>
                </a:solidFill>
                <a:latin typeface="Calibri"/>
                <a:ea typeface="Calibri"/>
                <a:cs typeface="Calibri"/>
                <a:sym typeface="Calibri"/>
              </a:rPr>
              <a:t>:</a:t>
            </a:r>
            <a:r>
              <a:rPr b="1" lang="en" sz="1900">
                <a:solidFill>
                  <a:srgbClr val="255D8A"/>
                </a:solidFill>
                <a:latin typeface="Calibri"/>
                <a:ea typeface="Calibri"/>
                <a:cs typeface="Calibri"/>
                <a:sym typeface="Calibri"/>
              </a:rPr>
              <a:t> </a:t>
            </a:r>
            <a:r>
              <a:rPr lang="en" sz="1900">
                <a:solidFill>
                  <a:srgbClr val="000000"/>
                </a:solidFill>
                <a:latin typeface="Calibri"/>
                <a:ea typeface="Calibri"/>
                <a:cs typeface="Calibri"/>
                <a:sym typeface="Calibri"/>
              </a:rPr>
              <a:t>Partitioned Request Dispatch, </a:t>
            </a:r>
            <a:r>
              <a:rPr lang="en" sz="1900">
                <a:solidFill>
                  <a:schemeClr val="dk1"/>
                </a:solidFill>
                <a:latin typeface="Calibri"/>
                <a:ea typeface="Calibri"/>
                <a:cs typeface="Calibri"/>
                <a:sym typeface="Calibri"/>
              </a:rPr>
              <a:t>Asynchronous Global Cuts</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Cores share FASTER index, request dispatch layer is partitioned </a:t>
            </a:r>
            <a:r>
              <a:rPr lang="en" sz="1500">
                <a:solidFill>
                  <a:schemeClr val="dk1"/>
                </a:solidFill>
                <a:latin typeface="Calibri"/>
                <a:ea typeface="Calibri"/>
                <a:cs typeface="Calibri"/>
                <a:sym typeface="Calibri"/>
              </a:rPr>
              <a:t>→ </a:t>
            </a:r>
            <a:r>
              <a:rPr b="1" lang="en" sz="1500">
                <a:solidFill>
                  <a:schemeClr val="dk1"/>
                </a:solidFill>
                <a:latin typeface="Calibri"/>
                <a:ea typeface="Calibri"/>
                <a:cs typeface="Calibri"/>
                <a:sym typeface="Calibri"/>
              </a:rPr>
              <a:t>retain high throughput</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Cores avoid coordination during migration </a:t>
            </a:r>
            <a:r>
              <a:rPr lang="en" sz="1500">
                <a:solidFill>
                  <a:schemeClr val="dk1"/>
                </a:solidFill>
                <a:latin typeface="Calibri"/>
                <a:ea typeface="Calibri"/>
                <a:cs typeface="Calibri"/>
                <a:sym typeface="Calibri"/>
              </a:rPr>
              <a:t>→ </a:t>
            </a:r>
            <a:r>
              <a:rPr b="1" lang="en" sz="1500">
                <a:solidFill>
                  <a:schemeClr val="dk1"/>
                </a:solidFill>
                <a:latin typeface="Calibri"/>
                <a:ea typeface="Calibri"/>
                <a:cs typeface="Calibri"/>
                <a:sym typeface="Calibri"/>
              </a:rPr>
              <a:t>maintain high throughput</a:t>
            </a:r>
            <a:endParaRPr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Shadowfax</a:t>
            </a:r>
            <a:r>
              <a:rPr b="1" lang="en" sz="1900">
                <a:solidFill>
                  <a:srgbClr val="4A86E8"/>
                </a:solidFill>
                <a:latin typeface="Calibri"/>
                <a:ea typeface="Calibri"/>
                <a:cs typeface="Calibri"/>
                <a:sym typeface="Calibri"/>
              </a:rPr>
              <a:t>:</a:t>
            </a:r>
            <a:r>
              <a:rPr lang="en" sz="1900">
                <a:solidFill>
                  <a:srgbClr val="C05F00"/>
                </a:solidFill>
                <a:latin typeface="Calibri"/>
                <a:ea typeface="Calibri"/>
                <a:cs typeface="Calibri"/>
                <a:sym typeface="Calibri"/>
              </a:rPr>
              <a:t> </a:t>
            </a:r>
            <a:r>
              <a:rPr lang="en" sz="1900">
                <a:solidFill>
                  <a:srgbClr val="000000"/>
                </a:solidFill>
                <a:latin typeface="Calibri"/>
                <a:ea typeface="Calibri"/>
                <a:cs typeface="Calibri"/>
                <a:sym typeface="Calibri"/>
              </a:rPr>
              <a:t>High Throughput, Elastic, Larger-than-Memory key-value store</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b="1" lang="en" sz="1500">
                <a:solidFill>
                  <a:srgbClr val="000000"/>
                </a:solidFill>
                <a:latin typeface="Calibri"/>
                <a:ea typeface="Calibri"/>
                <a:cs typeface="Calibri"/>
                <a:sym typeface="Calibri"/>
              </a:rPr>
              <a:t>100 Million events/sec/VM on Azure</a:t>
            </a:r>
            <a:r>
              <a:rPr lang="en" sz="1500">
                <a:solidFill>
                  <a:srgbClr val="000000"/>
                </a:solidFill>
                <a:latin typeface="Calibri"/>
                <a:ea typeface="Calibri"/>
                <a:cs typeface="Calibri"/>
                <a:sym typeface="Calibri"/>
              </a:rPr>
              <a:t>, </a:t>
            </a:r>
            <a:r>
              <a:rPr b="1" lang="en" sz="1500">
                <a:solidFill>
                  <a:srgbClr val="000000"/>
                </a:solidFill>
                <a:latin typeface="Calibri"/>
                <a:ea typeface="Calibri"/>
                <a:cs typeface="Calibri"/>
                <a:sym typeface="Calibri"/>
              </a:rPr>
              <a:t>80 Million events/sec/VM </a:t>
            </a:r>
            <a:r>
              <a:rPr lang="en" sz="1500">
                <a:solidFill>
                  <a:srgbClr val="000000"/>
                </a:solidFill>
                <a:latin typeface="Calibri"/>
                <a:ea typeface="Calibri"/>
                <a:cs typeface="Calibri"/>
                <a:sym typeface="Calibri"/>
              </a:rPr>
              <a:t>during migration</a:t>
            </a:r>
            <a:endParaRPr sz="1500">
              <a:solidFill>
                <a:srgbClr val="000000"/>
              </a:solidFill>
              <a:latin typeface="Calibri"/>
              <a:ea typeface="Calibri"/>
              <a:cs typeface="Calibri"/>
              <a:sym typeface="Calibri"/>
            </a:endParaRPr>
          </a:p>
          <a:p>
            <a:pPr indent="-209550" lvl="0" marL="685800" rtl="0" algn="l">
              <a:lnSpc>
                <a:spcPct val="30000"/>
              </a:lnSpc>
              <a:spcBef>
                <a:spcPts val="1600"/>
              </a:spcBef>
              <a:spcAft>
                <a:spcPts val="1600"/>
              </a:spcAft>
              <a:buClr>
                <a:srgbClr val="000000"/>
              </a:buClr>
              <a:buSzPts val="1500"/>
              <a:buFont typeface="Calibri"/>
              <a:buChar char="➔"/>
            </a:pPr>
            <a:r>
              <a:rPr lang="en" sz="1500">
                <a:solidFill>
                  <a:srgbClr val="000000"/>
                </a:solidFill>
                <a:latin typeface="Calibri"/>
                <a:ea typeface="Calibri"/>
                <a:cs typeface="Calibri"/>
                <a:sym typeface="Calibri"/>
              </a:rPr>
              <a:t>Spans DRAM, SSD and Cloud blob storage</a:t>
            </a:r>
            <a:endParaRPr sz="1500">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51"/>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State-of-the-art Cloud Key-Value Store</a:t>
            </a:r>
            <a:endParaRPr>
              <a:latin typeface="Calibri"/>
              <a:ea typeface="Calibri"/>
              <a:cs typeface="Calibri"/>
              <a:sym typeface="Calibri"/>
            </a:endParaRPr>
          </a:p>
        </p:txBody>
      </p:sp>
      <p:sp>
        <p:nvSpPr>
          <p:cNvPr id="781" name="Google Shape;781;p51"/>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a:t>
            </a:r>
            <a:r>
              <a:rPr b="1" lang="en" sz="1900">
                <a:latin typeface="Calibri"/>
                <a:ea typeface="Calibri"/>
                <a:cs typeface="Calibri"/>
                <a:sym typeface="Calibri"/>
              </a:rPr>
              <a:t>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782" name="Google Shape;782;p51"/>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783" name="Google Shape;783;p51"/>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1"/>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785" name="Google Shape;785;p51"/>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786" name="Google Shape;786;p51"/>
          <p:cNvGrpSpPr/>
          <p:nvPr/>
        </p:nvGrpSpPr>
        <p:grpSpPr>
          <a:xfrm>
            <a:off x="2928272" y="3605799"/>
            <a:ext cx="426478" cy="360309"/>
            <a:chOff x="3163350" y="2159850"/>
            <a:chExt cx="397500" cy="338700"/>
          </a:xfrm>
        </p:grpSpPr>
        <p:sp>
          <p:nvSpPr>
            <p:cNvPr id="787" name="Google Shape;787;p5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788" name="Google Shape;788;p5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51"/>
          <p:cNvGrpSpPr/>
          <p:nvPr/>
        </p:nvGrpSpPr>
        <p:grpSpPr>
          <a:xfrm>
            <a:off x="3908197" y="3605799"/>
            <a:ext cx="426478" cy="360309"/>
            <a:chOff x="3163350" y="2159850"/>
            <a:chExt cx="397500" cy="338700"/>
          </a:xfrm>
        </p:grpSpPr>
        <p:sp>
          <p:nvSpPr>
            <p:cNvPr id="790" name="Google Shape;790;p5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791" name="Google Shape;791;p5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51"/>
          <p:cNvGrpSpPr/>
          <p:nvPr/>
        </p:nvGrpSpPr>
        <p:grpSpPr>
          <a:xfrm>
            <a:off x="4888122" y="3605799"/>
            <a:ext cx="426478" cy="360309"/>
            <a:chOff x="3163350" y="2159850"/>
            <a:chExt cx="397500" cy="338700"/>
          </a:xfrm>
        </p:grpSpPr>
        <p:sp>
          <p:nvSpPr>
            <p:cNvPr id="793" name="Google Shape;793;p5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794" name="Google Shape;794;p5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51"/>
          <p:cNvGrpSpPr/>
          <p:nvPr/>
        </p:nvGrpSpPr>
        <p:grpSpPr>
          <a:xfrm>
            <a:off x="5868047" y="3605799"/>
            <a:ext cx="426478" cy="360309"/>
            <a:chOff x="3163350" y="2159850"/>
            <a:chExt cx="397500" cy="338700"/>
          </a:xfrm>
        </p:grpSpPr>
        <p:sp>
          <p:nvSpPr>
            <p:cNvPr id="796" name="Google Shape;796;p5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797" name="Google Shape;797;p5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52"/>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Records Partitioned Across Cores</a:t>
            </a:r>
            <a:endParaRPr>
              <a:latin typeface="Calibri"/>
              <a:ea typeface="Calibri"/>
              <a:cs typeface="Calibri"/>
              <a:sym typeface="Calibri"/>
            </a:endParaRPr>
          </a:p>
        </p:txBody>
      </p:sp>
      <p:sp>
        <p:nvSpPr>
          <p:cNvPr id="803" name="Google Shape;803;p52"/>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04" name="Google Shape;804;p52"/>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805" name="Google Shape;805;p52"/>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2"/>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807" name="Google Shape;807;p52"/>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808" name="Google Shape;808;p52"/>
          <p:cNvGrpSpPr/>
          <p:nvPr/>
        </p:nvGrpSpPr>
        <p:grpSpPr>
          <a:xfrm>
            <a:off x="2928272" y="3605799"/>
            <a:ext cx="426478" cy="360309"/>
            <a:chOff x="3163350" y="2159850"/>
            <a:chExt cx="397500" cy="338700"/>
          </a:xfrm>
        </p:grpSpPr>
        <p:sp>
          <p:nvSpPr>
            <p:cNvPr id="809" name="Google Shape;809;p5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10" name="Google Shape;810;p5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52"/>
          <p:cNvGrpSpPr/>
          <p:nvPr/>
        </p:nvGrpSpPr>
        <p:grpSpPr>
          <a:xfrm>
            <a:off x="3908197" y="3605799"/>
            <a:ext cx="426478" cy="360309"/>
            <a:chOff x="3163350" y="2159850"/>
            <a:chExt cx="397500" cy="338700"/>
          </a:xfrm>
        </p:grpSpPr>
        <p:sp>
          <p:nvSpPr>
            <p:cNvPr id="812" name="Google Shape;812;p5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13" name="Google Shape;813;p5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52"/>
          <p:cNvGrpSpPr/>
          <p:nvPr/>
        </p:nvGrpSpPr>
        <p:grpSpPr>
          <a:xfrm>
            <a:off x="4888122" y="3605799"/>
            <a:ext cx="426478" cy="360309"/>
            <a:chOff x="3163350" y="2159850"/>
            <a:chExt cx="397500" cy="338700"/>
          </a:xfrm>
        </p:grpSpPr>
        <p:sp>
          <p:nvSpPr>
            <p:cNvPr id="815" name="Google Shape;815;p5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16" name="Google Shape;816;p5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52"/>
          <p:cNvGrpSpPr/>
          <p:nvPr/>
        </p:nvGrpSpPr>
        <p:grpSpPr>
          <a:xfrm>
            <a:off x="5868047" y="3605799"/>
            <a:ext cx="426478" cy="360309"/>
            <a:chOff x="3163350" y="2159850"/>
            <a:chExt cx="397500" cy="338700"/>
          </a:xfrm>
        </p:grpSpPr>
        <p:sp>
          <p:nvSpPr>
            <p:cNvPr id="818" name="Google Shape;818;p5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19" name="Google Shape;819;p5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52"/>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Hash partition records across vCPUs</a:t>
            </a:r>
            <a:endParaRPr b="1"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Avoids synchronization on records</a:t>
            </a:r>
            <a:endParaRPr b="1" sz="1700">
              <a:solidFill>
                <a:schemeClr val="dk1"/>
              </a:solidFill>
              <a:latin typeface="Calibri"/>
              <a:ea typeface="Calibri"/>
              <a:cs typeface="Calibri"/>
              <a:sym typeface="Calibri"/>
            </a:endParaRPr>
          </a:p>
        </p:txBody>
      </p:sp>
      <p:grpSp>
        <p:nvGrpSpPr>
          <p:cNvPr id="821" name="Google Shape;821;p52"/>
          <p:cNvGrpSpPr/>
          <p:nvPr/>
        </p:nvGrpSpPr>
        <p:grpSpPr>
          <a:xfrm>
            <a:off x="2995480" y="1826686"/>
            <a:ext cx="292059" cy="543334"/>
            <a:chOff x="1006560" y="3903840"/>
            <a:chExt cx="457200" cy="723000"/>
          </a:xfrm>
        </p:grpSpPr>
        <p:sp>
          <p:nvSpPr>
            <p:cNvPr id="822" name="Google Shape;822;p5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23" name="Google Shape;823;p5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24" name="Google Shape;824;p5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25" name="Google Shape;825;p5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26" name="Google Shape;826;p52"/>
          <p:cNvGrpSpPr/>
          <p:nvPr/>
        </p:nvGrpSpPr>
        <p:grpSpPr>
          <a:xfrm>
            <a:off x="3940918" y="1826686"/>
            <a:ext cx="292059" cy="543334"/>
            <a:chOff x="1006560" y="3903840"/>
            <a:chExt cx="457200" cy="723000"/>
          </a:xfrm>
        </p:grpSpPr>
        <p:sp>
          <p:nvSpPr>
            <p:cNvPr id="827" name="Google Shape;827;p5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28" name="Google Shape;828;p5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29" name="Google Shape;829;p5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30" name="Google Shape;830;p5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31" name="Google Shape;831;p52"/>
          <p:cNvGrpSpPr/>
          <p:nvPr/>
        </p:nvGrpSpPr>
        <p:grpSpPr>
          <a:xfrm>
            <a:off x="4955330" y="1826686"/>
            <a:ext cx="292059" cy="543334"/>
            <a:chOff x="1006560" y="3903840"/>
            <a:chExt cx="457200" cy="723000"/>
          </a:xfrm>
        </p:grpSpPr>
        <p:sp>
          <p:nvSpPr>
            <p:cNvPr id="832" name="Google Shape;832;p5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33" name="Google Shape;833;p5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34" name="Google Shape;834;p5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35" name="Google Shape;835;p5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36" name="Google Shape;836;p52"/>
          <p:cNvGrpSpPr/>
          <p:nvPr/>
        </p:nvGrpSpPr>
        <p:grpSpPr>
          <a:xfrm>
            <a:off x="5935255" y="1826686"/>
            <a:ext cx="292059" cy="543334"/>
            <a:chOff x="1006560" y="3903840"/>
            <a:chExt cx="457200" cy="723000"/>
          </a:xfrm>
        </p:grpSpPr>
        <p:sp>
          <p:nvSpPr>
            <p:cNvPr id="837" name="Google Shape;837;p5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38" name="Google Shape;838;p5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39" name="Google Shape;839;p5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40" name="Google Shape;840;p5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5014750" y="2724850"/>
            <a:ext cx="3580800" cy="17652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State Management</a:t>
            </a:r>
            <a:endParaRPr b="1" sz="2800">
              <a:latin typeface="Times New Roman"/>
              <a:ea typeface="Times New Roman"/>
              <a:cs typeface="Times New Roman"/>
              <a:sym typeface="Times New Roman"/>
            </a:endParaRPr>
          </a:p>
        </p:txBody>
      </p:sp>
      <p:pic>
        <p:nvPicPr>
          <p:cNvPr id="94" name="Google Shape;94;p17"/>
          <p:cNvPicPr preferRelativeResize="0"/>
          <p:nvPr/>
        </p:nvPicPr>
        <p:blipFill>
          <a:blip r:embed="rId3">
            <a:alphaModFix/>
          </a:blip>
          <a:stretch>
            <a:fillRect/>
          </a:stretch>
        </p:blipFill>
        <p:spPr>
          <a:xfrm>
            <a:off x="544513" y="307700"/>
            <a:ext cx="2493425" cy="2533975"/>
          </a:xfrm>
          <a:prstGeom prst="rect">
            <a:avLst/>
          </a:prstGeom>
          <a:noFill/>
          <a:ln>
            <a:noFill/>
          </a:ln>
        </p:spPr>
      </p:pic>
      <p:sp>
        <p:nvSpPr>
          <p:cNvPr id="95" name="Google Shape;95;p17"/>
          <p:cNvSpPr txBox="1"/>
          <p:nvPr/>
        </p:nvSpPr>
        <p:spPr>
          <a:xfrm>
            <a:off x="453225" y="2970200"/>
            <a:ext cx="2676000" cy="70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Sensors, Devices, IoT...</a:t>
            </a:r>
            <a:endParaRPr b="1" sz="2800">
              <a:latin typeface="Times New Roman"/>
              <a:ea typeface="Times New Roman"/>
              <a:cs typeface="Times New Roman"/>
              <a:sym typeface="Times New Roman"/>
            </a:endParaRPr>
          </a:p>
        </p:txBody>
      </p:sp>
      <p:grpSp>
        <p:nvGrpSpPr>
          <p:cNvPr id="96" name="Google Shape;96;p17"/>
          <p:cNvGrpSpPr/>
          <p:nvPr/>
        </p:nvGrpSpPr>
        <p:grpSpPr>
          <a:xfrm>
            <a:off x="5014743" y="334540"/>
            <a:ext cx="1665123" cy="909501"/>
            <a:chOff x="2360941" y="3064138"/>
            <a:chExt cx="1665123" cy="1388338"/>
          </a:xfrm>
        </p:grpSpPr>
        <p:sp>
          <p:nvSpPr>
            <p:cNvPr id="97" name="Google Shape;97;p17"/>
            <p:cNvSpPr/>
            <p:nvPr/>
          </p:nvSpPr>
          <p:spPr>
            <a:xfrm>
              <a:off x="2487364" y="3064138"/>
              <a:ext cx="1538700" cy="1278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Ad hoc</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Batch Analysis</a:t>
              </a:r>
              <a:endParaRPr sz="1000">
                <a:latin typeface="Times New Roman"/>
                <a:ea typeface="Times New Roman"/>
                <a:cs typeface="Times New Roman"/>
                <a:sym typeface="Times New Roman"/>
              </a:endParaRPr>
            </a:p>
          </p:txBody>
        </p:sp>
        <p:sp>
          <p:nvSpPr>
            <p:cNvPr id="98" name="Google Shape;98;p17"/>
            <p:cNvSpPr/>
            <p:nvPr/>
          </p:nvSpPr>
          <p:spPr>
            <a:xfrm>
              <a:off x="2360941" y="3173577"/>
              <a:ext cx="1538700" cy="1278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Cloud</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2800">
                  <a:latin typeface="Times New Roman"/>
                  <a:ea typeface="Times New Roman"/>
                  <a:cs typeface="Times New Roman"/>
                  <a:sym typeface="Times New Roman"/>
                </a:rPr>
                <a:t>Services</a:t>
              </a:r>
              <a:endParaRPr b="1" sz="2800">
                <a:latin typeface="Times New Roman"/>
                <a:ea typeface="Times New Roman"/>
                <a:cs typeface="Times New Roman"/>
                <a:sym typeface="Times New Roman"/>
              </a:endParaRPr>
            </a:p>
          </p:txBody>
        </p:sp>
      </p:grpSp>
      <p:sp>
        <p:nvSpPr>
          <p:cNvPr id="99" name="Google Shape;99;p17"/>
          <p:cNvSpPr/>
          <p:nvPr/>
        </p:nvSpPr>
        <p:spPr>
          <a:xfrm>
            <a:off x="7056839" y="334363"/>
            <a:ext cx="1538700" cy="12789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Ad hoc</a:t>
            </a:r>
            <a:endParaRPr sz="1000">
              <a:latin typeface="Times New Roman"/>
              <a:ea typeface="Times New Roman"/>
              <a:cs typeface="Times New Roman"/>
              <a:sym typeface="Times New Roman"/>
            </a:endParaRPr>
          </a:p>
          <a:p>
            <a:pPr indent="0" lvl="0" marL="0" rtl="0" algn="ctr">
              <a:spcBef>
                <a:spcPts val="0"/>
              </a:spcBef>
              <a:spcAft>
                <a:spcPts val="0"/>
              </a:spcAft>
              <a:buNone/>
            </a:pPr>
            <a:r>
              <a:rPr lang="en" sz="1000">
                <a:latin typeface="Times New Roman"/>
                <a:ea typeface="Times New Roman"/>
                <a:cs typeface="Times New Roman"/>
                <a:sym typeface="Times New Roman"/>
              </a:rPr>
              <a:t>Batch Analysis</a:t>
            </a:r>
            <a:endParaRPr sz="1000">
              <a:latin typeface="Times New Roman"/>
              <a:ea typeface="Times New Roman"/>
              <a:cs typeface="Times New Roman"/>
              <a:sym typeface="Times New Roman"/>
            </a:endParaRPr>
          </a:p>
        </p:txBody>
      </p:sp>
      <p:sp>
        <p:nvSpPr>
          <p:cNvPr id="100" name="Google Shape;100;p17"/>
          <p:cNvSpPr/>
          <p:nvPr/>
        </p:nvSpPr>
        <p:spPr>
          <a:xfrm>
            <a:off x="6930416" y="443802"/>
            <a:ext cx="1538700" cy="12789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Ad hoc</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2800">
                <a:latin typeface="Times New Roman"/>
                <a:ea typeface="Times New Roman"/>
                <a:cs typeface="Times New Roman"/>
                <a:sym typeface="Times New Roman"/>
              </a:rPr>
              <a:t>Analysis</a:t>
            </a:r>
            <a:endParaRPr b="1" sz="2800">
              <a:latin typeface="Times New Roman"/>
              <a:ea typeface="Times New Roman"/>
              <a:cs typeface="Times New Roman"/>
              <a:sym typeface="Times New Roman"/>
            </a:endParaRPr>
          </a:p>
        </p:txBody>
      </p:sp>
      <p:grpSp>
        <p:nvGrpSpPr>
          <p:cNvPr id="101" name="Google Shape;101;p17"/>
          <p:cNvGrpSpPr/>
          <p:nvPr/>
        </p:nvGrpSpPr>
        <p:grpSpPr>
          <a:xfrm>
            <a:off x="7011250" y="1608175"/>
            <a:ext cx="1629900" cy="1250400"/>
            <a:chOff x="7011250" y="1608175"/>
            <a:chExt cx="1629900" cy="1250400"/>
          </a:xfrm>
        </p:grpSpPr>
        <p:grpSp>
          <p:nvGrpSpPr>
            <p:cNvPr id="102" name="Google Shape;102;p17"/>
            <p:cNvGrpSpPr/>
            <p:nvPr/>
          </p:nvGrpSpPr>
          <p:grpSpPr>
            <a:xfrm>
              <a:off x="7011250" y="1608175"/>
              <a:ext cx="1629900" cy="1250400"/>
              <a:chOff x="7156475" y="1613275"/>
              <a:chExt cx="1629900" cy="1250400"/>
            </a:xfrm>
          </p:grpSpPr>
          <p:grpSp>
            <p:nvGrpSpPr>
              <p:cNvPr id="103" name="Google Shape;103;p17"/>
              <p:cNvGrpSpPr/>
              <p:nvPr/>
            </p:nvGrpSpPr>
            <p:grpSpPr>
              <a:xfrm>
                <a:off x="7156475" y="1613275"/>
                <a:ext cx="1086600" cy="1250400"/>
                <a:chOff x="7125300" y="1613200"/>
                <a:chExt cx="1086600" cy="1250400"/>
              </a:xfrm>
            </p:grpSpPr>
            <p:sp>
              <p:nvSpPr>
                <p:cNvPr id="104" name="Google Shape;104;p17"/>
                <p:cNvSpPr/>
                <p:nvPr/>
              </p:nvSpPr>
              <p:spPr>
                <a:xfrm flipH="1" rot="10800000">
                  <a:off x="7125300" y="1613200"/>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flipH="1" rot="10800000">
                  <a:off x="7668600" y="1613200"/>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7"/>
              <p:cNvSpPr/>
              <p:nvPr/>
            </p:nvSpPr>
            <p:spPr>
              <a:xfrm flipH="1" rot="10800000">
                <a:off x="8243075" y="1613275"/>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7"/>
            <p:cNvSpPr txBox="1"/>
            <p:nvPr/>
          </p:nvSpPr>
          <p:spPr>
            <a:xfrm>
              <a:off x="7229950" y="2022150"/>
              <a:ext cx="1192500" cy="549600"/>
            </a:xfrm>
            <a:prstGeom prst="rect">
              <a:avLst/>
            </a:prstGeom>
            <a:solidFill>
              <a:srgbClr val="F7F7F7">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Query</a:t>
              </a:r>
              <a:endParaRPr b="1" sz="2800">
                <a:latin typeface="Times New Roman"/>
                <a:ea typeface="Times New Roman"/>
                <a:cs typeface="Times New Roman"/>
                <a:sym typeface="Times New Roman"/>
              </a:endParaRPr>
            </a:p>
          </p:txBody>
        </p:sp>
      </p:grpSp>
      <p:grpSp>
        <p:nvGrpSpPr>
          <p:cNvPr id="108" name="Google Shape;108;p17"/>
          <p:cNvGrpSpPr/>
          <p:nvPr/>
        </p:nvGrpSpPr>
        <p:grpSpPr>
          <a:xfrm rot="5400000">
            <a:off x="3257013" y="777600"/>
            <a:ext cx="1629900" cy="1250400"/>
            <a:chOff x="7156475" y="1613275"/>
            <a:chExt cx="1629900" cy="1250400"/>
          </a:xfrm>
        </p:grpSpPr>
        <p:grpSp>
          <p:nvGrpSpPr>
            <p:cNvPr id="109" name="Google Shape;109;p17"/>
            <p:cNvGrpSpPr/>
            <p:nvPr/>
          </p:nvGrpSpPr>
          <p:grpSpPr>
            <a:xfrm>
              <a:off x="7156475" y="1613275"/>
              <a:ext cx="1086600" cy="1250400"/>
              <a:chOff x="7125300" y="1613200"/>
              <a:chExt cx="1086600" cy="1250400"/>
            </a:xfrm>
          </p:grpSpPr>
          <p:sp>
            <p:nvSpPr>
              <p:cNvPr id="110" name="Google Shape;110;p17"/>
              <p:cNvSpPr/>
              <p:nvPr/>
            </p:nvSpPr>
            <p:spPr>
              <a:xfrm flipH="1" rot="10800000">
                <a:off x="7125300" y="1613200"/>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flipH="1" rot="10800000">
                <a:off x="7668600" y="1613200"/>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7"/>
            <p:cNvSpPr/>
            <p:nvPr/>
          </p:nvSpPr>
          <p:spPr>
            <a:xfrm flipH="1" rot="10800000">
              <a:off x="8243075" y="1613275"/>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nvSpPr>
        <p:spPr>
          <a:xfrm>
            <a:off x="3409114" y="307700"/>
            <a:ext cx="1325700" cy="549600"/>
          </a:xfrm>
          <a:prstGeom prst="rect">
            <a:avLst/>
          </a:prstGeom>
          <a:solidFill>
            <a:srgbClr val="F7F7F7">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Events,</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2800">
                <a:latin typeface="Times New Roman"/>
                <a:ea typeface="Times New Roman"/>
                <a:cs typeface="Times New Roman"/>
                <a:sym typeface="Times New Roman"/>
              </a:rPr>
              <a:t>Data</a:t>
            </a:r>
            <a:endParaRPr b="1" sz="2800">
              <a:latin typeface="Times New Roman"/>
              <a:ea typeface="Times New Roman"/>
              <a:cs typeface="Times New Roman"/>
              <a:sym typeface="Times New Roman"/>
            </a:endParaRPr>
          </a:p>
        </p:txBody>
      </p:sp>
      <p:grpSp>
        <p:nvGrpSpPr>
          <p:cNvPr id="114" name="Google Shape;114;p17"/>
          <p:cNvGrpSpPr/>
          <p:nvPr/>
        </p:nvGrpSpPr>
        <p:grpSpPr>
          <a:xfrm flipH="1" rot="10800000">
            <a:off x="5032338" y="1608175"/>
            <a:ext cx="1629900" cy="1250400"/>
            <a:chOff x="7156475" y="1613275"/>
            <a:chExt cx="1629900" cy="1250400"/>
          </a:xfrm>
        </p:grpSpPr>
        <p:grpSp>
          <p:nvGrpSpPr>
            <p:cNvPr id="115" name="Google Shape;115;p17"/>
            <p:cNvGrpSpPr/>
            <p:nvPr/>
          </p:nvGrpSpPr>
          <p:grpSpPr>
            <a:xfrm>
              <a:off x="7156475" y="1613275"/>
              <a:ext cx="1086600" cy="1250400"/>
              <a:chOff x="7125300" y="1613200"/>
              <a:chExt cx="1086600" cy="1250400"/>
            </a:xfrm>
          </p:grpSpPr>
          <p:sp>
            <p:nvSpPr>
              <p:cNvPr id="116" name="Google Shape;116;p17"/>
              <p:cNvSpPr/>
              <p:nvPr/>
            </p:nvSpPr>
            <p:spPr>
              <a:xfrm flipH="1" rot="10800000">
                <a:off x="7125300" y="1613200"/>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flipH="1" rot="10800000">
                <a:off x="7668600" y="1613200"/>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7"/>
            <p:cNvSpPr/>
            <p:nvPr/>
          </p:nvSpPr>
          <p:spPr>
            <a:xfrm flipH="1" rot="10800000">
              <a:off x="8243075" y="1613275"/>
              <a:ext cx="543300" cy="12504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17"/>
          <p:cNvGrpSpPr/>
          <p:nvPr/>
        </p:nvGrpSpPr>
        <p:grpSpPr>
          <a:xfrm>
            <a:off x="5015254" y="1354925"/>
            <a:ext cx="1677902" cy="367690"/>
            <a:chOff x="5044452" y="1287796"/>
            <a:chExt cx="1588923" cy="367690"/>
          </a:xfrm>
        </p:grpSpPr>
        <p:sp>
          <p:nvSpPr>
            <p:cNvPr id="120" name="Google Shape;120;p17"/>
            <p:cNvSpPr/>
            <p:nvPr/>
          </p:nvSpPr>
          <p:spPr>
            <a:xfrm>
              <a:off x="5094675" y="1287796"/>
              <a:ext cx="1538700" cy="3387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Batch Analysis</a:t>
              </a:r>
              <a:endParaRPr sz="1000">
                <a:latin typeface="Times New Roman"/>
                <a:ea typeface="Times New Roman"/>
                <a:cs typeface="Times New Roman"/>
                <a:sym typeface="Times New Roman"/>
              </a:endParaRPr>
            </a:p>
          </p:txBody>
        </p:sp>
        <p:sp>
          <p:nvSpPr>
            <p:cNvPr id="121" name="Google Shape;121;p17"/>
            <p:cNvSpPr/>
            <p:nvPr/>
          </p:nvSpPr>
          <p:spPr>
            <a:xfrm>
              <a:off x="5044452" y="1316787"/>
              <a:ext cx="1538700" cy="3387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Times New Roman"/>
                  <a:ea typeface="Times New Roman"/>
                  <a:cs typeface="Times New Roman"/>
                  <a:sym typeface="Times New Roman"/>
                </a:rPr>
                <a:t>Streaming</a:t>
              </a:r>
              <a:endParaRPr b="1" sz="2400">
                <a:latin typeface="Times New Roman"/>
                <a:ea typeface="Times New Roman"/>
                <a:cs typeface="Times New Roman"/>
                <a:sym typeface="Times New Roman"/>
              </a:endParaRPr>
            </a:p>
          </p:txBody>
        </p:sp>
      </p:grpSp>
      <p:sp>
        <p:nvSpPr>
          <p:cNvPr id="122" name="Google Shape;122;p17"/>
          <p:cNvSpPr txBox="1"/>
          <p:nvPr/>
        </p:nvSpPr>
        <p:spPr>
          <a:xfrm>
            <a:off x="5251038" y="2022150"/>
            <a:ext cx="1192500" cy="549600"/>
          </a:xfrm>
          <a:prstGeom prst="rect">
            <a:avLst/>
          </a:prstGeom>
          <a:solidFill>
            <a:srgbClr val="F7F7F7">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Ingest</a:t>
            </a:r>
            <a:endParaRPr b="1" sz="280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53"/>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a:t>
            </a:r>
            <a:r>
              <a:rPr lang="en">
                <a:latin typeface="Calibri"/>
                <a:ea typeface="Calibri"/>
                <a:cs typeface="Calibri"/>
                <a:sym typeface="Calibri"/>
              </a:rPr>
              <a:t>Records Partitioned Across Cores</a:t>
            </a:r>
            <a:endParaRPr>
              <a:latin typeface="Calibri"/>
              <a:ea typeface="Calibri"/>
              <a:cs typeface="Calibri"/>
              <a:sym typeface="Calibri"/>
            </a:endParaRPr>
          </a:p>
        </p:txBody>
      </p:sp>
      <p:sp>
        <p:nvSpPr>
          <p:cNvPr id="846" name="Google Shape;846;p53"/>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47" name="Google Shape;847;p53"/>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848" name="Google Shape;848;p53"/>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850" name="Google Shape;850;p53"/>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851" name="Google Shape;851;p53"/>
          <p:cNvGrpSpPr/>
          <p:nvPr/>
        </p:nvGrpSpPr>
        <p:grpSpPr>
          <a:xfrm>
            <a:off x="2928272" y="3605799"/>
            <a:ext cx="426478" cy="360309"/>
            <a:chOff x="3163350" y="2159850"/>
            <a:chExt cx="397500" cy="338700"/>
          </a:xfrm>
        </p:grpSpPr>
        <p:sp>
          <p:nvSpPr>
            <p:cNvPr id="852" name="Google Shape;852;p5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53" name="Google Shape;853;p5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53"/>
          <p:cNvGrpSpPr/>
          <p:nvPr/>
        </p:nvGrpSpPr>
        <p:grpSpPr>
          <a:xfrm>
            <a:off x="3908197" y="3605799"/>
            <a:ext cx="426478" cy="360309"/>
            <a:chOff x="3163350" y="2159850"/>
            <a:chExt cx="397500" cy="338700"/>
          </a:xfrm>
        </p:grpSpPr>
        <p:sp>
          <p:nvSpPr>
            <p:cNvPr id="855" name="Google Shape;855;p5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56" name="Google Shape;856;p5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53"/>
          <p:cNvGrpSpPr/>
          <p:nvPr/>
        </p:nvGrpSpPr>
        <p:grpSpPr>
          <a:xfrm>
            <a:off x="4888122" y="3605799"/>
            <a:ext cx="426478" cy="360309"/>
            <a:chOff x="3163350" y="2159850"/>
            <a:chExt cx="397500" cy="338700"/>
          </a:xfrm>
        </p:grpSpPr>
        <p:sp>
          <p:nvSpPr>
            <p:cNvPr id="858" name="Google Shape;858;p5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59" name="Google Shape;859;p5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53"/>
          <p:cNvGrpSpPr/>
          <p:nvPr/>
        </p:nvGrpSpPr>
        <p:grpSpPr>
          <a:xfrm>
            <a:off x="5868047" y="3605799"/>
            <a:ext cx="426478" cy="360309"/>
            <a:chOff x="3163350" y="2159850"/>
            <a:chExt cx="397500" cy="338700"/>
          </a:xfrm>
        </p:grpSpPr>
        <p:sp>
          <p:nvSpPr>
            <p:cNvPr id="861" name="Google Shape;861;p5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62" name="Google Shape;862;p5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53"/>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Dispatcher on every vCPU</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Each listens on different TCP port</a:t>
            </a:r>
            <a:endParaRPr b="1" sz="1700">
              <a:solidFill>
                <a:schemeClr val="dk1"/>
              </a:solidFill>
              <a:latin typeface="Calibri"/>
              <a:ea typeface="Calibri"/>
              <a:cs typeface="Calibri"/>
              <a:sym typeface="Calibri"/>
            </a:endParaRPr>
          </a:p>
        </p:txBody>
      </p:sp>
      <p:grpSp>
        <p:nvGrpSpPr>
          <p:cNvPr id="864" name="Google Shape;864;p53"/>
          <p:cNvGrpSpPr/>
          <p:nvPr/>
        </p:nvGrpSpPr>
        <p:grpSpPr>
          <a:xfrm>
            <a:off x="2995480" y="1826686"/>
            <a:ext cx="292059" cy="543334"/>
            <a:chOff x="1006560" y="3903840"/>
            <a:chExt cx="457200" cy="723000"/>
          </a:xfrm>
        </p:grpSpPr>
        <p:sp>
          <p:nvSpPr>
            <p:cNvPr id="865" name="Google Shape;865;p5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66" name="Google Shape;866;p5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67" name="Google Shape;867;p5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68" name="Google Shape;868;p5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69" name="Google Shape;869;p53"/>
          <p:cNvGrpSpPr/>
          <p:nvPr/>
        </p:nvGrpSpPr>
        <p:grpSpPr>
          <a:xfrm>
            <a:off x="3940918" y="1826686"/>
            <a:ext cx="292059" cy="543334"/>
            <a:chOff x="1006560" y="3903840"/>
            <a:chExt cx="457200" cy="723000"/>
          </a:xfrm>
        </p:grpSpPr>
        <p:sp>
          <p:nvSpPr>
            <p:cNvPr id="870" name="Google Shape;870;p5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71" name="Google Shape;871;p5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72" name="Google Shape;872;p5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73" name="Google Shape;873;p5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74" name="Google Shape;874;p53"/>
          <p:cNvGrpSpPr/>
          <p:nvPr/>
        </p:nvGrpSpPr>
        <p:grpSpPr>
          <a:xfrm>
            <a:off x="4955330" y="1826686"/>
            <a:ext cx="292059" cy="543334"/>
            <a:chOff x="1006560" y="3903840"/>
            <a:chExt cx="457200" cy="723000"/>
          </a:xfrm>
        </p:grpSpPr>
        <p:sp>
          <p:nvSpPr>
            <p:cNvPr id="875" name="Google Shape;875;p5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76" name="Google Shape;876;p5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77" name="Google Shape;877;p5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78" name="Google Shape;878;p5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79" name="Google Shape;879;p53"/>
          <p:cNvGrpSpPr/>
          <p:nvPr/>
        </p:nvGrpSpPr>
        <p:grpSpPr>
          <a:xfrm>
            <a:off x="5935255" y="1826686"/>
            <a:ext cx="292059" cy="543334"/>
            <a:chOff x="1006560" y="3903840"/>
            <a:chExt cx="457200" cy="723000"/>
          </a:xfrm>
        </p:grpSpPr>
        <p:sp>
          <p:nvSpPr>
            <p:cNvPr id="880" name="Google Shape;880;p5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81" name="Google Shape;881;p5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82" name="Google Shape;882;p5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83" name="Google Shape;883;p5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884" name="Google Shape;884;p53"/>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85" name="Google Shape;885;p53"/>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86" name="Google Shape;886;p53"/>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87" name="Google Shape;887;p53"/>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88" name="Google Shape;888;p53"/>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Request</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4"/>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Requests Routed Within Server</a:t>
            </a:r>
            <a:endParaRPr>
              <a:latin typeface="Calibri"/>
              <a:ea typeface="Calibri"/>
              <a:cs typeface="Calibri"/>
              <a:sym typeface="Calibri"/>
            </a:endParaRPr>
          </a:p>
        </p:txBody>
      </p:sp>
      <p:sp>
        <p:nvSpPr>
          <p:cNvPr id="894" name="Google Shape;894;p54"/>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95" name="Google Shape;895;p54"/>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896" name="Google Shape;896;p54"/>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4"/>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898" name="Google Shape;898;p54"/>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899" name="Google Shape;899;p54"/>
          <p:cNvGrpSpPr/>
          <p:nvPr/>
        </p:nvGrpSpPr>
        <p:grpSpPr>
          <a:xfrm>
            <a:off x="2928272" y="3605799"/>
            <a:ext cx="426478" cy="360309"/>
            <a:chOff x="3163350" y="2159850"/>
            <a:chExt cx="397500" cy="338700"/>
          </a:xfrm>
        </p:grpSpPr>
        <p:sp>
          <p:nvSpPr>
            <p:cNvPr id="900" name="Google Shape;900;p5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01" name="Google Shape;901;p5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54"/>
          <p:cNvGrpSpPr/>
          <p:nvPr/>
        </p:nvGrpSpPr>
        <p:grpSpPr>
          <a:xfrm>
            <a:off x="3908197" y="3605799"/>
            <a:ext cx="426478" cy="360309"/>
            <a:chOff x="3163350" y="2159850"/>
            <a:chExt cx="397500" cy="338700"/>
          </a:xfrm>
        </p:grpSpPr>
        <p:sp>
          <p:nvSpPr>
            <p:cNvPr id="903" name="Google Shape;903;p5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04" name="Google Shape;904;p5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54"/>
          <p:cNvGrpSpPr/>
          <p:nvPr/>
        </p:nvGrpSpPr>
        <p:grpSpPr>
          <a:xfrm>
            <a:off x="4888122" y="3605799"/>
            <a:ext cx="426478" cy="360309"/>
            <a:chOff x="3163350" y="2159850"/>
            <a:chExt cx="397500" cy="338700"/>
          </a:xfrm>
        </p:grpSpPr>
        <p:sp>
          <p:nvSpPr>
            <p:cNvPr id="906" name="Google Shape;906;p5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07" name="Google Shape;907;p5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54"/>
          <p:cNvGrpSpPr/>
          <p:nvPr/>
        </p:nvGrpSpPr>
        <p:grpSpPr>
          <a:xfrm>
            <a:off x="5868047" y="3605799"/>
            <a:ext cx="426478" cy="360309"/>
            <a:chOff x="3163350" y="2159850"/>
            <a:chExt cx="397500" cy="338700"/>
          </a:xfrm>
        </p:grpSpPr>
        <p:sp>
          <p:nvSpPr>
            <p:cNvPr id="909" name="Google Shape;909;p5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10" name="Google Shape;910;p5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 name="Google Shape;911;p54"/>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Each dispatcher routes requests to correct partition</a:t>
            </a:r>
            <a:endParaRPr b="1" sz="1700">
              <a:solidFill>
                <a:schemeClr val="dk1"/>
              </a:solidFill>
              <a:latin typeface="Calibri"/>
              <a:ea typeface="Calibri"/>
              <a:cs typeface="Calibri"/>
              <a:sym typeface="Calibri"/>
            </a:endParaRPr>
          </a:p>
        </p:txBody>
      </p:sp>
      <p:grpSp>
        <p:nvGrpSpPr>
          <p:cNvPr id="912" name="Google Shape;912;p54"/>
          <p:cNvGrpSpPr/>
          <p:nvPr/>
        </p:nvGrpSpPr>
        <p:grpSpPr>
          <a:xfrm>
            <a:off x="2995480" y="1826686"/>
            <a:ext cx="292059" cy="543334"/>
            <a:chOff x="1006560" y="3903840"/>
            <a:chExt cx="457200" cy="723000"/>
          </a:xfrm>
        </p:grpSpPr>
        <p:sp>
          <p:nvSpPr>
            <p:cNvPr id="913" name="Google Shape;913;p5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14" name="Google Shape;914;p5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15" name="Google Shape;915;p5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16" name="Google Shape;916;p5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17" name="Google Shape;917;p54"/>
          <p:cNvGrpSpPr/>
          <p:nvPr/>
        </p:nvGrpSpPr>
        <p:grpSpPr>
          <a:xfrm>
            <a:off x="3940918" y="1826686"/>
            <a:ext cx="292059" cy="543334"/>
            <a:chOff x="1006560" y="3903840"/>
            <a:chExt cx="457200" cy="723000"/>
          </a:xfrm>
        </p:grpSpPr>
        <p:sp>
          <p:nvSpPr>
            <p:cNvPr id="918" name="Google Shape;918;p5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19" name="Google Shape;919;p5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20" name="Google Shape;920;p5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21" name="Google Shape;921;p5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22" name="Google Shape;922;p54"/>
          <p:cNvGrpSpPr/>
          <p:nvPr/>
        </p:nvGrpSpPr>
        <p:grpSpPr>
          <a:xfrm>
            <a:off x="4955330" y="1826686"/>
            <a:ext cx="292059" cy="543334"/>
            <a:chOff x="1006560" y="3903840"/>
            <a:chExt cx="457200" cy="723000"/>
          </a:xfrm>
        </p:grpSpPr>
        <p:sp>
          <p:nvSpPr>
            <p:cNvPr id="923" name="Google Shape;923;p5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24" name="Google Shape;924;p5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25" name="Google Shape;925;p5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26" name="Google Shape;926;p5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27" name="Google Shape;927;p54"/>
          <p:cNvGrpSpPr/>
          <p:nvPr/>
        </p:nvGrpSpPr>
        <p:grpSpPr>
          <a:xfrm>
            <a:off x="5935255" y="1826686"/>
            <a:ext cx="292059" cy="543334"/>
            <a:chOff x="1006560" y="3903840"/>
            <a:chExt cx="457200" cy="723000"/>
          </a:xfrm>
        </p:grpSpPr>
        <p:sp>
          <p:nvSpPr>
            <p:cNvPr id="928" name="Google Shape;928;p5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29" name="Google Shape;929;p5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30" name="Google Shape;930;p5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31" name="Google Shape;931;p5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932" name="Google Shape;932;p54"/>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33" name="Google Shape;933;p54"/>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34" name="Google Shape;934;p54"/>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35" name="Google Shape;935;p54"/>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36" name="Google Shape;936;p54"/>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Request</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sp>
        <p:nvSpPr>
          <p:cNvPr id="937" name="Google Shape;937;p54"/>
          <p:cNvSpPr/>
          <p:nvPr/>
        </p:nvSpPr>
        <p:spPr>
          <a:xfrm rot="7843190">
            <a:off x="3281909" y="3892506"/>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4"/>
          <p:cNvSpPr/>
          <p:nvPr/>
        </p:nvSpPr>
        <p:spPr>
          <a:xfrm rot="10800000">
            <a:off x="3029600" y="307755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4"/>
          <p:cNvSpPr/>
          <p:nvPr/>
        </p:nvSpPr>
        <p:spPr>
          <a:xfrm rot="10800000">
            <a:off x="3029613" y="241940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4"/>
          <p:cNvSpPr/>
          <p:nvPr/>
        </p:nvSpPr>
        <p:spPr>
          <a:xfrm rot="-7197825">
            <a:off x="3578476" y="2229939"/>
            <a:ext cx="224046" cy="78317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4"/>
          <p:cNvSpPr/>
          <p:nvPr/>
        </p:nvSpPr>
        <p:spPr>
          <a:xfrm rot="-5996481">
            <a:off x="4538074" y="1349157"/>
            <a:ext cx="224166" cy="2591417"/>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4"/>
          <p:cNvSpPr/>
          <p:nvPr/>
        </p:nvSpPr>
        <p:spPr>
          <a:xfrm rot="-6597807">
            <a:off x="4018831" y="1689815"/>
            <a:ext cx="224064" cy="172013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55"/>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Shuffling Requests Limits Scalability</a:t>
            </a:r>
            <a:endParaRPr>
              <a:latin typeface="Calibri"/>
              <a:ea typeface="Calibri"/>
              <a:cs typeface="Calibri"/>
              <a:sym typeface="Calibri"/>
            </a:endParaRPr>
          </a:p>
        </p:txBody>
      </p:sp>
      <p:sp>
        <p:nvSpPr>
          <p:cNvPr id="948" name="Google Shape;948;p55"/>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49" name="Google Shape;949;p55"/>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950" name="Google Shape;950;p55"/>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952" name="Google Shape;952;p55"/>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953" name="Google Shape;953;p55"/>
          <p:cNvGrpSpPr/>
          <p:nvPr/>
        </p:nvGrpSpPr>
        <p:grpSpPr>
          <a:xfrm>
            <a:off x="2928272" y="3605799"/>
            <a:ext cx="426478" cy="360309"/>
            <a:chOff x="3163350" y="2159850"/>
            <a:chExt cx="397500" cy="338700"/>
          </a:xfrm>
        </p:grpSpPr>
        <p:sp>
          <p:nvSpPr>
            <p:cNvPr id="954" name="Google Shape;954;p5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55" name="Google Shape;955;p5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55"/>
          <p:cNvGrpSpPr/>
          <p:nvPr/>
        </p:nvGrpSpPr>
        <p:grpSpPr>
          <a:xfrm>
            <a:off x="3908197" y="3605799"/>
            <a:ext cx="426478" cy="360309"/>
            <a:chOff x="3163350" y="2159850"/>
            <a:chExt cx="397500" cy="338700"/>
          </a:xfrm>
        </p:grpSpPr>
        <p:sp>
          <p:nvSpPr>
            <p:cNvPr id="957" name="Google Shape;957;p5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58" name="Google Shape;958;p5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55"/>
          <p:cNvGrpSpPr/>
          <p:nvPr/>
        </p:nvGrpSpPr>
        <p:grpSpPr>
          <a:xfrm>
            <a:off x="4888122" y="3605799"/>
            <a:ext cx="426478" cy="360309"/>
            <a:chOff x="3163350" y="2159850"/>
            <a:chExt cx="397500" cy="338700"/>
          </a:xfrm>
        </p:grpSpPr>
        <p:sp>
          <p:nvSpPr>
            <p:cNvPr id="960" name="Google Shape;960;p5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61" name="Google Shape;961;p5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55"/>
          <p:cNvGrpSpPr/>
          <p:nvPr/>
        </p:nvGrpSpPr>
        <p:grpSpPr>
          <a:xfrm>
            <a:off x="5868047" y="3605799"/>
            <a:ext cx="426478" cy="360309"/>
            <a:chOff x="3163350" y="2159850"/>
            <a:chExt cx="397500" cy="338700"/>
          </a:xfrm>
        </p:grpSpPr>
        <p:sp>
          <p:nvSpPr>
            <p:cNvPr id="963" name="Google Shape;963;p5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64" name="Google Shape;964;p5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55"/>
          <p:cNvGrpSpPr/>
          <p:nvPr/>
        </p:nvGrpSpPr>
        <p:grpSpPr>
          <a:xfrm>
            <a:off x="2995480" y="1826686"/>
            <a:ext cx="292059" cy="543334"/>
            <a:chOff x="1006560" y="3903840"/>
            <a:chExt cx="457200" cy="723000"/>
          </a:xfrm>
        </p:grpSpPr>
        <p:sp>
          <p:nvSpPr>
            <p:cNvPr id="966" name="Google Shape;966;p55"/>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67" name="Google Shape;967;p55"/>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68" name="Google Shape;968;p55"/>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69" name="Google Shape;969;p55"/>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70" name="Google Shape;970;p55"/>
          <p:cNvGrpSpPr/>
          <p:nvPr/>
        </p:nvGrpSpPr>
        <p:grpSpPr>
          <a:xfrm>
            <a:off x="3940918" y="1826686"/>
            <a:ext cx="292059" cy="543334"/>
            <a:chOff x="1006560" y="3903840"/>
            <a:chExt cx="457200" cy="723000"/>
          </a:xfrm>
        </p:grpSpPr>
        <p:sp>
          <p:nvSpPr>
            <p:cNvPr id="971" name="Google Shape;971;p55"/>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72" name="Google Shape;972;p55"/>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73" name="Google Shape;973;p55"/>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74" name="Google Shape;974;p55"/>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75" name="Google Shape;975;p55"/>
          <p:cNvGrpSpPr/>
          <p:nvPr/>
        </p:nvGrpSpPr>
        <p:grpSpPr>
          <a:xfrm>
            <a:off x="4955330" y="1826686"/>
            <a:ext cx="292059" cy="543334"/>
            <a:chOff x="1006560" y="3903840"/>
            <a:chExt cx="457200" cy="723000"/>
          </a:xfrm>
        </p:grpSpPr>
        <p:sp>
          <p:nvSpPr>
            <p:cNvPr id="976" name="Google Shape;976;p55"/>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77" name="Google Shape;977;p55"/>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78" name="Google Shape;978;p55"/>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79" name="Google Shape;979;p55"/>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80" name="Google Shape;980;p55"/>
          <p:cNvGrpSpPr/>
          <p:nvPr/>
        </p:nvGrpSpPr>
        <p:grpSpPr>
          <a:xfrm>
            <a:off x="5935255" y="1826686"/>
            <a:ext cx="292059" cy="543334"/>
            <a:chOff x="1006560" y="3903840"/>
            <a:chExt cx="457200" cy="723000"/>
          </a:xfrm>
        </p:grpSpPr>
        <p:sp>
          <p:nvSpPr>
            <p:cNvPr id="981" name="Google Shape;981;p55"/>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82" name="Google Shape;982;p55"/>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83" name="Google Shape;983;p55"/>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84" name="Google Shape;984;p55"/>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985" name="Google Shape;985;p55"/>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86" name="Google Shape;986;p55"/>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87" name="Google Shape;987;p55"/>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88" name="Google Shape;988;p55"/>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89" name="Google Shape;989;p55"/>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Request</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sp>
        <p:nvSpPr>
          <p:cNvPr id="990" name="Google Shape;990;p55"/>
          <p:cNvSpPr/>
          <p:nvPr/>
        </p:nvSpPr>
        <p:spPr>
          <a:xfrm rot="10800000">
            <a:off x="3029600" y="307755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5"/>
          <p:cNvSpPr/>
          <p:nvPr/>
        </p:nvSpPr>
        <p:spPr>
          <a:xfrm rot="10800000">
            <a:off x="3029613" y="241940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rot="-7197825">
            <a:off x="3578476" y="2229939"/>
            <a:ext cx="224046" cy="78317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5"/>
          <p:cNvSpPr/>
          <p:nvPr/>
        </p:nvSpPr>
        <p:spPr>
          <a:xfrm rot="-5996481">
            <a:off x="4538074" y="1349157"/>
            <a:ext cx="224166" cy="2591417"/>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5"/>
          <p:cNvSpPr/>
          <p:nvPr/>
        </p:nvSpPr>
        <p:spPr>
          <a:xfrm rot="-6597807">
            <a:off x="4018831" y="1689815"/>
            <a:ext cx="224064" cy="172013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5"/>
          <p:cNvSpPr/>
          <p:nvPr/>
        </p:nvSpPr>
        <p:spPr>
          <a:xfrm rot="10800000">
            <a:off x="3988525" y="24302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rot="10800000">
            <a:off x="3975050" y="30629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rot="10800000">
            <a:off x="5008325" y="30783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rot="10800000">
            <a:off x="5008313" y="24302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rot="10800000">
            <a:off x="5961850" y="30674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rot="10800000">
            <a:off x="5961838" y="24193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rot="7843190">
            <a:off x="3510884"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rot="9189346">
            <a:off x="3987162" y="4047720"/>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flipH="1" rot="-9189346">
            <a:off x="4384962" y="4063605"/>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flipH="1" rot="-7843190">
            <a:off x="4947796"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rot="-6597807">
            <a:off x="4889018" y="1533802"/>
            <a:ext cx="224064" cy="186704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rot="-7197825">
            <a:off x="4368676" y="2229939"/>
            <a:ext cx="224046" cy="78317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rot="7197825">
            <a:off x="3557482" y="2253410"/>
            <a:ext cx="224046" cy="78291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rot="7197825">
            <a:off x="4553402" y="2142222"/>
            <a:ext cx="224046" cy="93116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rot="7197825">
            <a:off x="5471702" y="2163072"/>
            <a:ext cx="224046" cy="93116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rot="5995688">
            <a:off x="4530646" y="1260757"/>
            <a:ext cx="224461" cy="2633838"/>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rot="6594672">
            <a:off x="5050511" y="1625661"/>
            <a:ext cx="224628" cy="192038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Each dispatcher routes requests to correct partition</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Expensive shuffle!</a:t>
            </a:r>
            <a:endParaRPr b="1" sz="17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56"/>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a:t>
            </a:r>
            <a:r>
              <a:rPr lang="en">
                <a:latin typeface="Calibri"/>
                <a:ea typeface="Calibri"/>
                <a:cs typeface="Calibri"/>
                <a:sym typeface="Calibri"/>
              </a:rPr>
              <a:t>Shuffling Requests Limits Scalability</a:t>
            </a:r>
            <a:endParaRPr>
              <a:latin typeface="Calibri"/>
              <a:ea typeface="Calibri"/>
              <a:cs typeface="Calibri"/>
              <a:sym typeface="Calibri"/>
            </a:endParaRPr>
          </a:p>
        </p:txBody>
      </p:sp>
      <p:sp>
        <p:nvSpPr>
          <p:cNvPr id="1018" name="Google Shape;1018;p56"/>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19" name="Google Shape;1019;p56"/>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1020" name="Google Shape;1020;p56"/>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6"/>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1022" name="Google Shape;1022;p56"/>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1023" name="Google Shape;1023;p56"/>
          <p:cNvGrpSpPr/>
          <p:nvPr/>
        </p:nvGrpSpPr>
        <p:grpSpPr>
          <a:xfrm>
            <a:off x="2928272" y="3605799"/>
            <a:ext cx="426478" cy="360309"/>
            <a:chOff x="3163350" y="2159850"/>
            <a:chExt cx="397500" cy="338700"/>
          </a:xfrm>
        </p:grpSpPr>
        <p:sp>
          <p:nvSpPr>
            <p:cNvPr id="1024" name="Google Shape;1024;p5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25" name="Google Shape;1025;p5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56"/>
          <p:cNvGrpSpPr/>
          <p:nvPr/>
        </p:nvGrpSpPr>
        <p:grpSpPr>
          <a:xfrm>
            <a:off x="3908197" y="3605799"/>
            <a:ext cx="426478" cy="360309"/>
            <a:chOff x="3163350" y="2159850"/>
            <a:chExt cx="397500" cy="338700"/>
          </a:xfrm>
        </p:grpSpPr>
        <p:sp>
          <p:nvSpPr>
            <p:cNvPr id="1027" name="Google Shape;1027;p5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28" name="Google Shape;1028;p5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56"/>
          <p:cNvGrpSpPr/>
          <p:nvPr/>
        </p:nvGrpSpPr>
        <p:grpSpPr>
          <a:xfrm>
            <a:off x="4888122" y="3605799"/>
            <a:ext cx="426478" cy="360309"/>
            <a:chOff x="3163350" y="2159850"/>
            <a:chExt cx="397500" cy="338700"/>
          </a:xfrm>
        </p:grpSpPr>
        <p:sp>
          <p:nvSpPr>
            <p:cNvPr id="1030" name="Google Shape;1030;p5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31" name="Google Shape;1031;p5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6"/>
          <p:cNvGrpSpPr/>
          <p:nvPr/>
        </p:nvGrpSpPr>
        <p:grpSpPr>
          <a:xfrm>
            <a:off x="5868047" y="3605799"/>
            <a:ext cx="426478" cy="360309"/>
            <a:chOff x="3163350" y="2159850"/>
            <a:chExt cx="397500" cy="338700"/>
          </a:xfrm>
        </p:grpSpPr>
        <p:sp>
          <p:nvSpPr>
            <p:cNvPr id="1033" name="Google Shape;1033;p5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34" name="Google Shape;1034;p5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56"/>
          <p:cNvGrpSpPr/>
          <p:nvPr/>
        </p:nvGrpSpPr>
        <p:grpSpPr>
          <a:xfrm>
            <a:off x="2995480" y="1826686"/>
            <a:ext cx="292059" cy="543334"/>
            <a:chOff x="1006560" y="3903840"/>
            <a:chExt cx="457200" cy="723000"/>
          </a:xfrm>
        </p:grpSpPr>
        <p:sp>
          <p:nvSpPr>
            <p:cNvPr id="1036" name="Google Shape;1036;p56"/>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37" name="Google Shape;1037;p56"/>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38" name="Google Shape;1038;p56"/>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39" name="Google Shape;1039;p56"/>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040" name="Google Shape;1040;p56"/>
          <p:cNvGrpSpPr/>
          <p:nvPr/>
        </p:nvGrpSpPr>
        <p:grpSpPr>
          <a:xfrm>
            <a:off x="3940918" y="1826686"/>
            <a:ext cx="292059" cy="543334"/>
            <a:chOff x="1006560" y="3903840"/>
            <a:chExt cx="457200" cy="723000"/>
          </a:xfrm>
        </p:grpSpPr>
        <p:sp>
          <p:nvSpPr>
            <p:cNvPr id="1041" name="Google Shape;1041;p56"/>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42" name="Google Shape;1042;p56"/>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43" name="Google Shape;1043;p56"/>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44" name="Google Shape;1044;p56"/>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045" name="Google Shape;1045;p56"/>
          <p:cNvGrpSpPr/>
          <p:nvPr/>
        </p:nvGrpSpPr>
        <p:grpSpPr>
          <a:xfrm>
            <a:off x="4955330" y="1826686"/>
            <a:ext cx="292059" cy="543334"/>
            <a:chOff x="1006560" y="3903840"/>
            <a:chExt cx="457200" cy="723000"/>
          </a:xfrm>
        </p:grpSpPr>
        <p:sp>
          <p:nvSpPr>
            <p:cNvPr id="1046" name="Google Shape;1046;p56"/>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47" name="Google Shape;1047;p56"/>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48" name="Google Shape;1048;p56"/>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49" name="Google Shape;1049;p56"/>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050" name="Google Shape;1050;p56"/>
          <p:cNvGrpSpPr/>
          <p:nvPr/>
        </p:nvGrpSpPr>
        <p:grpSpPr>
          <a:xfrm>
            <a:off x="5935255" y="1826686"/>
            <a:ext cx="292059" cy="543334"/>
            <a:chOff x="1006560" y="3903840"/>
            <a:chExt cx="457200" cy="723000"/>
          </a:xfrm>
        </p:grpSpPr>
        <p:sp>
          <p:nvSpPr>
            <p:cNvPr id="1051" name="Google Shape;1051;p56"/>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52" name="Google Shape;1052;p56"/>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53" name="Google Shape;1053;p56"/>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54" name="Google Shape;1054;p56"/>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055" name="Google Shape;1055;p56"/>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56" name="Google Shape;1056;p56"/>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57" name="Google Shape;1057;p56"/>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58" name="Google Shape;1058;p56"/>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59" name="Google Shape;1059;p56"/>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Request</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sp>
        <p:nvSpPr>
          <p:cNvPr id="1060" name="Google Shape;1060;p56"/>
          <p:cNvSpPr/>
          <p:nvPr/>
        </p:nvSpPr>
        <p:spPr>
          <a:xfrm rot="10800000">
            <a:off x="3029600" y="307755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rot="10800000">
            <a:off x="3029613" y="241940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rot="-7197825">
            <a:off x="3578476" y="2229939"/>
            <a:ext cx="224046" cy="78317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rot="-5996481">
            <a:off x="4538074" y="1349157"/>
            <a:ext cx="224166" cy="2591417"/>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rot="-6597807">
            <a:off x="4018831" y="1689815"/>
            <a:ext cx="224064" cy="172013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rot="10800000">
            <a:off x="3988525" y="24302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rot="10800000">
            <a:off x="3975050" y="30629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rot="10800000">
            <a:off x="5008325" y="30783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rot="10800000">
            <a:off x="5008313" y="24302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rot="10800000">
            <a:off x="5961850" y="30674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rot="10800000">
            <a:off x="5961838" y="24193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rot="7843190">
            <a:off x="3510884"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rot="9189346">
            <a:off x="3987162" y="4047720"/>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flipH="1" rot="-9189346">
            <a:off x="4384962" y="4063605"/>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flipH="1" rot="-7843190">
            <a:off x="4947796"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rot="-6597807">
            <a:off x="4889018" y="1533802"/>
            <a:ext cx="224064" cy="186704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rot="-7197825">
            <a:off x="4368676" y="2229939"/>
            <a:ext cx="224046" cy="78317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rot="7197825">
            <a:off x="3557482" y="2253410"/>
            <a:ext cx="224046" cy="78291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rot="7197825">
            <a:off x="4553402" y="2142222"/>
            <a:ext cx="224046" cy="93116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rot="7197825">
            <a:off x="5471702" y="2163072"/>
            <a:ext cx="224046" cy="93116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rot="5995688">
            <a:off x="4530646" y="1260757"/>
            <a:ext cx="224461" cy="2633838"/>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rot="6594672">
            <a:off x="5050511" y="1625661"/>
            <a:ext cx="224628" cy="192038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2" name="Google Shape;1082;p56"/>
          <p:cNvPicPr preferRelativeResize="0"/>
          <p:nvPr/>
        </p:nvPicPr>
        <p:blipFill>
          <a:blip r:embed="rId3">
            <a:alphaModFix/>
          </a:blip>
          <a:stretch>
            <a:fillRect/>
          </a:stretch>
        </p:blipFill>
        <p:spPr>
          <a:xfrm>
            <a:off x="2436019" y="0"/>
            <a:ext cx="4271963" cy="5143500"/>
          </a:xfrm>
          <a:prstGeom prst="rect">
            <a:avLst/>
          </a:prstGeom>
          <a:noFill/>
          <a:ln>
            <a:noFill/>
          </a:ln>
        </p:spPr>
      </p:pic>
      <p:sp>
        <p:nvSpPr>
          <p:cNvPr id="1083" name="Google Shape;1083;p56"/>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Doesn’t scale across vCPUs</a:t>
            </a:r>
            <a:endParaRPr b="1" sz="17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57"/>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Clients Could Route Requests Correctly</a:t>
            </a:r>
            <a:endParaRPr>
              <a:latin typeface="Calibri"/>
              <a:ea typeface="Calibri"/>
              <a:cs typeface="Calibri"/>
              <a:sym typeface="Calibri"/>
            </a:endParaRPr>
          </a:p>
        </p:txBody>
      </p:sp>
      <p:sp>
        <p:nvSpPr>
          <p:cNvPr id="1089" name="Google Shape;1089;p57"/>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90" name="Google Shape;1090;p57"/>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1091" name="Google Shape;1091;p57"/>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7"/>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1093" name="Google Shape;1093;p57"/>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1094" name="Google Shape;1094;p57"/>
          <p:cNvGrpSpPr/>
          <p:nvPr/>
        </p:nvGrpSpPr>
        <p:grpSpPr>
          <a:xfrm>
            <a:off x="2928272" y="3605799"/>
            <a:ext cx="426478" cy="360309"/>
            <a:chOff x="3163350" y="2159850"/>
            <a:chExt cx="397500" cy="338700"/>
          </a:xfrm>
        </p:grpSpPr>
        <p:sp>
          <p:nvSpPr>
            <p:cNvPr id="1095" name="Google Shape;1095;p5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96" name="Google Shape;1096;p5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57"/>
          <p:cNvGrpSpPr/>
          <p:nvPr/>
        </p:nvGrpSpPr>
        <p:grpSpPr>
          <a:xfrm>
            <a:off x="3908197" y="3605799"/>
            <a:ext cx="426478" cy="360309"/>
            <a:chOff x="3163350" y="2159850"/>
            <a:chExt cx="397500" cy="338700"/>
          </a:xfrm>
        </p:grpSpPr>
        <p:sp>
          <p:nvSpPr>
            <p:cNvPr id="1098" name="Google Shape;1098;p5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99" name="Google Shape;1099;p5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57"/>
          <p:cNvGrpSpPr/>
          <p:nvPr/>
        </p:nvGrpSpPr>
        <p:grpSpPr>
          <a:xfrm>
            <a:off x="4888122" y="3605799"/>
            <a:ext cx="426478" cy="360309"/>
            <a:chOff x="3163350" y="2159850"/>
            <a:chExt cx="397500" cy="338700"/>
          </a:xfrm>
        </p:grpSpPr>
        <p:sp>
          <p:nvSpPr>
            <p:cNvPr id="1101" name="Google Shape;1101;p5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02" name="Google Shape;1102;p5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57"/>
          <p:cNvGrpSpPr/>
          <p:nvPr/>
        </p:nvGrpSpPr>
        <p:grpSpPr>
          <a:xfrm>
            <a:off x="5868047" y="3605799"/>
            <a:ext cx="426478" cy="360309"/>
            <a:chOff x="3163350" y="2159850"/>
            <a:chExt cx="397500" cy="338700"/>
          </a:xfrm>
        </p:grpSpPr>
        <p:sp>
          <p:nvSpPr>
            <p:cNvPr id="1104" name="Google Shape;1104;p5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05" name="Google Shape;1105;p5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57"/>
          <p:cNvGrpSpPr/>
          <p:nvPr/>
        </p:nvGrpSpPr>
        <p:grpSpPr>
          <a:xfrm>
            <a:off x="2995480" y="1826686"/>
            <a:ext cx="292059" cy="543334"/>
            <a:chOff x="1006560" y="3903840"/>
            <a:chExt cx="457200" cy="723000"/>
          </a:xfrm>
        </p:grpSpPr>
        <p:sp>
          <p:nvSpPr>
            <p:cNvPr id="1107" name="Google Shape;1107;p57"/>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08" name="Google Shape;1108;p57"/>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09" name="Google Shape;1109;p57"/>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10" name="Google Shape;1110;p57"/>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11" name="Google Shape;1111;p57"/>
          <p:cNvGrpSpPr/>
          <p:nvPr/>
        </p:nvGrpSpPr>
        <p:grpSpPr>
          <a:xfrm>
            <a:off x="3940918" y="1826686"/>
            <a:ext cx="292059" cy="543334"/>
            <a:chOff x="1006560" y="3903840"/>
            <a:chExt cx="457200" cy="723000"/>
          </a:xfrm>
        </p:grpSpPr>
        <p:sp>
          <p:nvSpPr>
            <p:cNvPr id="1112" name="Google Shape;1112;p57"/>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13" name="Google Shape;1113;p57"/>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14" name="Google Shape;1114;p57"/>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15" name="Google Shape;1115;p57"/>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16" name="Google Shape;1116;p57"/>
          <p:cNvGrpSpPr/>
          <p:nvPr/>
        </p:nvGrpSpPr>
        <p:grpSpPr>
          <a:xfrm>
            <a:off x="4955330" y="1826686"/>
            <a:ext cx="292059" cy="543334"/>
            <a:chOff x="1006560" y="3903840"/>
            <a:chExt cx="457200" cy="723000"/>
          </a:xfrm>
        </p:grpSpPr>
        <p:sp>
          <p:nvSpPr>
            <p:cNvPr id="1117" name="Google Shape;1117;p57"/>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18" name="Google Shape;1118;p57"/>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19" name="Google Shape;1119;p57"/>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20" name="Google Shape;1120;p57"/>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21" name="Google Shape;1121;p57"/>
          <p:cNvGrpSpPr/>
          <p:nvPr/>
        </p:nvGrpSpPr>
        <p:grpSpPr>
          <a:xfrm>
            <a:off x="5935255" y="1826686"/>
            <a:ext cx="292059" cy="543334"/>
            <a:chOff x="1006560" y="3903840"/>
            <a:chExt cx="457200" cy="723000"/>
          </a:xfrm>
        </p:grpSpPr>
        <p:sp>
          <p:nvSpPr>
            <p:cNvPr id="1122" name="Google Shape;1122;p57"/>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23" name="Google Shape;1123;p57"/>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24" name="Google Shape;1124;p57"/>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25" name="Google Shape;1125;p57"/>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126" name="Google Shape;1126;p57"/>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27" name="Google Shape;1127;p57"/>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28" name="Google Shape;1128;p57"/>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29" name="Google Shape;1129;p57"/>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30" name="Google Shape;1130;p57"/>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Request</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sp>
        <p:nvSpPr>
          <p:cNvPr id="1131" name="Google Shape;1131;p57"/>
          <p:cNvSpPr/>
          <p:nvPr/>
        </p:nvSpPr>
        <p:spPr>
          <a:xfrm rot="10800000">
            <a:off x="3029600" y="307755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rot="10800000">
            <a:off x="3029613" y="241940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rot="10800000">
            <a:off x="3988525" y="24302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rot="10800000">
            <a:off x="3975050" y="30629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rot="10800000">
            <a:off x="5008325" y="30783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rot="10800000">
            <a:off x="5008313" y="24302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rot="10800000">
            <a:off x="5961850" y="30674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rot="10800000">
            <a:off x="5961838" y="24193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rot="7843190">
            <a:off x="3510884"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rot="9189346">
            <a:off x="3987162" y="4047720"/>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flipH="1" rot="-9189346">
            <a:off x="4384962" y="4063605"/>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flipH="1" rot="-7843190">
            <a:off x="4947796"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6558650" y="1579175"/>
            <a:ext cx="2585400" cy="22617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Clients could route to correct core/owner</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Quadratic connection state!</a:t>
            </a:r>
            <a:endParaRPr b="1" sz="1700">
              <a:solidFill>
                <a:schemeClr val="dk1"/>
              </a:solidFill>
              <a:latin typeface="Calibri"/>
              <a:ea typeface="Calibri"/>
              <a:cs typeface="Calibri"/>
              <a:sym typeface="Calibri"/>
            </a:endParaRPr>
          </a:p>
          <a:p>
            <a:pPr indent="0" lvl="0" marL="0" marR="0" rtl="0" algn="l">
              <a:spcBef>
                <a:spcPts val="0"/>
              </a:spcBef>
              <a:spcAft>
                <a:spcPts val="0"/>
              </a:spcAft>
              <a:buNone/>
            </a:pPr>
            <a:r>
              <a:rPr b="1" lang="en" sz="1700">
                <a:solidFill>
                  <a:schemeClr val="dk1"/>
                </a:solidFill>
                <a:latin typeface="Calibri"/>
                <a:ea typeface="Calibri"/>
                <a:cs typeface="Calibri"/>
                <a:sym typeface="Calibri"/>
              </a:rPr>
              <a:t>(client cores*server cores)</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rgbClr val="FF0000"/>
                </a:solidFill>
                <a:latin typeface="Calibri"/>
                <a:ea typeface="Calibri"/>
                <a:cs typeface="Calibri"/>
                <a:sym typeface="Calibri"/>
              </a:rPr>
              <a:t>OR</a:t>
            </a:r>
            <a:endParaRPr b="1" sz="1700">
              <a:solidFill>
                <a:srgbClr val="FF0000"/>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Shuffle requests at client</a:t>
            </a:r>
            <a:endParaRPr b="1" sz="17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58"/>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Bad For Skewed Workloads</a:t>
            </a:r>
            <a:endParaRPr>
              <a:latin typeface="Calibri"/>
              <a:ea typeface="Calibri"/>
              <a:cs typeface="Calibri"/>
              <a:sym typeface="Calibri"/>
            </a:endParaRPr>
          </a:p>
        </p:txBody>
      </p:sp>
      <p:sp>
        <p:nvSpPr>
          <p:cNvPr id="1149" name="Google Shape;1149;p58"/>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50" name="Google Shape;1150;p58"/>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1151" name="Google Shape;1151;p58"/>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8"/>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1153" name="Google Shape;1153;p58"/>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1154" name="Google Shape;1154;p58"/>
          <p:cNvGrpSpPr/>
          <p:nvPr/>
        </p:nvGrpSpPr>
        <p:grpSpPr>
          <a:xfrm>
            <a:off x="2928272" y="3605799"/>
            <a:ext cx="426478" cy="360309"/>
            <a:chOff x="3163350" y="2159850"/>
            <a:chExt cx="397500" cy="338700"/>
          </a:xfrm>
        </p:grpSpPr>
        <p:sp>
          <p:nvSpPr>
            <p:cNvPr id="1155" name="Google Shape;1155;p5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56" name="Google Shape;1156;p5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58"/>
          <p:cNvGrpSpPr/>
          <p:nvPr/>
        </p:nvGrpSpPr>
        <p:grpSpPr>
          <a:xfrm>
            <a:off x="3908197" y="3605799"/>
            <a:ext cx="426478" cy="360309"/>
            <a:chOff x="3163350" y="2159850"/>
            <a:chExt cx="397500" cy="338700"/>
          </a:xfrm>
        </p:grpSpPr>
        <p:sp>
          <p:nvSpPr>
            <p:cNvPr id="1158" name="Google Shape;1158;p5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59" name="Google Shape;1159;p5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58"/>
          <p:cNvGrpSpPr/>
          <p:nvPr/>
        </p:nvGrpSpPr>
        <p:grpSpPr>
          <a:xfrm>
            <a:off x="4888122" y="3605799"/>
            <a:ext cx="426478" cy="360309"/>
            <a:chOff x="3163350" y="2159850"/>
            <a:chExt cx="397500" cy="338700"/>
          </a:xfrm>
        </p:grpSpPr>
        <p:sp>
          <p:nvSpPr>
            <p:cNvPr id="1161" name="Google Shape;1161;p5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62" name="Google Shape;1162;p5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58"/>
          <p:cNvGrpSpPr/>
          <p:nvPr/>
        </p:nvGrpSpPr>
        <p:grpSpPr>
          <a:xfrm>
            <a:off x="5868047" y="3605799"/>
            <a:ext cx="426478" cy="360309"/>
            <a:chOff x="3163350" y="2159850"/>
            <a:chExt cx="397500" cy="338700"/>
          </a:xfrm>
        </p:grpSpPr>
        <p:sp>
          <p:nvSpPr>
            <p:cNvPr id="1164" name="Google Shape;1164;p5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65" name="Google Shape;1165;p5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58"/>
          <p:cNvGrpSpPr/>
          <p:nvPr/>
        </p:nvGrpSpPr>
        <p:grpSpPr>
          <a:xfrm>
            <a:off x="2995480" y="1826686"/>
            <a:ext cx="292059" cy="543334"/>
            <a:chOff x="1006560" y="3903840"/>
            <a:chExt cx="457200" cy="723000"/>
          </a:xfrm>
        </p:grpSpPr>
        <p:sp>
          <p:nvSpPr>
            <p:cNvPr id="1167" name="Google Shape;1167;p58"/>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68" name="Google Shape;1168;p58"/>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69" name="Google Shape;1169;p58"/>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70" name="Google Shape;1170;p58"/>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71" name="Google Shape;1171;p58"/>
          <p:cNvGrpSpPr/>
          <p:nvPr/>
        </p:nvGrpSpPr>
        <p:grpSpPr>
          <a:xfrm>
            <a:off x="3940918" y="1826686"/>
            <a:ext cx="292059" cy="543334"/>
            <a:chOff x="1006560" y="3903840"/>
            <a:chExt cx="457200" cy="723000"/>
          </a:xfrm>
        </p:grpSpPr>
        <p:sp>
          <p:nvSpPr>
            <p:cNvPr id="1172" name="Google Shape;1172;p58"/>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73" name="Google Shape;1173;p58"/>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74" name="Google Shape;1174;p58"/>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75" name="Google Shape;1175;p58"/>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76" name="Google Shape;1176;p58"/>
          <p:cNvGrpSpPr/>
          <p:nvPr/>
        </p:nvGrpSpPr>
        <p:grpSpPr>
          <a:xfrm>
            <a:off x="4955330" y="1826686"/>
            <a:ext cx="292059" cy="543334"/>
            <a:chOff x="1006560" y="3903840"/>
            <a:chExt cx="457200" cy="723000"/>
          </a:xfrm>
        </p:grpSpPr>
        <p:sp>
          <p:nvSpPr>
            <p:cNvPr id="1177" name="Google Shape;1177;p58"/>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78" name="Google Shape;1178;p58"/>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79" name="Google Shape;1179;p58"/>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80" name="Google Shape;1180;p58"/>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81" name="Google Shape;1181;p58"/>
          <p:cNvGrpSpPr/>
          <p:nvPr/>
        </p:nvGrpSpPr>
        <p:grpSpPr>
          <a:xfrm>
            <a:off x="5935255" y="1826686"/>
            <a:ext cx="292059" cy="543334"/>
            <a:chOff x="1006560" y="3903840"/>
            <a:chExt cx="457200" cy="723000"/>
          </a:xfrm>
        </p:grpSpPr>
        <p:sp>
          <p:nvSpPr>
            <p:cNvPr id="1182" name="Google Shape;1182;p58"/>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83" name="Google Shape;1183;p58"/>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84" name="Google Shape;1184;p58"/>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85" name="Google Shape;1185;p58"/>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186" name="Google Shape;1186;p58"/>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87" name="Google Shape;1187;p58"/>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88" name="Google Shape;1188;p58"/>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89" name="Google Shape;1189;p58"/>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90" name="Google Shape;1190;p58"/>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Request</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sp>
        <p:nvSpPr>
          <p:cNvPr id="1191" name="Google Shape;1191;p58"/>
          <p:cNvSpPr/>
          <p:nvPr/>
        </p:nvSpPr>
        <p:spPr>
          <a:xfrm rot="10800000">
            <a:off x="3029600" y="307755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8"/>
          <p:cNvSpPr/>
          <p:nvPr/>
        </p:nvSpPr>
        <p:spPr>
          <a:xfrm rot="10800000">
            <a:off x="3029613" y="241940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8"/>
          <p:cNvSpPr/>
          <p:nvPr/>
        </p:nvSpPr>
        <p:spPr>
          <a:xfrm rot="10800000">
            <a:off x="5008325" y="30783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8"/>
          <p:cNvSpPr/>
          <p:nvPr/>
        </p:nvSpPr>
        <p:spPr>
          <a:xfrm rot="10800000">
            <a:off x="5008313" y="24302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8"/>
          <p:cNvSpPr/>
          <p:nvPr/>
        </p:nvSpPr>
        <p:spPr>
          <a:xfrm rot="10800000">
            <a:off x="5961850" y="30674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8"/>
          <p:cNvSpPr/>
          <p:nvPr/>
        </p:nvSpPr>
        <p:spPr>
          <a:xfrm rot="10800000">
            <a:off x="5961838" y="24193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8"/>
          <p:cNvSpPr/>
          <p:nvPr/>
        </p:nvSpPr>
        <p:spPr>
          <a:xfrm rot="7843190">
            <a:off x="3510884"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8"/>
          <p:cNvSpPr/>
          <p:nvPr/>
        </p:nvSpPr>
        <p:spPr>
          <a:xfrm flipH="1" rot="-9189346">
            <a:off x="4384962" y="4063605"/>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8"/>
          <p:cNvSpPr/>
          <p:nvPr/>
        </p:nvSpPr>
        <p:spPr>
          <a:xfrm flipH="1" rot="-7843190">
            <a:off x="4947796"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8"/>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Bad for skewed workloads</a:t>
            </a:r>
            <a:endParaRPr b="1" sz="1700">
              <a:solidFill>
                <a:schemeClr val="dk1"/>
              </a:solidFill>
              <a:latin typeface="Calibri"/>
              <a:ea typeface="Calibri"/>
              <a:cs typeface="Calibri"/>
              <a:sym typeface="Calibri"/>
            </a:endParaRPr>
          </a:p>
        </p:txBody>
      </p:sp>
      <p:sp>
        <p:nvSpPr>
          <p:cNvPr id="1201" name="Google Shape;1201;p58"/>
          <p:cNvSpPr txBox="1"/>
          <p:nvPr/>
        </p:nvSpPr>
        <p:spPr>
          <a:xfrm>
            <a:off x="3287551" y="3305400"/>
            <a:ext cx="1660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0000"/>
                </a:solidFill>
                <a:latin typeface="Calibri"/>
                <a:ea typeface="Calibri"/>
                <a:cs typeface="Calibri"/>
                <a:sym typeface="Calibri"/>
              </a:rPr>
              <a:t>Under-utilized</a:t>
            </a:r>
            <a:endParaRPr b="1" sz="1600">
              <a:solidFill>
                <a:srgbClr val="FF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59"/>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Migration Has To Be Single Threaded</a:t>
            </a:r>
            <a:endParaRPr>
              <a:latin typeface="Calibri"/>
              <a:ea typeface="Calibri"/>
              <a:cs typeface="Calibri"/>
              <a:sym typeface="Calibri"/>
            </a:endParaRPr>
          </a:p>
        </p:txBody>
      </p:sp>
      <p:sp>
        <p:nvSpPr>
          <p:cNvPr id="1207" name="Google Shape;1207;p59"/>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08" name="Google Shape;1208;p59"/>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1209" name="Google Shape;1209;p59"/>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1211" name="Google Shape;1211;p59"/>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1212" name="Google Shape;1212;p59"/>
          <p:cNvGrpSpPr/>
          <p:nvPr/>
        </p:nvGrpSpPr>
        <p:grpSpPr>
          <a:xfrm>
            <a:off x="2928272" y="3605799"/>
            <a:ext cx="426478" cy="360309"/>
            <a:chOff x="3163350" y="2159850"/>
            <a:chExt cx="397500" cy="338700"/>
          </a:xfrm>
        </p:grpSpPr>
        <p:sp>
          <p:nvSpPr>
            <p:cNvPr id="1213" name="Google Shape;1213;p5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14" name="Google Shape;1214;p5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59"/>
          <p:cNvGrpSpPr/>
          <p:nvPr/>
        </p:nvGrpSpPr>
        <p:grpSpPr>
          <a:xfrm>
            <a:off x="3908197" y="3605799"/>
            <a:ext cx="426478" cy="360309"/>
            <a:chOff x="3163350" y="2159850"/>
            <a:chExt cx="397500" cy="338700"/>
          </a:xfrm>
        </p:grpSpPr>
        <p:sp>
          <p:nvSpPr>
            <p:cNvPr id="1216" name="Google Shape;1216;p5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17" name="Google Shape;1217;p5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59"/>
          <p:cNvGrpSpPr/>
          <p:nvPr/>
        </p:nvGrpSpPr>
        <p:grpSpPr>
          <a:xfrm>
            <a:off x="4888122" y="3605799"/>
            <a:ext cx="426478" cy="360309"/>
            <a:chOff x="3163350" y="2159850"/>
            <a:chExt cx="397500" cy="338700"/>
          </a:xfrm>
        </p:grpSpPr>
        <p:sp>
          <p:nvSpPr>
            <p:cNvPr id="1219" name="Google Shape;1219;p5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20" name="Google Shape;1220;p5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59"/>
          <p:cNvGrpSpPr/>
          <p:nvPr/>
        </p:nvGrpSpPr>
        <p:grpSpPr>
          <a:xfrm>
            <a:off x="5868047" y="3605799"/>
            <a:ext cx="426478" cy="360309"/>
            <a:chOff x="3163350" y="2159850"/>
            <a:chExt cx="397500" cy="338700"/>
          </a:xfrm>
        </p:grpSpPr>
        <p:sp>
          <p:nvSpPr>
            <p:cNvPr id="1222" name="Google Shape;1222;p5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23" name="Google Shape;1223;p5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59"/>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Migration cannot be parallelized</a:t>
            </a:r>
            <a:endParaRPr b="1" sz="1700">
              <a:solidFill>
                <a:schemeClr val="dk1"/>
              </a:solidFill>
              <a:latin typeface="Calibri"/>
              <a:ea typeface="Calibri"/>
              <a:cs typeface="Calibri"/>
              <a:sym typeface="Calibri"/>
            </a:endParaRPr>
          </a:p>
        </p:txBody>
      </p:sp>
      <p:grpSp>
        <p:nvGrpSpPr>
          <p:cNvPr id="1225" name="Google Shape;1225;p59"/>
          <p:cNvGrpSpPr/>
          <p:nvPr/>
        </p:nvGrpSpPr>
        <p:grpSpPr>
          <a:xfrm>
            <a:off x="3940918" y="1826686"/>
            <a:ext cx="292059" cy="543334"/>
            <a:chOff x="1006560" y="3903840"/>
            <a:chExt cx="457200" cy="723000"/>
          </a:xfrm>
        </p:grpSpPr>
        <p:sp>
          <p:nvSpPr>
            <p:cNvPr id="1226" name="Google Shape;1226;p59"/>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27" name="Google Shape;1227;p59"/>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28" name="Google Shape;1228;p59"/>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29" name="Google Shape;1229;p59"/>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230" name="Google Shape;1230;p59"/>
          <p:cNvGrpSpPr/>
          <p:nvPr/>
        </p:nvGrpSpPr>
        <p:grpSpPr>
          <a:xfrm>
            <a:off x="4955330" y="1826686"/>
            <a:ext cx="292059" cy="543334"/>
            <a:chOff x="1006560" y="3903840"/>
            <a:chExt cx="457200" cy="723000"/>
          </a:xfrm>
        </p:grpSpPr>
        <p:sp>
          <p:nvSpPr>
            <p:cNvPr id="1231" name="Google Shape;1231;p59"/>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32" name="Google Shape;1232;p59"/>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33" name="Google Shape;1233;p59"/>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34" name="Google Shape;1234;p59"/>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235" name="Google Shape;1235;p59"/>
          <p:cNvGrpSpPr/>
          <p:nvPr/>
        </p:nvGrpSpPr>
        <p:grpSpPr>
          <a:xfrm>
            <a:off x="2995480" y="1826686"/>
            <a:ext cx="292059" cy="272794"/>
            <a:chOff x="1006560" y="3903840"/>
            <a:chExt cx="457200" cy="363000"/>
          </a:xfrm>
        </p:grpSpPr>
        <p:sp>
          <p:nvSpPr>
            <p:cNvPr id="1236" name="Google Shape;1236;p59"/>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37" name="Google Shape;1237;p59"/>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238" name="Google Shape;1238;p59"/>
          <p:cNvGrpSpPr/>
          <p:nvPr/>
        </p:nvGrpSpPr>
        <p:grpSpPr>
          <a:xfrm>
            <a:off x="5935255" y="1826686"/>
            <a:ext cx="292059" cy="543334"/>
            <a:chOff x="1006560" y="3903840"/>
            <a:chExt cx="457200" cy="723000"/>
          </a:xfrm>
        </p:grpSpPr>
        <p:sp>
          <p:nvSpPr>
            <p:cNvPr id="1239" name="Google Shape;1239;p59"/>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40" name="Google Shape;1240;p59"/>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41" name="Google Shape;1241;p59"/>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42" name="Google Shape;1242;p59"/>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243" name="Google Shape;1243;p59"/>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44" name="Google Shape;1244;p59"/>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45" name="Google Shape;1245;p59"/>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46" name="Google Shape;1246;p59"/>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47" name="Google Shape;1247;p59"/>
          <p:cNvSpPr txBox="1"/>
          <p:nvPr/>
        </p:nvSpPr>
        <p:spPr>
          <a:xfrm>
            <a:off x="1745126" y="30011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Request</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grpSp>
        <p:nvGrpSpPr>
          <p:cNvPr id="1248" name="Google Shape;1248;p59"/>
          <p:cNvGrpSpPr/>
          <p:nvPr/>
        </p:nvGrpSpPr>
        <p:grpSpPr>
          <a:xfrm>
            <a:off x="2138793" y="1947086"/>
            <a:ext cx="292059" cy="272794"/>
            <a:chOff x="1006560" y="3903840"/>
            <a:chExt cx="457200" cy="363000"/>
          </a:xfrm>
        </p:grpSpPr>
        <p:sp>
          <p:nvSpPr>
            <p:cNvPr id="1249" name="Google Shape;1249;p59"/>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50" name="Google Shape;1250;p59"/>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251" name="Google Shape;1251;p59"/>
          <p:cNvSpPr/>
          <p:nvPr/>
        </p:nvSpPr>
        <p:spPr>
          <a:xfrm rot="5400000">
            <a:off x="2069350" y="1522475"/>
            <a:ext cx="223800" cy="1731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9"/>
          <p:cNvSpPr/>
          <p:nvPr/>
        </p:nvSpPr>
        <p:spPr>
          <a:xfrm>
            <a:off x="2987623" y="2241801"/>
            <a:ext cx="307800" cy="2862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53" name="Google Shape;1253;p59"/>
          <p:cNvSpPr txBox="1"/>
          <p:nvPr/>
        </p:nvSpPr>
        <p:spPr>
          <a:xfrm>
            <a:off x="2275725" y="2549150"/>
            <a:ext cx="17316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Migration Task</a:t>
            </a:r>
            <a:endParaRPr b="1" sz="19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60"/>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Head-of-line Blocking During Migration</a:t>
            </a:r>
            <a:endParaRPr>
              <a:latin typeface="Calibri"/>
              <a:ea typeface="Calibri"/>
              <a:cs typeface="Calibri"/>
              <a:sym typeface="Calibri"/>
            </a:endParaRPr>
          </a:p>
        </p:txBody>
      </p:sp>
      <p:sp>
        <p:nvSpPr>
          <p:cNvPr id="1259" name="Google Shape;1259;p60"/>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60" name="Google Shape;1260;p60"/>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1261" name="Google Shape;1261;p60"/>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0"/>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1263" name="Google Shape;1263;p60"/>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1264" name="Google Shape;1264;p60"/>
          <p:cNvGrpSpPr/>
          <p:nvPr/>
        </p:nvGrpSpPr>
        <p:grpSpPr>
          <a:xfrm>
            <a:off x="2928272" y="3605799"/>
            <a:ext cx="426478" cy="360309"/>
            <a:chOff x="3163350" y="2159850"/>
            <a:chExt cx="397500" cy="338700"/>
          </a:xfrm>
        </p:grpSpPr>
        <p:sp>
          <p:nvSpPr>
            <p:cNvPr id="1265" name="Google Shape;1265;p6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66" name="Google Shape;1266;p6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60"/>
          <p:cNvGrpSpPr/>
          <p:nvPr/>
        </p:nvGrpSpPr>
        <p:grpSpPr>
          <a:xfrm>
            <a:off x="3908197" y="3605799"/>
            <a:ext cx="426478" cy="360309"/>
            <a:chOff x="3163350" y="2159850"/>
            <a:chExt cx="397500" cy="338700"/>
          </a:xfrm>
        </p:grpSpPr>
        <p:sp>
          <p:nvSpPr>
            <p:cNvPr id="1268" name="Google Shape;1268;p6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69" name="Google Shape;1269;p6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60"/>
          <p:cNvGrpSpPr/>
          <p:nvPr/>
        </p:nvGrpSpPr>
        <p:grpSpPr>
          <a:xfrm>
            <a:off x="4888122" y="3605799"/>
            <a:ext cx="426478" cy="360309"/>
            <a:chOff x="3163350" y="2159850"/>
            <a:chExt cx="397500" cy="338700"/>
          </a:xfrm>
        </p:grpSpPr>
        <p:sp>
          <p:nvSpPr>
            <p:cNvPr id="1271" name="Google Shape;1271;p6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72" name="Google Shape;1272;p6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60"/>
          <p:cNvGrpSpPr/>
          <p:nvPr/>
        </p:nvGrpSpPr>
        <p:grpSpPr>
          <a:xfrm>
            <a:off x="5868047" y="3605799"/>
            <a:ext cx="426478" cy="360309"/>
            <a:chOff x="3163350" y="2159850"/>
            <a:chExt cx="397500" cy="338700"/>
          </a:xfrm>
        </p:grpSpPr>
        <p:sp>
          <p:nvSpPr>
            <p:cNvPr id="1274" name="Google Shape;1274;p6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75" name="Google Shape;1275;p6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60"/>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Migration blocks requests on partition</a:t>
            </a:r>
            <a:endParaRPr b="1" sz="1700">
              <a:solidFill>
                <a:schemeClr val="dk1"/>
              </a:solidFill>
              <a:latin typeface="Calibri"/>
              <a:ea typeface="Calibri"/>
              <a:cs typeface="Calibri"/>
              <a:sym typeface="Calibri"/>
            </a:endParaRPr>
          </a:p>
        </p:txBody>
      </p:sp>
      <p:grpSp>
        <p:nvGrpSpPr>
          <p:cNvPr id="1277" name="Google Shape;1277;p60"/>
          <p:cNvGrpSpPr/>
          <p:nvPr/>
        </p:nvGrpSpPr>
        <p:grpSpPr>
          <a:xfrm>
            <a:off x="3940918" y="1826686"/>
            <a:ext cx="292059" cy="543334"/>
            <a:chOff x="1006560" y="3903840"/>
            <a:chExt cx="457200" cy="723000"/>
          </a:xfrm>
        </p:grpSpPr>
        <p:sp>
          <p:nvSpPr>
            <p:cNvPr id="1278" name="Google Shape;1278;p60"/>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79" name="Google Shape;1279;p60"/>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80" name="Google Shape;1280;p60"/>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81" name="Google Shape;1281;p60"/>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282" name="Google Shape;1282;p60"/>
          <p:cNvGrpSpPr/>
          <p:nvPr/>
        </p:nvGrpSpPr>
        <p:grpSpPr>
          <a:xfrm>
            <a:off x="4955330" y="1826686"/>
            <a:ext cx="292059" cy="543334"/>
            <a:chOff x="1006560" y="3903840"/>
            <a:chExt cx="457200" cy="723000"/>
          </a:xfrm>
        </p:grpSpPr>
        <p:sp>
          <p:nvSpPr>
            <p:cNvPr id="1283" name="Google Shape;1283;p60"/>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84" name="Google Shape;1284;p60"/>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85" name="Google Shape;1285;p60"/>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86" name="Google Shape;1286;p60"/>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287" name="Google Shape;1287;p60"/>
          <p:cNvGrpSpPr/>
          <p:nvPr/>
        </p:nvGrpSpPr>
        <p:grpSpPr>
          <a:xfrm>
            <a:off x="2995480" y="1826686"/>
            <a:ext cx="292059" cy="272794"/>
            <a:chOff x="1006560" y="3903840"/>
            <a:chExt cx="457200" cy="363000"/>
          </a:xfrm>
        </p:grpSpPr>
        <p:sp>
          <p:nvSpPr>
            <p:cNvPr id="1288" name="Google Shape;1288;p60"/>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89" name="Google Shape;1289;p60"/>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290" name="Google Shape;1290;p60"/>
          <p:cNvGrpSpPr/>
          <p:nvPr/>
        </p:nvGrpSpPr>
        <p:grpSpPr>
          <a:xfrm>
            <a:off x="5935255" y="1826686"/>
            <a:ext cx="292059" cy="543334"/>
            <a:chOff x="1006560" y="3903840"/>
            <a:chExt cx="457200" cy="723000"/>
          </a:xfrm>
        </p:grpSpPr>
        <p:sp>
          <p:nvSpPr>
            <p:cNvPr id="1291" name="Google Shape;1291;p60"/>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92" name="Google Shape;1292;p60"/>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93" name="Google Shape;1293;p60"/>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94" name="Google Shape;1294;p60"/>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295" name="Google Shape;1295;p60"/>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96" name="Google Shape;1296;p60"/>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97" name="Google Shape;1297;p60"/>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98" name="Google Shape;1298;p60"/>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299" name="Google Shape;1299;p60"/>
          <p:cNvGrpSpPr/>
          <p:nvPr/>
        </p:nvGrpSpPr>
        <p:grpSpPr>
          <a:xfrm>
            <a:off x="2138793" y="1947086"/>
            <a:ext cx="292059" cy="272794"/>
            <a:chOff x="1006560" y="3903840"/>
            <a:chExt cx="457200" cy="363000"/>
          </a:xfrm>
        </p:grpSpPr>
        <p:sp>
          <p:nvSpPr>
            <p:cNvPr id="1300" name="Google Shape;1300;p60"/>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301" name="Google Shape;1301;p60"/>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302" name="Google Shape;1302;p60"/>
          <p:cNvSpPr/>
          <p:nvPr/>
        </p:nvSpPr>
        <p:spPr>
          <a:xfrm rot="5400000">
            <a:off x="2069350" y="1522475"/>
            <a:ext cx="223800" cy="1731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0"/>
          <p:cNvSpPr/>
          <p:nvPr/>
        </p:nvSpPr>
        <p:spPr>
          <a:xfrm>
            <a:off x="2987623" y="2241801"/>
            <a:ext cx="307800" cy="2862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04" name="Google Shape;1304;p60"/>
          <p:cNvSpPr txBox="1"/>
          <p:nvPr/>
        </p:nvSpPr>
        <p:spPr>
          <a:xfrm>
            <a:off x="2275725" y="2549150"/>
            <a:ext cx="17316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Migration Task</a:t>
            </a:r>
            <a:endParaRPr b="1" sz="1900">
              <a:latin typeface="Calibri"/>
              <a:ea typeface="Calibri"/>
              <a:cs typeface="Calibri"/>
              <a:sym typeface="Calibri"/>
            </a:endParaRPr>
          </a:p>
        </p:txBody>
      </p:sp>
      <p:sp>
        <p:nvSpPr>
          <p:cNvPr id="1305" name="Google Shape;1305;p60"/>
          <p:cNvSpPr/>
          <p:nvPr/>
        </p:nvSpPr>
        <p:spPr>
          <a:xfrm rot="7843190">
            <a:off x="3281909" y="3892506"/>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0"/>
          <p:cNvSpPr/>
          <p:nvPr/>
        </p:nvSpPr>
        <p:spPr>
          <a:xfrm rot="10800000">
            <a:off x="3029600" y="307755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0"/>
          <p:cNvSpPr/>
          <p:nvPr/>
        </p:nvSpPr>
        <p:spPr>
          <a:xfrm rot="10800000">
            <a:off x="3029613" y="241940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0"/>
          <p:cNvSpPr/>
          <p:nvPr/>
        </p:nvSpPr>
        <p:spPr>
          <a:xfrm rot="2701155">
            <a:off x="2825732" y="2342791"/>
            <a:ext cx="631517" cy="691126"/>
          </a:xfrm>
          <a:prstGeom prst="mathPlus">
            <a:avLst>
              <a:gd fmla="val 23520" name="adj1"/>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0"/>
          <p:cNvSpPr txBox="1"/>
          <p:nvPr/>
        </p:nvSpPr>
        <p:spPr>
          <a:xfrm>
            <a:off x="1745126" y="30011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Request</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61"/>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Shadowfax</a:t>
            </a:r>
            <a:r>
              <a:rPr lang="en">
                <a:latin typeface="Calibri"/>
                <a:ea typeface="Calibri"/>
                <a:cs typeface="Calibri"/>
                <a:sym typeface="Calibri"/>
              </a:rPr>
              <a:t>: Design</a:t>
            </a:r>
            <a:endParaRPr>
              <a:latin typeface="Calibri"/>
              <a:ea typeface="Calibri"/>
              <a:cs typeface="Calibri"/>
              <a:sym typeface="Calibri"/>
            </a:endParaRPr>
          </a:p>
        </p:txBody>
      </p:sp>
      <p:sp>
        <p:nvSpPr>
          <p:cNvPr id="1315" name="Google Shape;1315;p61"/>
          <p:cNvSpPr txBox="1"/>
          <p:nvPr>
            <p:ph idx="1" type="body"/>
          </p:nvPr>
        </p:nvSpPr>
        <p:spPr>
          <a:xfrm>
            <a:off x="628650" y="1268017"/>
            <a:ext cx="7886700" cy="367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 sz="1900">
                <a:solidFill>
                  <a:srgbClr val="000000"/>
                </a:solidFill>
                <a:latin typeface="Calibri"/>
                <a:ea typeface="Calibri"/>
                <a:cs typeface="Calibri"/>
                <a:sym typeface="Calibri"/>
              </a:rPr>
              <a:t>Partitioned Request Dispatch, Shared Data</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vCPUs share lock-free index </a:t>
            </a:r>
            <a:r>
              <a:rPr lang="en" sz="1500">
                <a:solidFill>
                  <a:schemeClr val="dk1"/>
                </a:solidFill>
                <a:latin typeface="Calibri"/>
                <a:ea typeface="Calibri"/>
                <a:cs typeface="Calibri"/>
                <a:sym typeface="Calibri"/>
              </a:rPr>
              <a:t>→ record synchronization handled by cache coherence</a:t>
            </a:r>
            <a:endParaRPr sz="1500">
              <a:solidFill>
                <a:schemeClr val="dk1"/>
              </a:solidFill>
              <a:latin typeface="Calibri"/>
              <a:ea typeface="Calibri"/>
              <a:cs typeface="Calibri"/>
              <a:sym typeface="Calibri"/>
            </a:endParaRPr>
          </a:p>
          <a:p>
            <a:pPr indent="-209550" lvl="0" marL="685800" rtl="0" algn="l">
              <a:lnSpc>
                <a:spcPct val="90000"/>
              </a:lnSpc>
              <a:spcBef>
                <a:spcPts val="5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Migration can be parallelized, does not block requests on hash ranges</a:t>
            </a:r>
            <a:endParaRPr sz="1500">
              <a:solidFill>
                <a:schemeClr val="dk1"/>
              </a:solidFill>
              <a:latin typeface="Calibri"/>
              <a:ea typeface="Calibri"/>
              <a:cs typeface="Calibri"/>
              <a:sym typeface="Calibri"/>
            </a:endParaRPr>
          </a:p>
          <a:p>
            <a:pPr indent="0" lvl="0" marL="0" rtl="0" algn="l">
              <a:lnSpc>
                <a:spcPct val="90000"/>
              </a:lnSpc>
              <a:spcBef>
                <a:spcPts val="500"/>
              </a:spcBef>
              <a:spcAft>
                <a:spcPts val="0"/>
              </a:spcAft>
              <a:buNone/>
            </a:pPr>
            <a:r>
              <a:t/>
            </a:r>
            <a:endParaRPr sz="800">
              <a:solidFill>
                <a:schemeClr val="dk1"/>
              </a:solidFill>
              <a:latin typeface="Calibri"/>
              <a:ea typeface="Calibri"/>
              <a:cs typeface="Calibri"/>
              <a:sym typeface="Calibri"/>
            </a:endParaRPr>
          </a:p>
          <a:p>
            <a:pPr indent="0" lvl="0" marL="0" rtl="0" algn="l">
              <a:lnSpc>
                <a:spcPct val="90000"/>
              </a:lnSpc>
              <a:spcBef>
                <a:spcPts val="500"/>
              </a:spcBef>
              <a:spcAft>
                <a:spcPts val="0"/>
              </a:spcAft>
              <a:buNone/>
            </a:pPr>
            <a:r>
              <a:t/>
            </a:r>
            <a:endParaRPr sz="800">
              <a:solidFill>
                <a:schemeClr val="dk1"/>
              </a:solidFill>
              <a:latin typeface="Calibri"/>
              <a:ea typeface="Calibri"/>
              <a:cs typeface="Calibri"/>
              <a:sym typeface="Calibri"/>
            </a:endParaRPr>
          </a:p>
          <a:p>
            <a:pPr indent="0" lvl="0" marL="0" rtl="0" algn="l">
              <a:spcBef>
                <a:spcPts val="0"/>
              </a:spcBef>
              <a:spcAft>
                <a:spcPts val="0"/>
              </a:spcAft>
              <a:buNone/>
            </a:pPr>
            <a:r>
              <a:rPr b="1" lang="en" sz="1900">
                <a:solidFill>
                  <a:schemeClr val="dk1"/>
                </a:solidFill>
                <a:latin typeface="Calibri"/>
                <a:ea typeface="Calibri"/>
                <a:cs typeface="Calibri"/>
                <a:sym typeface="Calibri"/>
              </a:rPr>
              <a:t>End-to-End Asynchronous Clients</a:t>
            </a:r>
            <a:endParaRPr sz="1900">
              <a:solidFill>
                <a:schemeClr val="dk1"/>
              </a:solidFill>
              <a:latin typeface="Calibri"/>
              <a:ea typeface="Calibri"/>
              <a:cs typeface="Calibri"/>
              <a:sym typeface="Calibri"/>
            </a:endParaRPr>
          </a:p>
          <a:p>
            <a:pPr indent="-209550" lvl="0" marL="685800" rtl="0" algn="l">
              <a:spcBef>
                <a:spcPts val="500"/>
              </a:spcBef>
              <a:spcAft>
                <a:spcPts val="0"/>
              </a:spcAft>
              <a:buSzPts val="1500"/>
              <a:buFont typeface="Calibri"/>
              <a:buChar char="➔"/>
            </a:pPr>
            <a:r>
              <a:rPr lang="en" sz="1500">
                <a:solidFill>
                  <a:schemeClr val="dk1"/>
                </a:solidFill>
                <a:latin typeface="Calibri"/>
                <a:ea typeface="Calibri"/>
                <a:cs typeface="Calibri"/>
                <a:sym typeface="Calibri"/>
              </a:rPr>
              <a:t>Issue pipelined asynchronous batches of requests to amortize network overhead</a:t>
            </a:r>
            <a:endParaRPr sz="1500">
              <a:solidFill>
                <a:schemeClr val="dk1"/>
              </a:solidFill>
              <a:latin typeface="Calibri"/>
              <a:ea typeface="Calibri"/>
              <a:cs typeface="Calibri"/>
              <a:sym typeface="Calibri"/>
            </a:endParaRPr>
          </a:p>
          <a:p>
            <a:pPr indent="-209550" lvl="0" marL="685800" rtl="0" algn="l">
              <a:spcBef>
                <a:spcPts val="500"/>
              </a:spcBef>
              <a:spcAft>
                <a:spcPts val="0"/>
              </a:spcAft>
              <a:buSzPts val="1500"/>
              <a:buFont typeface="Calibri"/>
              <a:buChar char="➔"/>
            </a:pPr>
            <a:r>
              <a:rPr lang="en" sz="1500">
                <a:solidFill>
                  <a:schemeClr val="dk1"/>
                </a:solidFill>
                <a:latin typeface="Calibri"/>
                <a:ea typeface="Calibri"/>
                <a:cs typeface="Calibri"/>
                <a:sym typeface="Calibri"/>
              </a:rPr>
              <a:t>Good for workloads with inter-request independence. Ex: click counts, heartbeats etc.</a:t>
            </a:r>
            <a:endParaRPr sz="1500">
              <a:solidFill>
                <a:schemeClr val="dk1"/>
              </a:solidFill>
              <a:latin typeface="Calibri"/>
              <a:ea typeface="Calibri"/>
              <a:cs typeface="Calibri"/>
              <a:sym typeface="Calibri"/>
            </a:endParaRPr>
          </a:p>
          <a:p>
            <a:pPr indent="0" lvl="1" marL="0" rtl="0" algn="l">
              <a:lnSpc>
                <a:spcPct val="90000"/>
              </a:lnSpc>
              <a:spcBef>
                <a:spcPts val="500"/>
              </a:spcBef>
              <a:spcAft>
                <a:spcPts val="0"/>
              </a:spcAft>
              <a:buClr>
                <a:schemeClr val="dk1"/>
              </a:buClr>
              <a:buSzPts val="2400"/>
              <a:buNone/>
            </a:pPr>
            <a:r>
              <a:t/>
            </a:r>
            <a:endParaRPr sz="800">
              <a:solidFill>
                <a:srgbClr val="000000"/>
              </a:solidFill>
              <a:latin typeface="Calibri"/>
              <a:ea typeface="Calibri"/>
              <a:cs typeface="Calibri"/>
              <a:sym typeface="Calibri"/>
            </a:endParaRPr>
          </a:p>
          <a:p>
            <a:pPr indent="0" lvl="1" marL="0" rtl="0" algn="l">
              <a:lnSpc>
                <a:spcPct val="90000"/>
              </a:lnSpc>
              <a:spcBef>
                <a:spcPts val="500"/>
              </a:spcBef>
              <a:spcAft>
                <a:spcPts val="0"/>
              </a:spcAft>
              <a:buClr>
                <a:schemeClr val="dk1"/>
              </a:buClr>
              <a:buSzPts val="2400"/>
              <a:buNone/>
            </a:pPr>
            <a:r>
              <a:t/>
            </a:r>
            <a:endParaRPr sz="8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000000"/>
                </a:solidFill>
                <a:latin typeface="Calibri"/>
                <a:ea typeface="Calibri"/>
                <a:cs typeface="Calibri"/>
                <a:sym typeface="Calibri"/>
              </a:rPr>
              <a:t>Asynchronous Global Cuts</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Per server view numbers represent hash ranges owned by server</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Cores avoid coordination during migration ownership changes</a:t>
            </a:r>
            <a:endParaRPr sz="1500">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62"/>
          <p:cNvSpPr txBox="1"/>
          <p:nvPr>
            <p:ph type="title"/>
          </p:nvPr>
        </p:nvSpPr>
        <p:spPr>
          <a:xfrm>
            <a:off x="628650" y="205375"/>
            <a:ext cx="80685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Request Dispatch Shared Data</a:t>
            </a:r>
            <a:endParaRPr>
              <a:latin typeface="Calibri"/>
              <a:ea typeface="Calibri"/>
              <a:cs typeface="Calibri"/>
              <a:sym typeface="Calibri"/>
            </a:endParaRPr>
          </a:p>
        </p:txBody>
      </p:sp>
      <p:sp>
        <p:nvSpPr>
          <p:cNvPr id="1321" name="Google Shape;1321;p62"/>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at server</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Offload all coordination to hardware cache-coherence protocol</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322" name="Google Shape;1322;p62"/>
          <p:cNvSpPr/>
          <p:nvPr/>
        </p:nvSpPr>
        <p:spPr>
          <a:xfrm>
            <a:off x="1615252" y="2300469"/>
            <a:ext cx="49434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Calibri"/>
                <a:ea typeface="Calibri"/>
                <a:cs typeface="Calibri"/>
                <a:sym typeface="Calibri"/>
              </a:rPr>
              <a:t>Server</a:t>
            </a:r>
            <a:r>
              <a:rPr b="1" lang="en" sz="1100">
                <a:latin typeface="Calibri"/>
                <a:ea typeface="Calibri"/>
                <a:cs typeface="Calibri"/>
                <a:sym typeface="Calibri"/>
              </a:rPr>
              <a: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23" name="Google Shape;1323;p62"/>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324" name="Google Shape;1324;p62"/>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2"/>
          <p:cNvSpPr txBox="1"/>
          <p:nvPr/>
        </p:nvSpPr>
        <p:spPr>
          <a:xfrm>
            <a:off x="2356971" y="38054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326" name="Google Shape;1326;p62"/>
          <p:cNvSpPr txBox="1"/>
          <p:nvPr/>
        </p:nvSpPr>
        <p:spPr>
          <a:xfrm>
            <a:off x="5634454" y="4411894"/>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327" name="Google Shape;1327;p62"/>
          <p:cNvGrpSpPr/>
          <p:nvPr/>
        </p:nvGrpSpPr>
        <p:grpSpPr>
          <a:xfrm>
            <a:off x="3147062" y="3858912"/>
            <a:ext cx="216280" cy="171619"/>
            <a:chOff x="3163350" y="2159850"/>
            <a:chExt cx="397500" cy="338700"/>
          </a:xfrm>
        </p:grpSpPr>
        <p:sp>
          <p:nvSpPr>
            <p:cNvPr id="1328" name="Google Shape;1328;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29" name="Google Shape;1329;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62"/>
          <p:cNvGrpSpPr/>
          <p:nvPr/>
        </p:nvGrpSpPr>
        <p:grpSpPr>
          <a:xfrm>
            <a:off x="3843436" y="3858912"/>
            <a:ext cx="216280" cy="171619"/>
            <a:chOff x="3163350" y="2159850"/>
            <a:chExt cx="397500" cy="338700"/>
          </a:xfrm>
        </p:grpSpPr>
        <p:sp>
          <p:nvSpPr>
            <p:cNvPr id="1331" name="Google Shape;1331;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32" name="Google Shape;1332;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62"/>
          <p:cNvGrpSpPr/>
          <p:nvPr/>
        </p:nvGrpSpPr>
        <p:grpSpPr>
          <a:xfrm>
            <a:off x="4564515" y="3858912"/>
            <a:ext cx="216280" cy="171619"/>
            <a:chOff x="3163350" y="2159850"/>
            <a:chExt cx="397500" cy="338700"/>
          </a:xfrm>
        </p:grpSpPr>
        <p:sp>
          <p:nvSpPr>
            <p:cNvPr id="1334" name="Google Shape;1334;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35" name="Google Shape;1335;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2"/>
          <p:cNvGrpSpPr/>
          <p:nvPr/>
        </p:nvGrpSpPr>
        <p:grpSpPr>
          <a:xfrm>
            <a:off x="5285595" y="3858912"/>
            <a:ext cx="216280" cy="171619"/>
            <a:chOff x="3163350" y="2159850"/>
            <a:chExt cx="397500" cy="338700"/>
          </a:xfrm>
        </p:grpSpPr>
        <p:sp>
          <p:nvSpPr>
            <p:cNvPr id="1337" name="Google Shape;1337;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38" name="Google Shape;1338;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62"/>
          <p:cNvSpPr txBox="1"/>
          <p:nvPr/>
        </p:nvSpPr>
        <p:spPr>
          <a:xfrm>
            <a:off x="6682400" y="2558475"/>
            <a:ext cx="2376000" cy="1525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Shared memory is good for skew</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Can serve hot records in parallel</a:t>
            </a:r>
            <a:endParaRPr b="1"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p:nvPr/>
        </p:nvSpPr>
        <p:spPr>
          <a:xfrm>
            <a:off x="2781600" y="654150"/>
            <a:ext cx="3580800" cy="1171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State Management</a:t>
            </a:r>
            <a:endParaRPr b="1" sz="2800">
              <a:latin typeface="Times New Roman"/>
              <a:ea typeface="Times New Roman"/>
              <a:cs typeface="Times New Roman"/>
              <a:sym typeface="Times New Roman"/>
            </a:endParaRPr>
          </a:p>
        </p:txBody>
      </p:sp>
      <p:sp>
        <p:nvSpPr>
          <p:cNvPr id="128" name="Google Shape;128;p18"/>
          <p:cNvSpPr txBox="1"/>
          <p:nvPr/>
        </p:nvSpPr>
        <p:spPr>
          <a:xfrm>
            <a:off x="304375" y="2117725"/>
            <a:ext cx="8405700" cy="30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alibri"/>
                <a:ea typeface="Calibri"/>
                <a:cs typeface="Calibri"/>
                <a:sym typeface="Calibri"/>
              </a:rPr>
              <a:t>The crucial piece in the pipeline</a:t>
            </a:r>
            <a:endParaRPr b="1" sz="1900">
              <a:latin typeface="Calibri"/>
              <a:ea typeface="Calibri"/>
              <a:cs typeface="Calibri"/>
              <a:sym typeface="Calibri"/>
            </a:endParaRPr>
          </a:p>
          <a:p>
            <a:pPr indent="-349250" lvl="0" marL="914400" rtl="0" algn="l">
              <a:spcBef>
                <a:spcPts val="0"/>
              </a:spcBef>
              <a:spcAft>
                <a:spcPts val="0"/>
              </a:spcAft>
              <a:buSzPts val="1900"/>
              <a:buFont typeface="Calibri"/>
              <a:buChar char="➔"/>
            </a:pPr>
            <a:r>
              <a:rPr lang="en" sz="1900">
                <a:latin typeface="Calibri"/>
                <a:ea typeface="Calibri"/>
                <a:cs typeface="Calibri"/>
                <a:sym typeface="Calibri"/>
              </a:rPr>
              <a:t>Focal point for massive number of events and queries</a:t>
            </a:r>
            <a:endParaRPr sz="1900">
              <a:latin typeface="Calibri"/>
              <a:ea typeface="Calibri"/>
              <a:cs typeface="Calibri"/>
              <a:sym typeface="Calibri"/>
            </a:endParaRPr>
          </a:p>
          <a:p>
            <a:pPr indent="-349250" lvl="0" marL="914400" rtl="0" algn="l">
              <a:spcBef>
                <a:spcPts val="0"/>
              </a:spcBef>
              <a:spcAft>
                <a:spcPts val="0"/>
              </a:spcAft>
              <a:buSzPts val="1900"/>
              <a:buFont typeface="Calibri"/>
              <a:buChar char="➔"/>
            </a:pPr>
            <a:r>
              <a:rPr lang="en" sz="1900">
                <a:latin typeface="Calibri"/>
                <a:ea typeface="Calibri"/>
                <a:cs typeface="Calibri"/>
                <a:sym typeface="Calibri"/>
              </a:rPr>
              <a:t>Responsible for ingestion, indexing, availability, fault-tolerance etc.</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900">
                <a:solidFill>
                  <a:schemeClr val="dk1"/>
                </a:solidFill>
                <a:latin typeface="Calibri"/>
                <a:ea typeface="Calibri"/>
                <a:cs typeface="Calibri"/>
                <a:sym typeface="Calibri"/>
              </a:rPr>
              <a:t>Typically a Key-Value data model (Key-Value Store)</a:t>
            </a:r>
            <a:endParaRPr b="1" sz="1900">
              <a:solidFill>
                <a:schemeClr val="dk1"/>
              </a:solidFill>
              <a:latin typeface="Calibri"/>
              <a:ea typeface="Calibri"/>
              <a:cs typeface="Calibri"/>
              <a:sym typeface="Calibri"/>
            </a:endParaRPr>
          </a:p>
          <a:p>
            <a:pPr indent="-349250" lvl="0" marL="914400" rtl="0" algn="l">
              <a:spcBef>
                <a:spcPts val="0"/>
              </a:spcBef>
              <a:spcAft>
                <a:spcPts val="0"/>
              </a:spcAft>
              <a:buClr>
                <a:schemeClr val="dk1"/>
              </a:buClr>
              <a:buSzPts val="1900"/>
              <a:buFont typeface="Calibri"/>
              <a:buChar char="➔"/>
            </a:pPr>
            <a:r>
              <a:rPr b="1" lang="en" sz="1900">
                <a:solidFill>
                  <a:srgbClr val="FF0000"/>
                </a:solidFill>
                <a:latin typeface="Calibri"/>
                <a:ea typeface="Calibri"/>
                <a:cs typeface="Calibri"/>
                <a:sym typeface="Calibri"/>
              </a:rPr>
              <a:t>key(</a:t>
            </a:r>
            <a:r>
              <a:rPr lang="en" sz="1900">
                <a:solidFill>
                  <a:schemeClr val="dk1"/>
                </a:solidFill>
                <a:latin typeface="Calibri"/>
                <a:ea typeface="Calibri"/>
                <a:cs typeface="Calibri"/>
                <a:sym typeface="Calibri"/>
              </a:rPr>
              <a:t>User-id</a:t>
            </a:r>
            <a:r>
              <a:rPr b="1" lang="en" sz="1900">
                <a:solidFill>
                  <a:srgbClr val="FF0000"/>
                </a:solidFill>
                <a:latin typeface="Calibri"/>
                <a:ea typeface="Calibri"/>
                <a:cs typeface="Calibri"/>
                <a:sym typeface="Calibri"/>
              </a:rPr>
              <a:t>)</a:t>
            </a:r>
            <a:r>
              <a:rPr lang="en" sz="1900">
                <a:solidFill>
                  <a:schemeClr val="dk1"/>
                </a:solidFill>
                <a:latin typeface="Calibri"/>
                <a:ea typeface="Calibri"/>
                <a:cs typeface="Calibri"/>
                <a:sym typeface="Calibri"/>
              </a:rPr>
              <a:t>: </a:t>
            </a:r>
            <a:r>
              <a:rPr b="1" lang="en" sz="1900">
                <a:solidFill>
                  <a:srgbClr val="FF0000"/>
                </a:solidFill>
                <a:latin typeface="Calibri"/>
                <a:ea typeface="Calibri"/>
                <a:cs typeface="Calibri"/>
                <a:sym typeface="Calibri"/>
              </a:rPr>
              <a:t>value{</a:t>
            </a:r>
            <a:r>
              <a:rPr lang="en" sz="1900">
                <a:solidFill>
                  <a:schemeClr val="dk1"/>
                </a:solidFill>
                <a:latin typeface="Calibri"/>
                <a:ea typeface="Calibri"/>
                <a:cs typeface="Calibri"/>
                <a:sym typeface="Calibri"/>
              </a:rPr>
              <a:t> Linkedin profile </a:t>
            </a:r>
            <a:r>
              <a:rPr b="1" lang="en" sz="1900">
                <a:solidFill>
                  <a:srgbClr val="FF0000"/>
                </a:solidFill>
                <a:latin typeface="Calibri"/>
                <a:ea typeface="Calibri"/>
                <a:cs typeface="Calibri"/>
                <a:sym typeface="Calibri"/>
              </a:rPr>
              <a:t>}</a:t>
            </a:r>
            <a:endParaRPr b="1" sz="1900">
              <a:solidFill>
                <a:srgbClr val="FF0000"/>
              </a:solidFill>
              <a:latin typeface="Calibri"/>
              <a:ea typeface="Calibri"/>
              <a:cs typeface="Calibri"/>
              <a:sym typeface="Calibri"/>
            </a:endParaRPr>
          </a:p>
          <a:p>
            <a:pPr indent="-349250" lvl="0" marL="914400" rtl="0" algn="l">
              <a:spcBef>
                <a:spcPts val="0"/>
              </a:spcBef>
              <a:spcAft>
                <a:spcPts val="0"/>
              </a:spcAft>
              <a:buClr>
                <a:schemeClr val="dk1"/>
              </a:buClr>
              <a:buSzPts val="1900"/>
              <a:buFont typeface="Calibri"/>
              <a:buChar char="➔"/>
            </a:pPr>
            <a:r>
              <a:rPr b="1" lang="en" sz="1900">
                <a:solidFill>
                  <a:srgbClr val="FF0000"/>
                </a:solidFill>
                <a:latin typeface="Calibri"/>
                <a:ea typeface="Calibri"/>
                <a:cs typeface="Calibri"/>
                <a:sym typeface="Calibri"/>
              </a:rPr>
              <a:t>key(</a:t>
            </a:r>
            <a:r>
              <a:rPr lang="en" sz="1900">
                <a:solidFill>
                  <a:schemeClr val="dk1"/>
                </a:solidFill>
                <a:latin typeface="Calibri"/>
                <a:ea typeface="Calibri"/>
                <a:cs typeface="Calibri"/>
                <a:sym typeface="Calibri"/>
              </a:rPr>
              <a:t>Pacemaker Device-id</a:t>
            </a:r>
            <a:r>
              <a:rPr b="1" lang="en" sz="1900">
                <a:solidFill>
                  <a:srgbClr val="FF0000"/>
                </a:solidFill>
                <a:latin typeface="Calibri"/>
                <a:ea typeface="Calibri"/>
                <a:cs typeface="Calibri"/>
                <a:sym typeface="Calibri"/>
              </a:rPr>
              <a:t>)</a:t>
            </a:r>
            <a:r>
              <a:rPr lang="en" sz="1900">
                <a:solidFill>
                  <a:schemeClr val="dk1"/>
                </a:solidFill>
                <a:latin typeface="Calibri"/>
                <a:ea typeface="Calibri"/>
                <a:cs typeface="Calibri"/>
                <a:sym typeface="Calibri"/>
              </a:rPr>
              <a:t>: </a:t>
            </a:r>
            <a:r>
              <a:rPr b="1" lang="en" sz="1900">
                <a:solidFill>
                  <a:srgbClr val="FF0000"/>
                </a:solidFill>
                <a:latin typeface="Calibri"/>
                <a:ea typeface="Calibri"/>
                <a:cs typeface="Calibri"/>
                <a:sym typeface="Calibri"/>
              </a:rPr>
              <a:t>value{</a:t>
            </a:r>
            <a:r>
              <a:rPr lang="en" sz="1900">
                <a:solidFill>
                  <a:schemeClr val="dk1"/>
                </a:solidFill>
                <a:latin typeface="Calibri"/>
                <a:ea typeface="Calibri"/>
                <a:cs typeface="Calibri"/>
                <a:sym typeface="Calibri"/>
              </a:rPr>
              <a:t> # of heartbeats in the last n minutes </a:t>
            </a:r>
            <a:r>
              <a:rPr b="1" lang="en" sz="1900">
                <a:solidFill>
                  <a:srgbClr val="FF0000"/>
                </a:solidFill>
                <a:latin typeface="Calibri"/>
                <a:ea typeface="Calibri"/>
                <a:cs typeface="Calibri"/>
                <a:sym typeface="Calibri"/>
              </a:rPr>
              <a:t>}</a:t>
            </a:r>
            <a:endParaRPr b="1" sz="1900">
              <a:solidFill>
                <a:srgbClr val="FF0000"/>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63"/>
          <p:cNvSpPr txBox="1"/>
          <p:nvPr>
            <p:ph type="title"/>
          </p:nvPr>
        </p:nvSpPr>
        <p:spPr>
          <a:xfrm>
            <a:off x="628650" y="205375"/>
            <a:ext cx="81711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Request Dispatch Shared Data</a:t>
            </a:r>
            <a:endParaRPr>
              <a:latin typeface="Calibri"/>
              <a:ea typeface="Calibri"/>
              <a:cs typeface="Calibri"/>
              <a:sym typeface="Calibri"/>
            </a:endParaRPr>
          </a:p>
        </p:txBody>
      </p:sp>
      <p:sp>
        <p:nvSpPr>
          <p:cNvPr id="1345" name="Google Shape;1345;p63"/>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t>
            </a:r>
            <a:r>
              <a:rPr b="1" lang="en" sz="1900">
                <a:solidFill>
                  <a:schemeClr val="dk1"/>
                </a:solidFill>
                <a:latin typeface="Calibri"/>
                <a:ea typeface="Calibri"/>
                <a:cs typeface="Calibri"/>
                <a:sym typeface="Calibri"/>
              </a:rPr>
              <a:t>Avoid cross-core coordination at server</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Offload all coordination to hardware cache-coherence protocol</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346" name="Google Shape;1346;p63"/>
          <p:cNvSpPr/>
          <p:nvPr/>
        </p:nvSpPr>
        <p:spPr>
          <a:xfrm>
            <a:off x="1615252" y="2300469"/>
            <a:ext cx="49434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Calibri"/>
                <a:ea typeface="Calibri"/>
                <a:cs typeface="Calibri"/>
                <a:sym typeface="Calibri"/>
              </a:rPr>
              <a:t>Server</a:t>
            </a:r>
            <a:r>
              <a:rPr b="1" lang="en" sz="1100">
                <a:latin typeface="Calibri"/>
                <a:ea typeface="Calibri"/>
                <a:cs typeface="Calibri"/>
                <a:sym typeface="Calibri"/>
              </a:rPr>
              <a: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47" name="Google Shape;1347;p63"/>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348" name="Google Shape;1348;p63"/>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txBox="1"/>
          <p:nvPr/>
        </p:nvSpPr>
        <p:spPr>
          <a:xfrm>
            <a:off x="2356971" y="38054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350" name="Google Shape;1350;p63"/>
          <p:cNvSpPr txBox="1"/>
          <p:nvPr/>
        </p:nvSpPr>
        <p:spPr>
          <a:xfrm>
            <a:off x="5634454" y="4411894"/>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351" name="Google Shape;1351;p63"/>
          <p:cNvGrpSpPr/>
          <p:nvPr/>
        </p:nvGrpSpPr>
        <p:grpSpPr>
          <a:xfrm>
            <a:off x="3147062" y="3858912"/>
            <a:ext cx="216280" cy="171619"/>
            <a:chOff x="3163350" y="2159850"/>
            <a:chExt cx="397500" cy="338700"/>
          </a:xfrm>
        </p:grpSpPr>
        <p:sp>
          <p:nvSpPr>
            <p:cNvPr id="1352" name="Google Shape;1352;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53" name="Google Shape;1353;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63"/>
          <p:cNvGrpSpPr/>
          <p:nvPr/>
        </p:nvGrpSpPr>
        <p:grpSpPr>
          <a:xfrm>
            <a:off x="3843436" y="3858912"/>
            <a:ext cx="216280" cy="171619"/>
            <a:chOff x="3163350" y="2159850"/>
            <a:chExt cx="397500" cy="338700"/>
          </a:xfrm>
        </p:grpSpPr>
        <p:sp>
          <p:nvSpPr>
            <p:cNvPr id="1355" name="Google Shape;1355;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56" name="Google Shape;1356;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63"/>
          <p:cNvGrpSpPr/>
          <p:nvPr/>
        </p:nvGrpSpPr>
        <p:grpSpPr>
          <a:xfrm>
            <a:off x="4564515" y="3858912"/>
            <a:ext cx="216280" cy="171619"/>
            <a:chOff x="3163350" y="2159850"/>
            <a:chExt cx="397500" cy="338700"/>
          </a:xfrm>
        </p:grpSpPr>
        <p:sp>
          <p:nvSpPr>
            <p:cNvPr id="1358" name="Google Shape;1358;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59" name="Google Shape;1359;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63"/>
          <p:cNvGrpSpPr/>
          <p:nvPr/>
        </p:nvGrpSpPr>
        <p:grpSpPr>
          <a:xfrm>
            <a:off x="5285595" y="3858912"/>
            <a:ext cx="216280" cy="171619"/>
            <a:chOff x="3163350" y="2159850"/>
            <a:chExt cx="397500" cy="338700"/>
          </a:xfrm>
        </p:grpSpPr>
        <p:sp>
          <p:nvSpPr>
            <p:cNvPr id="1361" name="Google Shape;1361;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62" name="Google Shape;1362;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63"/>
          <p:cNvSpPr/>
          <p:nvPr/>
        </p:nvSpPr>
        <p:spPr>
          <a:xfrm>
            <a:off x="3101523" y="2577873"/>
            <a:ext cx="2463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364" name="Google Shape;1364;p63"/>
          <p:cNvSpPr txBox="1"/>
          <p:nvPr/>
        </p:nvSpPr>
        <p:spPr>
          <a:xfrm>
            <a:off x="6682400" y="2558475"/>
            <a:ext cx="2376000" cy="1525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Lock-free index</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Record synch happens at cache-coherence protocol (hw)</a:t>
            </a:r>
            <a:endParaRPr b="1"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64"/>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Multi-core request processing requires cross-core coordination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Offload all coordination to hardware cache-coherence protocol</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370" name="Google Shape;1370;p64"/>
          <p:cNvSpPr/>
          <p:nvPr/>
        </p:nvSpPr>
        <p:spPr>
          <a:xfrm>
            <a:off x="1615252" y="2300469"/>
            <a:ext cx="49434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Server</a:t>
            </a:r>
            <a:r>
              <a:rPr b="1" lang="en" sz="1100">
                <a:latin typeface="Calibri"/>
                <a:ea typeface="Calibri"/>
                <a:cs typeface="Calibri"/>
                <a:sym typeface="Calibri"/>
              </a:rPr>
              <a: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371" name="Google Shape;1371;p64"/>
          <p:cNvSpPr/>
          <p:nvPr/>
        </p:nvSpPr>
        <p:spPr>
          <a:xfrm>
            <a:off x="3101523" y="2577873"/>
            <a:ext cx="2463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372" name="Google Shape;1372;p64"/>
          <p:cNvSpPr/>
          <p:nvPr/>
        </p:nvSpPr>
        <p:spPr>
          <a:xfrm flipH="1" rot="10800000">
            <a:off x="3046655" y="2984010"/>
            <a:ext cx="4176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4"/>
          <p:cNvSpPr/>
          <p:nvPr/>
        </p:nvSpPr>
        <p:spPr>
          <a:xfrm flipH="1" rot="10800000">
            <a:off x="3742855" y="2984017"/>
            <a:ext cx="4176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4"/>
          <p:cNvSpPr/>
          <p:nvPr/>
        </p:nvSpPr>
        <p:spPr>
          <a:xfrm>
            <a:off x="3797812" y="3202140"/>
            <a:ext cx="307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75" name="Google Shape;1375;p64"/>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376" name="Google Shape;1376;p64"/>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4"/>
          <p:cNvSpPr/>
          <p:nvPr/>
        </p:nvSpPr>
        <p:spPr>
          <a:xfrm flipH="1" rot="10800000">
            <a:off x="4463949" y="2984017"/>
            <a:ext cx="4176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4"/>
          <p:cNvSpPr/>
          <p:nvPr/>
        </p:nvSpPr>
        <p:spPr>
          <a:xfrm>
            <a:off x="4518901" y="3202140"/>
            <a:ext cx="307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79" name="Google Shape;1379;p64"/>
          <p:cNvSpPr txBox="1"/>
          <p:nvPr/>
        </p:nvSpPr>
        <p:spPr>
          <a:xfrm>
            <a:off x="2356971" y="38054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380" name="Google Shape;1380;p64"/>
          <p:cNvSpPr/>
          <p:nvPr/>
        </p:nvSpPr>
        <p:spPr>
          <a:xfrm flipH="1" rot="10800000">
            <a:off x="5185043" y="2984017"/>
            <a:ext cx="4176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a:off x="5240010" y="3202140"/>
            <a:ext cx="307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82" name="Google Shape;1382;p64"/>
          <p:cNvSpPr/>
          <p:nvPr/>
        </p:nvSpPr>
        <p:spPr>
          <a:xfrm>
            <a:off x="3101523" y="3202138"/>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83" name="Google Shape;1383;p64"/>
          <p:cNvSpPr txBox="1"/>
          <p:nvPr/>
        </p:nvSpPr>
        <p:spPr>
          <a:xfrm>
            <a:off x="1801453" y="3206044"/>
            <a:ext cx="9666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Request</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Dispatcher</a:t>
            </a:r>
            <a:endParaRPr b="1" sz="1100">
              <a:latin typeface="Calibri"/>
              <a:ea typeface="Calibri"/>
              <a:cs typeface="Calibri"/>
              <a:sym typeface="Calibri"/>
            </a:endParaRPr>
          </a:p>
        </p:txBody>
      </p:sp>
      <p:sp>
        <p:nvSpPr>
          <p:cNvPr id="1384" name="Google Shape;1384;p64"/>
          <p:cNvSpPr txBox="1"/>
          <p:nvPr/>
        </p:nvSpPr>
        <p:spPr>
          <a:xfrm>
            <a:off x="5634454" y="4411894"/>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385" name="Google Shape;1385;p64"/>
          <p:cNvGrpSpPr/>
          <p:nvPr/>
        </p:nvGrpSpPr>
        <p:grpSpPr>
          <a:xfrm>
            <a:off x="3147062" y="3858912"/>
            <a:ext cx="216280" cy="171619"/>
            <a:chOff x="3163350" y="2159850"/>
            <a:chExt cx="397500" cy="338700"/>
          </a:xfrm>
        </p:grpSpPr>
        <p:sp>
          <p:nvSpPr>
            <p:cNvPr id="1386" name="Google Shape;1386;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87" name="Google Shape;1387;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64"/>
          <p:cNvGrpSpPr/>
          <p:nvPr/>
        </p:nvGrpSpPr>
        <p:grpSpPr>
          <a:xfrm>
            <a:off x="3843436" y="3858912"/>
            <a:ext cx="216280" cy="171619"/>
            <a:chOff x="3163350" y="2159850"/>
            <a:chExt cx="397500" cy="338700"/>
          </a:xfrm>
        </p:grpSpPr>
        <p:sp>
          <p:nvSpPr>
            <p:cNvPr id="1389" name="Google Shape;1389;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90" name="Google Shape;1390;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64"/>
          <p:cNvGrpSpPr/>
          <p:nvPr/>
        </p:nvGrpSpPr>
        <p:grpSpPr>
          <a:xfrm>
            <a:off x="4564515" y="3858912"/>
            <a:ext cx="216280" cy="171619"/>
            <a:chOff x="3163350" y="2159850"/>
            <a:chExt cx="397500" cy="338700"/>
          </a:xfrm>
        </p:grpSpPr>
        <p:sp>
          <p:nvSpPr>
            <p:cNvPr id="1392" name="Google Shape;1392;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93" name="Google Shape;1393;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64"/>
          <p:cNvGrpSpPr/>
          <p:nvPr/>
        </p:nvGrpSpPr>
        <p:grpSpPr>
          <a:xfrm>
            <a:off x="5285595" y="3858912"/>
            <a:ext cx="216280" cy="171619"/>
            <a:chOff x="3163350" y="2159850"/>
            <a:chExt cx="397500" cy="338700"/>
          </a:xfrm>
        </p:grpSpPr>
        <p:sp>
          <p:nvSpPr>
            <p:cNvPr id="1395" name="Google Shape;1395;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96" name="Google Shape;1396;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 name="Google Shape;1397;p64"/>
          <p:cNvSpPr/>
          <p:nvPr/>
        </p:nvSpPr>
        <p:spPr>
          <a:xfrm rot="7843190">
            <a:off x="3510884"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4"/>
          <p:cNvSpPr/>
          <p:nvPr/>
        </p:nvSpPr>
        <p:spPr>
          <a:xfrm rot="9189346">
            <a:off x="3987162" y="4047720"/>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4"/>
          <p:cNvSpPr/>
          <p:nvPr/>
        </p:nvSpPr>
        <p:spPr>
          <a:xfrm flipH="1" rot="-9189346">
            <a:off x="4384962" y="4063605"/>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4"/>
          <p:cNvSpPr/>
          <p:nvPr/>
        </p:nvSpPr>
        <p:spPr>
          <a:xfrm flipH="1" rot="-7843190">
            <a:off x="4947796"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4"/>
          <p:cNvSpPr txBox="1"/>
          <p:nvPr/>
        </p:nvSpPr>
        <p:spPr>
          <a:xfrm>
            <a:off x="6682400" y="2558475"/>
            <a:ext cx="2376000" cy="1575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Partition request dispatch</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Each dispatcher listens on separate TCP port</a:t>
            </a:r>
            <a:endParaRPr b="1" sz="1800">
              <a:solidFill>
                <a:schemeClr val="dk1"/>
              </a:solidFill>
              <a:latin typeface="Calibri"/>
              <a:ea typeface="Calibri"/>
              <a:cs typeface="Calibri"/>
              <a:sym typeface="Calibri"/>
            </a:endParaRPr>
          </a:p>
        </p:txBody>
      </p:sp>
      <p:sp>
        <p:nvSpPr>
          <p:cNvPr id="1402" name="Google Shape;1402;p64"/>
          <p:cNvSpPr txBox="1"/>
          <p:nvPr>
            <p:ph type="title"/>
          </p:nvPr>
        </p:nvSpPr>
        <p:spPr>
          <a:xfrm>
            <a:off x="628650" y="205375"/>
            <a:ext cx="81711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Request Dispatch Shared Data</a:t>
            </a:r>
            <a:endParaRPr>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65"/>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Keep servers saturated at index, not network or dispatch</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Asynchronous client library, transparent network acceleration</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408" name="Google Shape;1408;p65"/>
          <p:cNvSpPr/>
          <p:nvPr/>
        </p:nvSpPr>
        <p:spPr>
          <a:xfrm>
            <a:off x="226675" y="2300475"/>
            <a:ext cx="26481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Server</a:t>
            </a:r>
            <a:r>
              <a:rPr b="1" lang="en" sz="1100">
                <a:latin typeface="Calibri"/>
                <a:ea typeface="Calibri"/>
                <a:cs typeface="Calibri"/>
                <a:sym typeface="Calibri"/>
              </a:rPr>
              <a: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409" name="Google Shape;1409;p65"/>
          <p:cNvSpPr/>
          <p:nvPr/>
        </p:nvSpPr>
        <p:spPr>
          <a:xfrm>
            <a:off x="418311" y="2577873"/>
            <a:ext cx="2271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410" name="Google Shape;1410;p65"/>
          <p:cNvSpPr/>
          <p:nvPr/>
        </p:nvSpPr>
        <p:spPr>
          <a:xfrm flipH="1" rot="10800000">
            <a:off x="367723" y="2984007"/>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5"/>
          <p:cNvSpPr/>
          <p:nvPr/>
        </p:nvSpPr>
        <p:spPr>
          <a:xfrm flipH="1" rot="10800000">
            <a:off x="100962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5"/>
          <p:cNvSpPr/>
          <p:nvPr/>
        </p:nvSpPr>
        <p:spPr>
          <a:xfrm>
            <a:off x="106029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13" name="Google Shape;1413;p65"/>
          <p:cNvSpPr/>
          <p:nvPr/>
        </p:nvSpPr>
        <p:spPr>
          <a:xfrm>
            <a:off x="1005017" y="4338851"/>
            <a:ext cx="1097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414" name="Google Shape;1414;p65"/>
          <p:cNvSpPr/>
          <p:nvPr/>
        </p:nvSpPr>
        <p:spPr>
          <a:xfrm rot="5400000">
            <a:off x="2358299" y="4189873"/>
            <a:ext cx="223800" cy="722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5"/>
          <p:cNvSpPr/>
          <p:nvPr/>
        </p:nvSpPr>
        <p:spPr>
          <a:xfrm flipH="1" rot="10800000">
            <a:off x="167447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5"/>
          <p:cNvSpPr/>
          <p:nvPr/>
        </p:nvSpPr>
        <p:spPr>
          <a:xfrm>
            <a:off x="1725137"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17" name="Google Shape;1417;p65"/>
          <p:cNvSpPr/>
          <p:nvPr/>
        </p:nvSpPr>
        <p:spPr>
          <a:xfrm flipH="1" rot="10800000">
            <a:off x="2339322"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5"/>
          <p:cNvSpPr/>
          <p:nvPr/>
        </p:nvSpPr>
        <p:spPr>
          <a:xfrm>
            <a:off x="239000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19" name="Google Shape;1419;p65"/>
          <p:cNvSpPr/>
          <p:nvPr/>
        </p:nvSpPr>
        <p:spPr>
          <a:xfrm>
            <a:off x="418311" y="3202136"/>
            <a:ext cx="283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420" name="Google Shape;1420;p65"/>
          <p:cNvGrpSpPr/>
          <p:nvPr/>
        </p:nvGrpSpPr>
        <p:grpSpPr>
          <a:xfrm>
            <a:off x="460420" y="3858911"/>
            <a:ext cx="199426" cy="171619"/>
            <a:chOff x="3163350" y="2159850"/>
            <a:chExt cx="397500" cy="338700"/>
          </a:xfrm>
        </p:grpSpPr>
        <p:sp>
          <p:nvSpPr>
            <p:cNvPr id="1421" name="Google Shape;1421;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22" name="Google Shape;1422;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65"/>
          <p:cNvGrpSpPr/>
          <p:nvPr/>
        </p:nvGrpSpPr>
        <p:grpSpPr>
          <a:xfrm>
            <a:off x="1102478" y="3858911"/>
            <a:ext cx="199426" cy="171619"/>
            <a:chOff x="3163350" y="2159850"/>
            <a:chExt cx="397500" cy="338700"/>
          </a:xfrm>
        </p:grpSpPr>
        <p:sp>
          <p:nvSpPr>
            <p:cNvPr id="1424" name="Google Shape;1424;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25" name="Google Shape;1425;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65"/>
          <p:cNvGrpSpPr/>
          <p:nvPr/>
        </p:nvGrpSpPr>
        <p:grpSpPr>
          <a:xfrm>
            <a:off x="1767315" y="3858911"/>
            <a:ext cx="199426" cy="171619"/>
            <a:chOff x="3163350" y="2159850"/>
            <a:chExt cx="397500" cy="338700"/>
          </a:xfrm>
        </p:grpSpPr>
        <p:sp>
          <p:nvSpPr>
            <p:cNvPr id="1427" name="Google Shape;1427;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28" name="Google Shape;1428;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65"/>
          <p:cNvGrpSpPr/>
          <p:nvPr/>
        </p:nvGrpSpPr>
        <p:grpSpPr>
          <a:xfrm>
            <a:off x="2432152" y="3858911"/>
            <a:ext cx="199426" cy="171619"/>
            <a:chOff x="3163350" y="2159850"/>
            <a:chExt cx="397500" cy="338700"/>
          </a:xfrm>
        </p:grpSpPr>
        <p:sp>
          <p:nvSpPr>
            <p:cNvPr id="1430" name="Google Shape;1430;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31" name="Google Shape;1431;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2" name="Google Shape;1432;p65"/>
          <p:cNvSpPr/>
          <p:nvPr/>
        </p:nvSpPr>
        <p:spPr>
          <a:xfrm rot="7706182">
            <a:off x="790339"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5"/>
          <p:cNvSpPr/>
          <p:nvPr/>
        </p:nvSpPr>
        <p:spPr>
          <a:xfrm rot="9075236">
            <a:off x="1232709" y="4051406"/>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5"/>
          <p:cNvSpPr/>
          <p:nvPr/>
        </p:nvSpPr>
        <p:spPr>
          <a:xfrm flipH="1" rot="-9075236">
            <a:off x="1599609" y="4067291"/>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5"/>
          <p:cNvSpPr/>
          <p:nvPr/>
        </p:nvSpPr>
        <p:spPr>
          <a:xfrm flipH="1" rot="-7706182">
            <a:off x="2115230"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5"/>
          <p:cNvSpPr/>
          <p:nvPr/>
        </p:nvSpPr>
        <p:spPr>
          <a:xfrm flipH="1">
            <a:off x="3285200" y="2300475"/>
            <a:ext cx="4122600" cy="1833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Client</a:t>
            </a:r>
            <a:r>
              <a:rPr b="1" lang="en" sz="1100">
                <a:latin typeface="Calibri"/>
                <a:ea typeface="Calibri"/>
                <a:cs typeface="Calibri"/>
                <a:sym typeface="Calibri"/>
              </a:rPr>
              <a: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p:txBody>
      </p:sp>
      <p:sp>
        <p:nvSpPr>
          <p:cNvPr id="1437" name="Google Shape;1437;p65"/>
          <p:cNvSpPr/>
          <p:nvPr/>
        </p:nvSpPr>
        <p:spPr>
          <a:xfrm flipH="1">
            <a:off x="4113937" y="2577874"/>
            <a:ext cx="20544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Application</a:t>
            </a:r>
            <a:endParaRPr b="1" sz="1100">
              <a:latin typeface="Calibri"/>
              <a:ea typeface="Calibri"/>
              <a:cs typeface="Calibri"/>
              <a:sym typeface="Calibri"/>
            </a:endParaRPr>
          </a:p>
        </p:txBody>
      </p:sp>
      <p:sp>
        <p:nvSpPr>
          <p:cNvPr id="1438" name="Google Shape;1438;p65"/>
          <p:cNvSpPr/>
          <p:nvPr/>
        </p:nvSpPr>
        <p:spPr>
          <a:xfrm flipH="1">
            <a:off x="4644668" y="4338825"/>
            <a:ext cx="9930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439" name="Google Shape;1439;p65"/>
          <p:cNvSpPr/>
          <p:nvPr/>
        </p:nvSpPr>
        <p:spPr>
          <a:xfrm rot="5400000">
            <a:off x="4200495" y="4224495"/>
            <a:ext cx="224100" cy="653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5"/>
          <p:cNvSpPr txBox="1"/>
          <p:nvPr/>
        </p:nvSpPr>
        <p:spPr>
          <a:xfrm flipH="1">
            <a:off x="6020050" y="3805455"/>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441" name="Google Shape;1441;p65"/>
          <p:cNvSpPr txBox="1"/>
          <p:nvPr/>
        </p:nvSpPr>
        <p:spPr>
          <a:xfrm flipH="1">
            <a:off x="3058221" y="4411862"/>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442" name="Google Shape;1442;p65"/>
          <p:cNvGrpSpPr/>
          <p:nvPr/>
        </p:nvGrpSpPr>
        <p:grpSpPr>
          <a:xfrm flipH="1">
            <a:off x="5949816" y="3858909"/>
            <a:ext cx="180386" cy="171619"/>
            <a:chOff x="3163350" y="2159850"/>
            <a:chExt cx="397500" cy="338700"/>
          </a:xfrm>
        </p:grpSpPr>
        <p:sp>
          <p:nvSpPr>
            <p:cNvPr id="1443" name="Google Shape;1443;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44" name="Google Shape;1444;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65"/>
          <p:cNvGrpSpPr/>
          <p:nvPr/>
        </p:nvGrpSpPr>
        <p:grpSpPr>
          <a:xfrm flipH="1">
            <a:off x="5369081" y="3858909"/>
            <a:ext cx="180386" cy="171619"/>
            <a:chOff x="3163350" y="2159850"/>
            <a:chExt cx="397500" cy="338700"/>
          </a:xfrm>
        </p:grpSpPr>
        <p:sp>
          <p:nvSpPr>
            <p:cNvPr id="1446" name="Google Shape;1446;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47" name="Google Shape;1447;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65"/>
          <p:cNvGrpSpPr/>
          <p:nvPr/>
        </p:nvGrpSpPr>
        <p:grpSpPr>
          <a:xfrm flipH="1">
            <a:off x="4767719" y="3858909"/>
            <a:ext cx="180385" cy="171619"/>
            <a:chOff x="3163350" y="2159850"/>
            <a:chExt cx="397500" cy="338700"/>
          </a:xfrm>
        </p:grpSpPr>
        <p:sp>
          <p:nvSpPr>
            <p:cNvPr id="1449" name="Google Shape;1449;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50" name="Google Shape;1450;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65"/>
          <p:cNvGrpSpPr/>
          <p:nvPr/>
        </p:nvGrpSpPr>
        <p:grpSpPr>
          <a:xfrm flipH="1">
            <a:off x="4166356" y="3858909"/>
            <a:ext cx="180385" cy="171619"/>
            <a:chOff x="3163350" y="2159850"/>
            <a:chExt cx="397500" cy="338700"/>
          </a:xfrm>
        </p:grpSpPr>
        <p:sp>
          <p:nvSpPr>
            <p:cNvPr id="1452" name="Google Shape;1452;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53" name="Google Shape;1453;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65"/>
          <p:cNvSpPr txBox="1"/>
          <p:nvPr>
            <p:ph type="title"/>
          </p:nvPr>
        </p:nvSpPr>
        <p:spPr>
          <a:xfrm>
            <a:off x="628650" y="205375"/>
            <a:ext cx="81711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Request Dispatch Shared Data</a:t>
            </a:r>
            <a:endParaRPr>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66"/>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Keep servers saturated at index, not network or dispatch</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a:t>
            </a:r>
            <a:r>
              <a:rPr b="1" lang="en" sz="1900">
                <a:solidFill>
                  <a:schemeClr val="dk1"/>
                </a:solidFill>
                <a:latin typeface="Calibri"/>
                <a:ea typeface="Calibri"/>
                <a:cs typeface="Calibri"/>
                <a:sym typeface="Calibri"/>
              </a:rPr>
              <a:t>Asynchronous client library, transparent network acceleration</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460" name="Google Shape;1460;p66"/>
          <p:cNvSpPr/>
          <p:nvPr/>
        </p:nvSpPr>
        <p:spPr>
          <a:xfrm>
            <a:off x="226675" y="2300475"/>
            <a:ext cx="26481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Server</a:t>
            </a:r>
            <a:r>
              <a:rPr b="1" lang="en" sz="1100">
                <a:latin typeface="Calibri"/>
                <a:ea typeface="Calibri"/>
                <a:cs typeface="Calibri"/>
                <a:sym typeface="Calibri"/>
              </a:rPr>
              <a: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461" name="Google Shape;1461;p66"/>
          <p:cNvSpPr/>
          <p:nvPr/>
        </p:nvSpPr>
        <p:spPr>
          <a:xfrm>
            <a:off x="418311" y="2577873"/>
            <a:ext cx="2271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462" name="Google Shape;1462;p66"/>
          <p:cNvSpPr/>
          <p:nvPr/>
        </p:nvSpPr>
        <p:spPr>
          <a:xfrm flipH="1" rot="10800000">
            <a:off x="367723" y="2984007"/>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6"/>
          <p:cNvSpPr/>
          <p:nvPr/>
        </p:nvSpPr>
        <p:spPr>
          <a:xfrm flipH="1" rot="10800000">
            <a:off x="100962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6"/>
          <p:cNvSpPr/>
          <p:nvPr/>
        </p:nvSpPr>
        <p:spPr>
          <a:xfrm>
            <a:off x="106029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65" name="Google Shape;1465;p66"/>
          <p:cNvSpPr/>
          <p:nvPr/>
        </p:nvSpPr>
        <p:spPr>
          <a:xfrm flipH="1" rot="10800000">
            <a:off x="167447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6"/>
          <p:cNvSpPr/>
          <p:nvPr/>
        </p:nvSpPr>
        <p:spPr>
          <a:xfrm>
            <a:off x="1725137"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67" name="Google Shape;1467;p66"/>
          <p:cNvSpPr/>
          <p:nvPr/>
        </p:nvSpPr>
        <p:spPr>
          <a:xfrm flipH="1" rot="10800000">
            <a:off x="2339322"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6"/>
          <p:cNvSpPr/>
          <p:nvPr/>
        </p:nvSpPr>
        <p:spPr>
          <a:xfrm>
            <a:off x="239000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69" name="Google Shape;1469;p66"/>
          <p:cNvSpPr/>
          <p:nvPr/>
        </p:nvSpPr>
        <p:spPr>
          <a:xfrm>
            <a:off x="418311" y="3202136"/>
            <a:ext cx="283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470" name="Google Shape;1470;p66"/>
          <p:cNvGrpSpPr/>
          <p:nvPr/>
        </p:nvGrpSpPr>
        <p:grpSpPr>
          <a:xfrm>
            <a:off x="460420" y="3858911"/>
            <a:ext cx="199426" cy="171619"/>
            <a:chOff x="3163350" y="2159850"/>
            <a:chExt cx="397500" cy="338700"/>
          </a:xfrm>
        </p:grpSpPr>
        <p:sp>
          <p:nvSpPr>
            <p:cNvPr id="1471" name="Google Shape;1471;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72" name="Google Shape;1472;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66"/>
          <p:cNvGrpSpPr/>
          <p:nvPr/>
        </p:nvGrpSpPr>
        <p:grpSpPr>
          <a:xfrm>
            <a:off x="1102478" y="3858911"/>
            <a:ext cx="199426" cy="171619"/>
            <a:chOff x="3163350" y="2159850"/>
            <a:chExt cx="397500" cy="338700"/>
          </a:xfrm>
        </p:grpSpPr>
        <p:sp>
          <p:nvSpPr>
            <p:cNvPr id="1474" name="Google Shape;1474;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75" name="Google Shape;1475;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66"/>
          <p:cNvGrpSpPr/>
          <p:nvPr/>
        </p:nvGrpSpPr>
        <p:grpSpPr>
          <a:xfrm>
            <a:off x="1767315" y="3858911"/>
            <a:ext cx="199426" cy="171619"/>
            <a:chOff x="3163350" y="2159850"/>
            <a:chExt cx="397500" cy="338700"/>
          </a:xfrm>
        </p:grpSpPr>
        <p:sp>
          <p:nvSpPr>
            <p:cNvPr id="1477" name="Google Shape;1477;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78" name="Google Shape;1478;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66"/>
          <p:cNvGrpSpPr/>
          <p:nvPr/>
        </p:nvGrpSpPr>
        <p:grpSpPr>
          <a:xfrm>
            <a:off x="2432152" y="3858911"/>
            <a:ext cx="199426" cy="171619"/>
            <a:chOff x="3163350" y="2159850"/>
            <a:chExt cx="397500" cy="338700"/>
          </a:xfrm>
        </p:grpSpPr>
        <p:sp>
          <p:nvSpPr>
            <p:cNvPr id="1480" name="Google Shape;1480;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81" name="Google Shape;1481;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66"/>
          <p:cNvSpPr/>
          <p:nvPr/>
        </p:nvSpPr>
        <p:spPr>
          <a:xfrm flipH="1">
            <a:off x="3285200" y="2300475"/>
            <a:ext cx="4122600" cy="1833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Calibri"/>
                <a:ea typeface="Calibri"/>
                <a:cs typeface="Calibri"/>
                <a:sym typeface="Calibri"/>
              </a:rPr>
              <a:t>Client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p:txBody>
      </p:sp>
      <p:sp>
        <p:nvSpPr>
          <p:cNvPr id="1483" name="Google Shape;1483;p66"/>
          <p:cNvSpPr/>
          <p:nvPr/>
        </p:nvSpPr>
        <p:spPr>
          <a:xfrm flipH="1">
            <a:off x="4113937" y="2577874"/>
            <a:ext cx="20544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Application</a:t>
            </a:r>
            <a:endParaRPr b="1" sz="1100">
              <a:latin typeface="Calibri"/>
              <a:ea typeface="Calibri"/>
              <a:cs typeface="Calibri"/>
              <a:sym typeface="Calibri"/>
            </a:endParaRPr>
          </a:p>
        </p:txBody>
      </p:sp>
      <p:sp>
        <p:nvSpPr>
          <p:cNvPr id="1484" name="Google Shape;1484;p66"/>
          <p:cNvSpPr/>
          <p:nvPr/>
        </p:nvSpPr>
        <p:spPr>
          <a:xfrm flipH="1">
            <a:off x="5866094" y="2984126"/>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6"/>
          <p:cNvSpPr/>
          <p:nvPr/>
        </p:nvSpPr>
        <p:spPr>
          <a:xfrm flipH="1">
            <a:off x="52855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6"/>
          <p:cNvSpPr/>
          <p:nvPr/>
        </p:nvSpPr>
        <p:spPr>
          <a:xfrm flipH="1">
            <a:off x="5331173"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87" name="Google Shape;1487;p66"/>
          <p:cNvSpPr/>
          <p:nvPr/>
        </p:nvSpPr>
        <p:spPr>
          <a:xfrm flipH="1">
            <a:off x="468415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6"/>
          <p:cNvSpPr/>
          <p:nvPr/>
        </p:nvSpPr>
        <p:spPr>
          <a:xfrm flipH="1">
            <a:off x="4729827"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89" name="Google Shape;1489;p66"/>
          <p:cNvSpPr txBox="1"/>
          <p:nvPr/>
        </p:nvSpPr>
        <p:spPr>
          <a:xfrm flipH="1">
            <a:off x="6020050" y="3805455"/>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490" name="Google Shape;1490;p66"/>
          <p:cNvSpPr/>
          <p:nvPr/>
        </p:nvSpPr>
        <p:spPr>
          <a:xfrm flipH="1">
            <a:off x="40828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6"/>
          <p:cNvSpPr/>
          <p:nvPr/>
        </p:nvSpPr>
        <p:spPr>
          <a:xfrm flipH="1">
            <a:off x="4128464"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92" name="Google Shape;1492;p66"/>
          <p:cNvSpPr/>
          <p:nvPr/>
        </p:nvSpPr>
        <p:spPr>
          <a:xfrm flipH="1">
            <a:off x="5911837" y="3202128"/>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93" name="Google Shape;1493;p66"/>
          <p:cNvSpPr/>
          <p:nvPr/>
        </p:nvSpPr>
        <p:spPr>
          <a:xfrm flipH="1">
            <a:off x="6533959" y="2980041"/>
            <a:ext cx="634500" cy="7305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94" name="Google Shape;1494;p66"/>
          <p:cNvSpPr txBox="1"/>
          <p:nvPr/>
        </p:nvSpPr>
        <p:spPr>
          <a:xfrm flipH="1">
            <a:off x="6454376" y="2736792"/>
            <a:ext cx="806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Library</a:t>
            </a:r>
            <a:endParaRPr b="1" sz="1100">
              <a:latin typeface="Calibri"/>
              <a:ea typeface="Calibri"/>
              <a:cs typeface="Calibri"/>
              <a:sym typeface="Calibri"/>
            </a:endParaRPr>
          </a:p>
        </p:txBody>
      </p:sp>
      <p:sp>
        <p:nvSpPr>
          <p:cNvPr id="1495" name="Google Shape;1495;p66"/>
          <p:cNvSpPr/>
          <p:nvPr/>
        </p:nvSpPr>
        <p:spPr>
          <a:xfrm>
            <a:off x="6704063" y="3124767"/>
            <a:ext cx="281392" cy="353119"/>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6"/>
          <p:cNvSpPr txBox="1"/>
          <p:nvPr/>
        </p:nvSpPr>
        <p:spPr>
          <a:xfrm flipH="1">
            <a:off x="6488200" y="3555863"/>
            <a:ext cx="7224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cxnSp>
        <p:nvCxnSpPr>
          <p:cNvPr id="1497" name="Google Shape;1497;p66"/>
          <p:cNvCxnSpPr/>
          <p:nvPr/>
        </p:nvCxnSpPr>
        <p:spPr>
          <a:xfrm rot="10800000">
            <a:off x="6181039" y="3501561"/>
            <a:ext cx="340200" cy="210900"/>
          </a:xfrm>
          <a:prstGeom prst="straightConnector1">
            <a:avLst/>
          </a:prstGeom>
          <a:noFill/>
          <a:ln cap="flat" cmpd="sng" w="28575">
            <a:solidFill>
              <a:srgbClr val="000000"/>
            </a:solidFill>
            <a:prstDash val="dash"/>
            <a:round/>
            <a:headEnd len="med" w="med" type="none"/>
            <a:tailEnd len="med" w="med" type="none"/>
          </a:ln>
        </p:spPr>
      </p:cxnSp>
      <p:cxnSp>
        <p:nvCxnSpPr>
          <p:cNvPr id="1498" name="Google Shape;1498;p66"/>
          <p:cNvCxnSpPr/>
          <p:nvPr/>
        </p:nvCxnSpPr>
        <p:spPr>
          <a:xfrm flipH="1">
            <a:off x="6181039" y="2981852"/>
            <a:ext cx="340200" cy="210900"/>
          </a:xfrm>
          <a:prstGeom prst="straightConnector1">
            <a:avLst/>
          </a:prstGeom>
          <a:noFill/>
          <a:ln cap="flat" cmpd="sng" w="28575">
            <a:solidFill>
              <a:srgbClr val="000000"/>
            </a:solidFill>
            <a:prstDash val="dash"/>
            <a:round/>
            <a:headEnd len="med" w="med" type="none"/>
            <a:tailEnd len="med" w="med" type="none"/>
          </a:ln>
        </p:spPr>
      </p:cxnSp>
      <p:grpSp>
        <p:nvGrpSpPr>
          <p:cNvPr id="1499" name="Google Shape;1499;p66"/>
          <p:cNvGrpSpPr/>
          <p:nvPr/>
        </p:nvGrpSpPr>
        <p:grpSpPr>
          <a:xfrm flipH="1">
            <a:off x="5369081" y="3858909"/>
            <a:ext cx="180386" cy="171619"/>
            <a:chOff x="3163350" y="2159850"/>
            <a:chExt cx="397500" cy="338700"/>
          </a:xfrm>
        </p:grpSpPr>
        <p:sp>
          <p:nvSpPr>
            <p:cNvPr id="1500" name="Google Shape;1500;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01" name="Google Shape;1501;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66"/>
          <p:cNvGrpSpPr/>
          <p:nvPr/>
        </p:nvGrpSpPr>
        <p:grpSpPr>
          <a:xfrm flipH="1">
            <a:off x="4767719" y="3858909"/>
            <a:ext cx="180385" cy="171619"/>
            <a:chOff x="3163350" y="2159850"/>
            <a:chExt cx="397500" cy="338700"/>
          </a:xfrm>
        </p:grpSpPr>
        <p:sp>
          <p:nvSpPr>
            <p:cNvPr id="1503" name="Google Shape;1503;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04" name="Google Shape;1504;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66"/>
          <p:cNvGrpSpPr/>
          <p:nvPr/>
        </p:nvGrpSpPr>
        <p:grpSpPr>
          <a:xfrm flipH="1">
            <a:off x="4166356" y="3858909"/>
            <a:ext cx="180385" cy="171619"/>
            <a:chOff x="3163350" y="2159850"/>
            <a:chExt cx="397500" cy="338700"/>
          </a:xfrm>
        </p:grpSpPr>
        <p:sp>
          <p:nvSpPr>
            <p:cNvPr id="1506" name="Google Shape;1506;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07" name="Google Shape;1507;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66"/>
          <p:cNvSpPr txBox="1"/>
          <p:nvPr/>
        </p:nvSpPr>
        <p:spPr>
          <a:xfrm>
            <a:off x="7597950" y="3217975"/>
            <a:ext cx="14589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cores open “</a:t>
            </a:r>
            <a:r>
              <a:rPr b="1" i="1" lang="en" sz="1800">
                <a:solidFill>
                  <a:schemeClr val="dk1"/>
                </a:solidFill>
                <a:latin typeface="Calibri"/>
                <a:ea typeface="Calibri"/>
                <a:cs typeface="Calibri"/>
                <a:sym typeface="Calibri"/>
              </a:rPr>
              <a:t>sessions”</a:t>
            </a:r>
            <a:r>
              <a:rPr b="1" lang="en" sz="1800">
                <a:solidFill>
                  <a:schemeClr val="dk1"/>
                </a:solidFill>
                <a:latin typeface="Calibri"/>
                <a:ea typeface="Calibri"/>
                <a:cs typeface="Calibri"/>
                <a:sym typeface="Calibri"/>
              </a:rPr>
              <a:t> to server cores</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509" name="Google Shape;1509;p66"/>
          <p:cNvSpPr txBox="1"/>
          <p:nvPr>
            <p:ph type="title"/>
          </p:nvPr>
        </p:nvSpPr>
        <p:spPr>
          <a:xfrm>
            <a:off x="628650" y="205375"/>
            <a:ext cx="81711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Request Dispatch Shared Data</a:t>
            </a:r>
            <a:endParaRPr>
              <a:latin typeface="Calibri"/>
              <a:ea typeface="Calibri"/>
              <a:cs typeface="Calibri"/>
              <a:sym typeface="Calibri"/>
            </a:endParaRPr>
          </a:p>
        </p:txBody>
      </p:sp>
      <p:sp>
        <p:nvSpPr>
          <p:cNvPr id="1510" name="Google Shape;1510;p66"/>
          <p:cNvSpPr/>
          <p:nvPr/>
        </p:nvSpPr>
        <p:spPr>
          <a:xfrm rot="10800000">
            <a:off x="2330775" y="3858775"/>
            <a:ext cx="3825000" cy="848700"/>
          </a:xfrm>
          <a:prstGeom prst="uturnArrow">
            <a:avLst>
              <a:gd fmla="val 25000" name="adj1"/>
              <a:gd fmla="val 24338" name="adj2"/>
              <a:gd fmla="val 25000" name="adj3"/>
              <a:gd fmla="val 43750" name="adj4"/>
              <a:gd fmla="val 74487" name="adj5"/>
            </a:avLst>
          </a:prstGeom>
          <a:solidFill>
            <a:srgbClr val="F3F3F3"/>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66"/>
          <p:cNvGrpSpPr/>
          <p:nvPr/>
        </p:nvGrpSpPr>
        <p:grpSpPr>
          <a:xfrm flipH="1">
            <a:off x="5949816" y="3858909"/>
            <a:ext cx="180386" cy="171619"/>
            <a:chOff x="3163350" y="2159850"/>
            <a:chExt cx="397500" cy="338700"/>
          </a:xfrm>
        </p:grpSpPr>
        <p:sp>
          <p:nvSpPr>
            <p:cNvPr id="1512" name="Google Shape;1512;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13" name="Google Shape;1513;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67"/>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Keep servers saturated at index, not network or dispatch</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a:t>
            </a:r>
            <a:r>
              <a:rPr b="1" lang="en" sz="1900">
                <a:solidFill>
                  <a:schemeClr val="dk1"/>
                </a:solidFill>
                <a:latin typeface="Calibri"/>
                <a:ea typeface="Calibri"/>
                <a:cs typeface="Calibri"/>
                <a:sym typeface="Calibri"/>
              </a:rPr>
              <a:t>Asynchronous client library, transparent network acceleration</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519" name="Google Shape;1519;p67"/>
          <p:cNvSpPr/>
          <p:nvPr/>
        </p:nvSpPr>
        <p:spPr>
          <a:xfrm>
            <a:off x="226675" y="2300475"/>
            <a:ext cx="26481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Server</a:t>
            </a:r>
            <a:r>
              <a:rPr b="1" lang="en" sz="1100">
                <a:latin typeface="Calibri"/>
                <a:ea typeface="Calibri"/>
                <a:cs typeface="Calibri"/>
                <a:sym typeface="Calibri"/>
              </a:rPr>
              <a: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520" name="Google Shape;1520;p67"/>
          <p:cNvSpPr/>
          <p:nvPr/>
        </p:nvSpPr>
        <p:spPr>
          <a:xfrm>
            <a:off x="418311" y="2577873"/>
            <a:ext cx="2271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521" name="Google Shape;1521;p67"/>
          <p:cNvSpPr/>
          <p:nvPr/>
        </p:nvSpPr>
        <p:spPr>
          <a:xfrm flipH="1" rot="10800000">
            <a:off x="367723" y="2984007"/>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7"/>
          <p:cNvSpPr/>
          <p:nvPr/>
        </p:nvSpPr>
        <p:spPr>
          <a:xfrm flipH="1" rot="10800000">
            <a:off x="100962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7"/>
          <p:cNvSpPr/>
          <p:nvPr/>
        </p:nvSpPr>
        <p:spPr>
          <a:xfrm>
            <a:off x="106029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24" name="Google Shape;1524;p67"/>
          <p:cNvSpPr/>
          <p:nvPr/>
        </p:nvSpPr>
        <p:spPr>
          <a:xfrm flipH="1" rot="10800000">
            <a:off x="167447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7"/>
          <p:cNvSpPr/>
          <p:nvPr/>
        </p:nvSpPr>
        <p:spPr>
          <a:xfrm>
            <a:off x="1725137"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26" name="Google Shape;1526;p67"/>
          <p:cNvSpPr/>
          <p:nvPr/>
        </p:nvSpPr>
        <p:spPr>
          <a:xfrm flipH="1" rot="10800000">
            <a:off x="2339322"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7"/>
          <p:cNvSpPr/>
          <p:nvPr/>
        </p:nvSpPr>
        <p:spPr>
          <a:xfrm>
            <a:off x="239000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28" name="Google Shape;1528;p67"/>
          <p:cNvSpPr/>
          <p:nvPr/>
        </p:nvSpPr>
        <p:spPr>
          <a:xfrm>
            <a:off x="418311" y="3202136"/>
            <a:ext cx="283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529" name="Google Shape;1529;p67"/>
          <p:cNvGrpSpPr/>
          <p:nvPr/>
        </p:nvGrpSpPr>
        <p:grpSpPr>
          <a:xfrm>
            <a:off x="460420" y="3858911"/>
            <a:ext cx="199426" cy="171619"/>
            <a:chOff x="3163350" y="2159850"/>
            <a:chExt cx="397500" cy="338700"/>
          </a:xfrm>
        </p:grpSpPr>
        <p:sp>
          <p:nvSpPr>
            <p:cNvPr id="1530" name="Google Shape;1530;p6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31" name="Google Shape;1531;p6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67"/>
          <p:cNvGrpSpPr/>
          <p:nvPr/>
        </p:nvGrpSpPr>
        <p:grpSpPr>
          <a:xfrm>
            <a:off x="1102478" y="3858911"/>
            <a:ext cx="199426" cy="171619"/>
            <a:chOff x="3163350" y="2159850"/>
            <a:chExt cx="397500" cy="338700"/>
          </a:xfrm>
        </p:grpSpPr>
        <p:sp>
          <p:nvSpPr>
            <p:cNvPr id="1533" name="Google Shape;1533;p6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34" name="Google Shape;1534;p6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67"/>
          <p:cNvGrpSpPr/>
          <p:nvPr/>
        </p:nvGrpSpPr>
        <p:grpSpPr>
          <a:xfrm>
            <a:off x="1767315" y="3858911"/>
            <a:ext cx="199426" cy="171619"/>
            <a:chOff x="3163350" y="2159850"/>
            <a:chExt cx="397500" cy="338700"/>
          </a:xfrm>
        </p:grpSpPr>
        <p:sp>
          <p:nvSpPr>
            <p:cNvPr id="1536" name="Google Shape;1536;p6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37" name="Google Shape;1537;p6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8" name="Google Shape;1538;p67"/>
          <p:cNvGrpSpPr/>
          <p:nvPr/>
        </p:nvGrpSpPr>
        <p:grpSpPr>
          <a:xfrm>
            <a:off x="2432152" y="3858911"/>
            <a:ext cx="199426" cy="171619"/>
            <a:chOff x="3163350" y="2159850"/>
            <a:chExt cx="397500" cy="338700"/>
          </a:xfrm>
        </p:grpSpPr>
        <p:sp>
          <p:nvSpPr>
            <p:cNvPr id="1539" name="Google Shape;1539;p6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40" name="Google Shape;1540;p6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67"/>
          <p:cNvSpPr/>
          <p:nvPr/>
        </p:nvSpPr>
        <p:spPr>
          <a:xfrm flipH="1">
            <a:off x="3285200" y="2300475"/>
            <a:ext cx="4122600" cy="1833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Calibri"/>
                <a:ea typeface="Calibri"/>
                <a:cs typeface="Calibri"/>
                <a:sym typeface="Calibri"/>
              </a:rPr>
              <a:t>Client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p:txBody>
      </p:sp>
      <p:sp>
        <p:nvSpPr>
          <p:cNvPr id="1542" name="Google Shape;1542;p67"/>
          <p:cNvSpPr/>
          <p:nvPr/>
        </p:nvSpPr>
        <p:spPr>
          <a:xfrm flipH="1">
            <a:off x="4113937" y="2577874"/>
            <a:ext cx="20544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Application</a:t>
            </a:r>
            <a:endParaRPr b="1" sz="1100">
              <a:latin typeface="Calibri"/>
              <a:ea typeface="Calibri"/>
              <a:cs typeface="Calibri"/>
              <a:sym typeface="Calibri"/>
            </a:endParaRPr>
          </a:p>
        </p:txBody>
      </p:sp>
      <p:sp>
        <p:nvSpPr>
          <p:cNvPr id="1543" name="Google Shape;1543;p67"/>
          <p:cNvSpPr/>
          <p:nvPr/>
        </p:nvSpPr>
        <p:spPr>
          <a:xfrm flipH="1">
            <a:off x="5866094" y="2984126"/>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7"/>
          <p:cNvSpPr/>
          <p:nvPr/>
        </p:nvSpPr>
        <p:spPr>
          <a:xfrm flipH="1">
            <a:off x="52855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7"/>
          <p:cNvSpPr/>
          <p:nvPr/>
        </p:nvSpPr>
        <p:spPr>
          <a:xfrm flipH="1">
            <a:off x="5331173"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46" name="Google Shape;1546;p67"/>
          <p:cNvSpPr/>
          <p:nvPr/>
        </p:nvSpPr>
        <p:spPr>
          <a:xfrm flipH="1">
            <a:off x="468415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7"/>
          <p:cNvSpPr/>
          <p:nvPr/>
        </p:nvSpPr>
        <p:spPr>
          <a:xfrm flipH="1">
            <a:off x="4729827"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48" name="Google Shape;1548;p67"/>
          <p:cNvSpPr txBox="1"/>
          <p:nvPr/>
        </p:nvSpPr>
        <p:spPr>
          <a:xfrm flipH="1">
            <a:off x="6020050" y="3805455"/>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549" name="Google Shape;1549;p67"/>
          <p:cNvSpPr/>
          <p:nvPr/>
        </p:nvSpPr>
        <p:spPr>
          <a:xfrm flipH="1">
            <a:off x="40828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7"/>
          <p:cNvSpPr/>
          <p:nvPr/>
        </p:nvSpPr>
        <p:spPr>
          <a:xfrm flipH="1">
            <a:off x="4128464"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51" name="Google Shape;1551;p67"/>
          <p:cNvSpPr/>
          <p:nvPr/>
        </p:nvSpPr>
        <p:spPr>
          <a:xfrm flipH="1">
            <a:off x="5911837" y="3202128"/>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52" name="Google Shape;1552;p67"/>
          <p:cNvSpPr/>
          <p:nvPr/>
        </p:nvSpPr>
        <p:spPr>
          <a:xfrm flipH="1">
            <a:off x="6533959" y="2980041"/>
            <a:ext cx="634500" cy="7305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53" name="Google Shape;1553;p67"/>
          <p:cNvSpPr txBox="1"/>
          <p:nvPr/>
        </p:nvSpPr>
        <p:spPr>
          <a:xfrm flipH="1">
            <a:off x="6454376" y="2736792"/>
            <a:ext cx="806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Library</a:t>
            </a:r>
            <a:endParaRPr b="1" sz="1100">
              <a:latin typeface="Calibri"/>
              <a:ea typeface="Calibri"/>
              <a:cs typeface="Calibri"/>
              <a:sym typeface="Calibri"/>
            </a:endParaRPr>
          </a:p>
        </p:txBody>
      </p:sp>
      <p:grpSp>
        <p:nvGrpSpPr>
          <p:cNvPr id="1554" name="Google Shape;1554;p67"/>
          <p:cNvGrpSpPr/>
          <p:nvPr/>
        </p:nvGrpSpPr>
        <p:grpSpPr>
          <a:xfrm>
            <a:off x="6704063" y="3124767"/>
            <a:ext cx="281392" cy="353119"/>
            <a:chOff x="1599080" y="4305106"/>
            <a:chExt cx="583800" cy="696900"/>
          </a:xfrm>
        </p:grpSpPr>
        <p:sp>
          <p:nvSpPr>
            <p:cNvPr id="1555" name="Google Shape;1555;p67"/>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6" name="Google Shape;1556;p67"/>
            <p:cNvGrpSpPr/>
            <p:nvPr/>
          </p:nvGrpSpPr>
          <p:grpSpPr>
            <a:xfrm>
              <a:off x="1757213" y="4450138"/>
              <a:ext cx="267514" cy="406800"/>
              <a:chOff x="3076800" y="2325500"/>
              <a:chExt cx="204600" cy="406800"/>
            </a:xfrm>
          </p:grpSpPr>
          <p:sp>
            <p:nvSpPr>
              <p:cNvPr id="1557" name="Google Shape;1557;p67"/>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58" name="Google Shape;1558;p67"/>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59" name="Google Shape;1559;p67"/>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60" name="Google Shape;1560;p67"/>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sp>
        <p:nvSpPr>
          <p:cNvPr id="1561" name="Google Shape;1561;p67"/>
          <p:cNvSpPr txBox="1"/>
          <p:nvPr/>
        </p:nvSpPr>
        <p:spPr>
          <a:xfrm flipH="1">
            <a:off x="6488200" y="3555863"/>
            <a:ext cx="7224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cxnSp>
        <p:nvCxnSpPr>
          <p:cNvPr id="1562" name="Google Shape;1562;p67"/>
          <p:cNvCxnSpPr/>
          <p:nvPr/>
        </p:nvCxnSpPr>
        <p:spPr>
          <a:xfrm rot="10800000">
            <a:off x="6181039" y="3501561"/>
            <a:ext cx="340200" cy="210900"/>
          </a:xfrm>
          <a:prstGeom prst="straightConnector1">
            <a:avLst/>
          </a:prstGeom>
          <a:noFill/>
          <a:ln cap="flat" cmpd="sng" w="28575">
            <a:solidFill>
              <a:srgbClr val="000000"/>
            </a:solidFill>
            <a:prstDash val="dash"/>
            <a:round/>
            <a:headEnd len="med" w="med" type="none"/>
            <a:tailEnd len="med" w="med" type="none"/>
          </a:ln>
        </p:spPr>
      </p:cxnSp>
      <p:cxnSp>
        <p:nvCxnSpPr>
          <p:cNvPr id="1563" name="Google Shape;1563;p67"/>
          <p:cNvCxnSpPr/>
          <p:nvPr/>
        </p:nvCxnSpPr>
        <p:spPr>
          <a:xfrm flipH="1">
            <a:off x="6181039" y="2981852"/>
            <a:ext cx="340200" cy="210900"/>
          </a:xfrm>
          <a:prstGeom prst="straightConnector1">
            <a:avLst/>
          </a:prstGeom>
          <a:noFill/>
          <a:ln cap="flat" cmpd="sng" w="28575">
            <a:solidFill>
              <a:srgbClr val="000000"/>
            </a:solidFill>
            <a:prstDash val="dash"/>
            <a:round/>
            <a:headEnd len="med" w="med" type="none"/>
            <a:tailEnd len="med" w="med" type="none"/>
          </a:ln>
        </p:spPr>
      </p:cxnSp>
      <p:grpSp>
        <p:nvGrpSpPr>
          <p:cNvPr id="1564" name="Google Shape;1564;p67"/>
          <p:cNvGrpSpPr/>
          <p:nvPr/>
        </p:nvGrpSpPr>
        <p:grpSpPr>
          <a:xfrm flipH="1">
            <a:off x="5369081" y="3858909"/>
            <a:ext cx="180386" cy="171619"/>
            <a:chOff x="3163350" y="2159850"/>
            <a:chExt cx="397500" cy="338700"/>
          </a:xfrm>
        </p:grpSpPr>
        <p:sp>
          <p:nvSpPr>
            <p:cNvPr id="1565" name="Google Shape;1565;p6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66" name="Google Shape;1566;p6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67"/>
          <p:cNvGrpSpPr/>
          <p:nvPr/>
        </p:nvGrpSpPr>
        <p:grpSpPr>
          <a:xfrm flipH="1">
            <a:off x="4767719" y="3858909"/>
            <a:ext cx="180385" cy="171619"/>
            <a:chOff x="3163350" y="2159850"/>
            <a:chExt cx="397500" cy="338700"/>
          </a:xfrm>
        </p:grpSpPr>
        <p:sp>
          <p:nvSpPr>
            <p:cNvPr id="1568" name="Google Shape;1568;p6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69" name="Google Shape;1569;p6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67"/>
          <p:cNvGrpSpPr/>
          <p:nvPr/>
        </p:nvGrpSpPr>
        <p:grpSpPr>
          <a:xfrm flipH="1">
            <a:off x="4166356" y="3858909"/>
            <a:ext cx="180385" cy="171619"/>
            <a:chOff x="3163350" y="2159850"/>
            <a:chExt cx="397500" cy="338700"/>
          </a:xfrm>
        </p:grpSpPr>
        <p:sp>
          <p:nvSpPr>
            <p:cNvPr id="1571" name="Google Shape;1571;p6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72" name="Google Shape;1572;p6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67"/>
          <p:cNvSpPr txBox="1"/>
          <p:nvPr/>
        </p:nvSpPr>
        <p:spPr>
          <a:xfrm>
            <a:off x="7597750" y="2199525"/>
            <a:ext cx="1458900" cy="20358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Requests are async</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Enqueued inside session buffers</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574" name="Google Shape;1574;p67"/>
          <p:cNvSpPr/>
          <p:nvPr/>
        </p:nvSpPr>
        <p:spPr>
          <a:xfrm flipH="1">
            <a:off x="5975649"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75" name="Google Shape;1575;p67"/>
          <p:cNvSpPr txBox="1"/>
          <p:nvPr>
            <p:ph type="title"/>
          </p:nvPr>
        </p:nvSpPr>
        <p:spPr>
          <a:xfrm>
            <a:off x="628650" y="205375"/>
            <a:ext cx="81711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Request Dispatch Shared Data</a:t>
            </a:r>
            <a:endParaRPr>
              <a:latin typeface="Calibri"/>
              <a:ea typeface="Calibri"/>
              <a:cs typeface="Calibri"/>
              <a:sym typeface="Calibri"/>
            </a:endParaRPr>
          </a:p>
        </p:txBody>
      </p:sp>
      <p:sp>
        <p:nvSpPr>
          <p:cNvPr id="1576" name="Google Shape;1576;p67"/>
          <p:cNvSpPr/>
          <p:nvPr/>
        </p:nvSpPr>
        <p:spPr>
          <a:xfrm rot="10800000">
            <a:off x="2330775" y="3858775"/>
            <a:ext cx="3825000" cy="848700"/>
          </a:xfrm>
          <a:prstGeom prst="uturnArrow">
            <a:avLst>
              <a:gd fmla="val 25000" name="adj1"/>
              <a:gd fmla="val 24338" name="adj2"/>
              <a:gd fmla="val 25000" name="adj3"/>
              <a:gd fmla="val 43750" name="adj4"/>
              <a:gd fmla="val 74487" name="adj5"/>
            </a:avLst>
          </a:prstGeom>
          <a:solidFill>
            <a:srgbClr val="F3F3F3"/>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7" name="Google Shape;1577;p67"/>
          <p:cNvGrpSpPr/>
          <p:nvPr/>
        </p:nvGrpSpPr>
        <p:grpSpPr>
          <a:xfrm flipH="1">
            <a:off x="5949816" y="3858909"/>
            <a:ext cx="180386" cy="171619"/>
            <a:chOff x="3163350" y="2159850"/>
            <a:chExt cx="397500" cy="338700"/>
          </a:xfrm>
        </p:grpSpPr>
        <p:sp>
          <p:nvSpPr>
            <p:cNvPr id="1578" name="Google Shape;1578;p6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79" name="Google Shape;1579;p6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68"/>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Keep servers saturated at index, not network or dispatch</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a:t>
            </a:r>
            <a:r>
              <a:rPr b="1" lang="en" sz="1900">
                <a:solidFill>
                  <a:schemeClr val="dk1"/>
                </a:solidFill>
                <a:latin typeface="Calibri"/>
                <a:ea typeface="Calibri"/>
                <a:cs typeface="Calibri"/>
                <a:sym typeface="Calibri"/>
              </a:rPr>
              <a:t>Asynchronous client library, transparent network acceleration</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585" name="Google Shape;1585;p68"/>
          <p:cNvSpPr/>
          <p:nvPr/>
        </p:nvSpPr>
        <p:spPr>
          <a:xfrm>
            <a:off x="226675" y="2300475"/>
            <a:ext cx="26481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Server</a:t>
            </a:r>
            <a:r>
              <a:rPr b="1" lang="en" sz="1100">
                <a:latin typeface="Calibri"/>
                <a:ea typeface="Calibri"/>
                <a:cs typeface="Calibri"/>
                <a:sym typeface="Calibri"/>
              </a:rPr>
              <a: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586" name="Google Shape;1586;p68"/>
          <p:cNvSpPr/>
          <p:nvPr/>
        </p:nvSpPr>
        <p:spPr>
          <a:xfrm>
            <a:off x="418311" y="2577873"/>
            <a:ext cx="2271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587" name="Google Shape;1587;p68"/>
          <p:cNvSpPr/>
          <p:nvPr/>
        </p:nvSpPr>
        <p:spPr>
          <a:xfrm flipH="1" rot="10800000">
            <a:off x="367723" y="2984007"/>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8"/>
          <p:cNvSpPr/>
          <p:nvPr/>
        </p:nvSpPr>
        <p:spPr>
          <a:xfrm flipH="1" rot="10800000">
            <a:off x="100962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8"/>
          <p:cNvSpPr/>
          <p:nvPr/>
        </p:nvSpPr>
        <p:spPr>
          <a:xfrm>
            <a:off x="106029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0" name="Google Shape;1590;p68"/>
          <p:cNvSpPr/>
          <p:nvPr/>
        </p:nvSpPr>
        <p:spPr>
          <a:xfrm flipH="1" rot="10800000">
            <a:off x="167447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8"/>
          <p:cNvSpPr/>
          <p:nvPr/>
        </p:nvSpPr>
        <p:spPr>
          <a:xfrm>
            <a:off x="1725137"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2" name="Google Shape;1592;p68"/>
          <p:cNvSpPr/>
          <p:nvPr/>
        </p:nvSpPr>
        <p:spPr>
          <a:xfrm flipH="1" rot="10800000">
            <a:off x="2339322"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8"/>
          <p:cNvSpPr/>
          <p:nvPr/>
        </p:nvSpPr>
        <p:spPr>
          <a:xfrm>
            <a:off x="239000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594" name="Google Shape;1594;p68"/>
          <p:cNvGrpSpPr/>
          <p:nvPr/>
        </p:nvGrpSpPr>
        <p:grpSpPr>
          <a:xfrm>
            <a:off x="2460562" y="3570576"/>
            <a:ext cx="142545" cy="206126"/>
            <a:chOff x="3076800" y="2325500"/>
            <a:chExt cx="204600" cy="406800"/>
          </a:xfrm>
        </p:grpSpPr>
        <p:sp>
          <p:nvSpPr>
            <p:cNvPr id="1595" name="Google Shape;1595;p68"/>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6" name="Google Shape;1596;p68"/>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7" name="Google Shape;1597;p68"/>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8" name="Google Shape;1598;p68"/>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599" name="Google Shape;1599;p68"/>
          <p:cNvSpPr/>
          <p:nvPr/>
        </p:nvSpPr>
        <p:spPr>
          <a:xfrm>
            <a:off x="2460510"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00" name="Google Shape;1600;p68"/>
          <p:cNvSpPr/>
          <p:nvPr/>
        </p:nvSpPr>
        <p:spPr>
          <a:xfrm>
            <a:off x="418311" y="3202136"/>
            <a:ext cx="283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601" name="Google Shape;1601;p68"/>
          <p:cNvGrpSpPr/>
          <p:nvPr/>
        </p:nvGrpSpPr>
        <p:grpSpPr>
          <a:xfrm>
            <a:off x="460420" y="3858911"/>
            <a:ext cx="199426" cy="171619"/>
            <a:chOff x="3163350" y="2159850"/>
            <a:chExt cx="397500" cy="338700"/>
          </a:xfrm>
        </p:grpSpPr>
        <p:sp>
          <p:nvSpPr>
            <p:cNvPr id="1602" name="Google Shape;1602;p6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03" name="Google Shape;1603;p6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68"/>
          <p:cNvGrpSpPr/>
          <p:nvPr/>
        </p:nvGrpSpPr>
        <p:grpSpPr>
          <a:xfrm>
            <a:off x="1102478" y="3858911"/>
            <a:ext cx="199426" cy="171619"/>
            <a:chOff x="3163350" y="2159850"/>
            <a:chExt cx="397500" cy="338700"/>
          </a:xfrm>
        </p:grpSpPr>
        <p:sp>
          <p:nvSpPr>
            <p:cNvPr id="1605" name="Google Shape;1605;p6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06" name="Google Shape;1606;p6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68"/>
          <p:cNvGrpSpPr/>
          <p:nvPr/>
        </p:nvGrpSpPr>
        <p:grpSpPr>
          <a:xfrm>
            <a:off x="1767315" y="3858911"/>
            <a:ext cx="199426" cy="171619"/>
            <a:chOff x="3163350" y="2159850"/>
            <a:chExt cx="397500" cy="338700"/>
          </a:xfrm>
        </p:grpSpPr>
        <p:sp>
          <p:nvSpPr>
            <p:cNvPr id="1608" name="Google Shape;1608;p6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09" name="Google Shape;1609;p6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68"/>
          <p:cNvGrpSpPr/>
          <p:nvPr/>
        </p:nvGrpSpPr>
        <p:grpSpPr>
          <a:xfrm>
            <a:off x="2432152" y="3858911"/>
            <a:ext cx="199426" cy="171619"/>
            <a:chOff x="3163350" y="2159850"/>
            <a:chExt cx="397500" cy="338700"/>
          </a:xfrm>
        </p:grpSpPr>
        <p:sp>
          <p:nvSpPr>
            <p:cNvPr id="1611" name="Google Shape;1611;p6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12" name="Google Shape;1612;p6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3" name="Google Shape;1613;p68"/>
          <p:cNvSpPr/>
          <p:nvPr/>
        </p:nvSpPr>
        <p:spPr>
          <a:xfrm flipH="1">
            <a:off x="3285200" y="2300475"/>
            <a:ext cx="4122600" cy="1833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Client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p:txBody>
      </p:sp>
      <p:sp>
        <p:nvSpPr>
          <p:cNvPr id="1614" name="Google Shape;1614;p68"/>
          <p:cNvSpPr/>
          <p:nvPr/>
        </p:nvSpPr>
        <p:spPr>
          <a:xfrm flipH="1">
            <a:off x="4113937" y="2577874"/>
            <a:ext cx="20544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Application</a:t>
            </a:r>
            <a:endParaRPr b="1" sz="1100">
              <a:latin typeface="Calibri"/>
              <a:ea typeface="Calibri"/>
              <a:cs typeface="Calibri"/>
              <a:sym typeface="Calibri"/>
            </a:endParaRPr>
          </a:p>
        </p:txBody>
      </p:sp>
      <p:sp>
        <p:nvSpPr>
          <p:cNvPr id="1615" name="Google Shape;1615;p68"/>
          <p:cNvSpPr/>
          <p:nvPr/>
        </p:nvSpPr>
        <p:spPr>
          <a:xfrm flipH="1">
            <a:off x="5866094" y="2984126"/>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68"/>
          <p:cNvGrpSpPr/>
          <p:nvPr/>
        </p:nvGrpSpPr>
        <p:grpSpPr>
          <a:xfrm flipH="1">
            <a:off x="5975522" y="3570568"/>
            <a:ext cx="128939" cy="206126"/>
            <a:chOff x="3076800" y="2325500"/>
            <a:chExt cx="204600" cy="406800"/>
          </a:xfrm>
        </p:grpSpPr>
        <p:sp>
          <p:nvSpPr>
            <p:cNvPr id="1617" name="Google Shape;1617;p68"/>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18" name="Google Shape;1618;p68"/>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19" name="Google Shape;1619;p68"/>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20" name="Google Shape;1620;p68"/>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621" name="Google Shape;1621;p68"/>
          <p:cNvSpPr/>
          <p:nvPr/>
        </p:nvSpPr>
        <p:spPr>
          <a:xfrm flipH="1">
            <a:off x="52855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8"/>
          <p:cNvSpPr/>
          <p:nvPr/>
        </p:nvSpPr>
        <p:spPr>
          <a:xfrm flipH="1">
            <a:off x="5331173"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23" name="Google Shape;1623;p68"/>
          <p:cNvSpPr/>
          <p:nvPr/>
        </p:nvSpPr>
        <p:spPr>
          <a:xfrm flipH="1">
            <a:off x="468415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8"/>
          <p:cNvSpPr/>
          <p:nvPr/>
        </p:nvSpPr>
        <p:spPr>
          <a:xfrm flipH="1">
            <a:off x="4729827"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25" name="Google Shape;1625;p68"/>
          <p:cNvSpPr txBox="1"/>
          <p:nvPr/>
        </p:nvSpPr>
        <p:spPr>
          <a:xfrm flipH="1">
            <a:off x="6020050" y="3805455"/>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626" name="Google Shape;1626;p68"/>
          <p:cNvSpPr/>
          <p:nvPr/>
        </p:nvSpPr>
        <p:spPr>
          <a:xfrm flipH="1">
            <a:off x="5975649"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27" name="Google Shape;1627;p68"/>
          <p:cNvSpPr/>
          <p:nvPr/>
        </p:nvSpPr>
        <p:spPr>
          <a:xfrm flipH="1">
            <a:off x="40828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8"/>
          <p:cNvSpPr/>
          <p:nvPr/>
        </p:nvSpPr>
        <p:spPr>
          <a:xfrm flipH="1">
            <a:off x="4128464"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29" name="Google Shape;1629;p68"/>
          <p:cNvSpPr/>
          <p:nvPr/>
        </p:nvSpPr>
        <p:spPr>
          <a:xfrm flipH="1">
            <a:off x="5911837" y="3202128"/>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30" name="Google Shape;1630;p68"/>
          <p:cNvSpPr/>
          <p:nvPr/>
        </p:nvSpPr>
        <p:spPr>
          <a:xfrm flipH="1">
            <a:off x="6533959" y="2980041"/>
            <a:ext cx="634500" cy="7305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31" name="Google Shape;1631;p68"/>
          <p:cNvSpPr txBox="1"/>
          <p:nvPr/>
        </p:nvSpPr>
        <p:spPr>
          <a:xfrm flipH="1">
            <a:off x="6454376" y="2736792"/>
            <a:ext cx="806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Library</a:t>
            </a:r>
            <a:endParaRPr b="1" sz="1100">
              <a:latin typeface="Calibri"/>
              <a:ea typeface="Calibri"/>
              <a:cs typeface="Calibri"/>
              <a:sym typeface="Calibri"/>
            </a:endParaRPr>
          </a:p>
        </p:txBody>
      </p:sp>
      <p:grpSp>
        <p:nvGrpSpPr>
          <p:cNvPr id="1632" name="Google Shape;1632;p68"/>
          <p:cNvGrpSpPr/>
          <p:nvPr/>
        </p:nvGrpSpPr>
        <p:grpSpPr>
          <a:xfrm>
            <a:off x="6841442" y="3047548"/>
            <a:ext cx="281392" cy="353119"/>
            <a:chOff x="1599080" y="4305106"/>
            <a:chExt cx="583800" cy="696900"/>
          </a:xfrm>
        </p:grpSpPr>
        <p:sp>
          <p:nvSpPr>
            <p:cNvPr id="1633" name="Google Shape;1633;p68"/>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4" name="Google Shape;1634;p68"/>
            <p:cNvGrpSpPr/>
            <p:nvPr/>
          </p:nvGrpSpPr>
          <p:grpSpPr>
            <a:xfrm>
              <a:off x="1757213" y="4450138"/>
              <a:ext cx="267514" cy="406800"/>
              <a:chOff x="3076800" y="2325500"/>
              <a:chExt cx="204600" cy="406800"/>
            </a:xfrm>
          </p:grpSpPr>
          <p:sp>
            <p:nvSpPr>
              <p:cNvPr id="1635" name="Google Shape;1635;p68"/>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36" name="Google Shape;1636;p68"/>
              <p:cNvSpPr/>
              <p:nvPr/>
            </p:nvSpPr>
            <p:spPr>
              <a:xfrm>
                <a:off x="3076800" y="24272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37" name="Google Shape;1637;p68"/>
              <p:cNvSpPr/>
              <p:nvPr/>
            </p:nvSpPr>
            <p:spPr>
              <a:xfrm>
                <a:off x="3076800" y="25289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38" name="Google Shape;1638;p68"/>
              <p:cNvSpPr/>
              <p:nvPr/>
            </p:nvSpPr>
            <p:spPr>
              <a:xfrm>
                <a:off x="3076800" y="26306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639" name="Google Shape;1639;p68"/>
          <p:cNvGrpSpPr/>
          <p:nvPr/>
        </p:nvGrpSpPr>
        <p:grpSpPr>
          <a:xfrm>
            <a:off x="6704063" y="3124767"/>
            <a:ext cx="281392" cy="353119"/>
            <a:chOff x="1599080" y="4305106"/>
            <a:chExt cx="583800" cy="696900"/>
          </a:xfrm>
        </p:grpSpPr>
        <p:sp>
          <p:nvSpPr>
            <p:cNvPr id="1640" name="Google Shape;1640;p68"/>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68"/>
            <p:cNvGrpSpPr/>
            <p:nvPr/>
          </p:nvGrpSpPr>
          <p:grpSpPr>
            <a:xfrm>
              <a:off x="1757213" y="4450138"/>
              <a:ext cx="267514" cy="406800"/>
              <a:chOff x="3076800" y="2325500"/>
              <a:chExt cx="204600" cy="406800"/>
            </a:xfrm>
          </p:grpSpPr>
          <p:sp>
            <p:nvSpPr>
              <p:cNvPr id="1642" name="Google Shape;1642;p68"/>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43" name="Google Shape;1643;p68"/>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44" name="Google Shape;1644;p68"/>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45" name="Google Shape;1645;p68"/>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646" name="Google Shape;1646;p68"/>
          <p:cNvGrpSpPr/>
          <p:nvPr/>
        </p:nvGrpSpPr>
        <p:grpSpPr>
          <a:xfrm>
            <a:off x="6579696" y="3212716"/>
            <a:ext cx="281392" cy="353119"/>
            <a:chOff x="1599080" y="4305106"/>
            <a:chExt cx="583800" cy="696900"/>
          </a:xfrm>
        </p:grpSpPr>
        <p:sp>
          <p:nvSpPr>
            <p:cNvPr id="1647" name="Google Shape;1647;p68"/>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68"/>
            <p:cNvGrpSpPr/>
            <p:nvPr/>
          </p:nvGrpSpPr>
          <p:grpSpPr>
            <a:xfrm>
              <a:off x="1757213" y="4450138"/>
              <a:ext cx="267514" cy="305100"/>
              <a:chOff x="3076800" y="2325500"/>
              <a:chExt cx="204600" cy="305100"/>
            </a:xfrm>
          </p:grpSpPr>
          <p:sp>
            <p:nvSpPr>
              <p:cNvPr id="1649" name="Google Shape;1649;p68"/>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50" name="Google Shape;1650;p68"/>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51" name="Google Shape;1651;p68"/>
              <p:cNvSpPr/>
              <p:nvPr/>
            </p:nvSpPr>
            <p:spPr>
              <a:xfrm>
                <a:off x="3076800" y="25289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sp>
        <p:nvSpPr>
          <p:cNvPr id="1652" name="Google Shape;1652;p68"/>
          <p:cNvSpPr txBox="1"/>
          <p:nvPr/>
        </p:nvSpPr>
        <p:spPr>
          <a:xfrm flipH="1">
            <a:off x="6488200" y="3555863"/>
            <a:ext cx="7224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cxnSp>
        <p:nvCxnSpPr>
          <p:cNvPr id="1653" name="Google Shape;1653;p68"/>
          <p:cNvCxnSpPr/>
          <p:nvPr/>
        </p:nvCxnSpPr>
        <p:spPr>
          <a:xfrm rot="10800000">
            <a:off x="6181039" y="3501561"/>
            <a:ext cx="340200" cy="210900"/>
          </a:xfrm>
          <a:prstGeom prst="straightConnector1">
            <a:avLst/>
          </a:prstGeom>
          <a:noFill/>
          <a:ln cap="flat" cmpd="sng" w="28575">
            <a:solidFill>
              <a:srgbClr val="000000"/>
            </a:solidFill>
            <a:prstDash val="dash"/>
            <a:round/>
            <a:headEnd len="med" w="med" type="none"/>
            <a:tailEnd len="med" w="med" type="none"/>
          </a:ln>
        </p:spPr>
      </p:cxnSp>
      <p:cxnSp>
        <p:nvCxnSpPr>
          <p:cNvPr id="1654" name="Google Shape;1654;p68"/>
          <p:cNvCxnSpPr/>
          <p:nvPr/>
        </p:nvCxnSpPr>
        <p:spPr>
          <a:xfrm flipH="1">
            <a:off x="6181039" y="2981852"/>
            <a:ext cx="340200" cy="210900"/>
          </a:xfrm>
          <a:prstGeom prst="straightConnector1">
            <a:avLst/>
          </a:prstGeom>
          <a:noFill/>
          <a:ln cap="flat" cmpd="sng" w="28575">
            <a:solidFill>
              <a:srgbClr val="000000"/>
            </a:solidFill>
            <a:prstDash val="dash"/>
            <a:round/>
            <a:headEnd len="med" w="med" type="none"/>
            <a:tailEnd len="med" w="med" type="none"/>
          </a:ln>
        </p:spPr>
      </p:cxnSp>
      <p:grpSp>
        <p:nvGrpSpPr>
          <p:cNvPr id="1655" name="Google Shape;1655;p68"/>
          <p:cNvGrpSpPr/>
          <p:nvPr/>
        </p:nvGrpSpPr>
        <p:grpSpPr>
          <a:xfrm flipH="1">
            <a:off x="5369081" y="3858909"/>
            <a:ext cx="180386" cy="171619"/>
            <a:chOff x="3163350" y="2159850"/>
            <a:chExt cx="397500" cy="338700"/>
          </a:xfrm>
        </p:grpSpPr>
        <p:sp>
          <p:nvSpPr>
            <p:cNvPr id="1656" name="Google Shape;1656;p6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57" name="Google Shape;1657;p6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68"/>
          <p:cNvGrpSpPr/>
          <p:nvPr/>
        </p:nvGrpSpPr>
        <p:grpSpPr>
          <a:xfrm flipH="1">
            <a:off x="4767719" y="3858909"/>
            <a:ext cx="180385" cy="171619"/>
            <a:chOff x="3163350" y="2159850"/>
            <a:chExt cx="397500" cy="338700"/>
          </a:xfrm>
        </p:grpSpPr>
        <p:sp>
          <p:nvSpPr>
            <p:cNvPr id="1659" name="Google Shape;1659;p6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60" name="Google Shape;1660;p6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68"/>
          <p:cNvGrpSpPr/>
          <p:nvPr/>
        </p:nvGrpSpPr>
        <p:grpSpPr>
          <a:xfrm flipH="1">
            <a:off x="4166356" y="3858909"/>
            <a:ext cx="180385" cy="171619"/>
            <a:chOff x="3163350" y="2159850"/>
            <a:chExt cx="397500" cy="338700"/>
          </a:xfrm>
        </p:grpSpPr>
        <p:sp>
          <p:nvSpPr>
            <p:cNvPr id="1662" name="Google Shape;1662;p6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63" name="Google Shape;1663;p6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68"/>
          <p:cNvSpPr txBox="1"/>
          <p:nvPr/>
        </p:nvSpPr>
        <p:spPr>
          <a:xfrm>
            <a:off x="7424850" y="2730325"/>
            <a:ext cx="16911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Pipelined batches are transmitted asynchronously</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665" name="Google Shape;1665;p68"/>
          <p:cNvSpPr txBox="1"/>
          <p:nvPr>
            <p:ph type="title"/>
          </p:nvPr>
        </p:nvSpPr>
        <p:spPr>
          <a:xfrm>
            <a:off x="628650" y="205375"/>
            <a:ext cx="81711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Request Dispatch Shared Data</a:t>
            </a:r>
            <a:endParaRPr>
              <a:latin typeface="Calibri"/>
              <a:ea typeface="Calibri"/>
              <a:cs typeface="Calibri"/>
              <a:sym typeface="Calibri"/>
            </a:endParaRPr>
          </a:p>
        </p:txBody>
      </p:sp>
      <p:sp>
        <p:nvSpPr>
          <p:cNvPr id="1666" name="Google Shape;1666;p68"/>
          <p:cNvSpPr/>
          <p:nvPr/>
        </p:nvSpPr>
        <p:spPr>
          <a:xfrm rot="10800000">
            <a:off x="2330775" y="3858775"/>
            <a:ext cx="3825000" cy="848700"/>
          </a:xfrm>
          <a:prstGeom prst="uturnArrow">
            <a:avLst>
              <a:gd fmla="val 25000" name="adj1"/>
              <a:gd fmla="val 24338" name="adj2"/>
              <a:gd fmla="val 25000" name="adj3"/>
              <a:gd fmla="val 43750" name="adj4"/>
              <a:gd fmla="val 74487" name="adj5"/>
            </a:avLst>
          </a:prstGeom>
          <a:solidFill>
            <a:srgbClr val="F3F3F3"/>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68"/>
          <p:cNvGrpSpPr/>
          <p:nvPr/>
        </p:nvGrpSpPr>
        <p:grpSpPr>
          <a:xfrm flipH="1">
            <a:off x="5949816" y="3858909"/>
            <a:ext cx="180386" cy="171619"/>
            <a:chOff x="3163350" y="2159850"/>
            <a:chExt cx="397500" cy="338700"/>
          </a:xfrm>
        </p:grpSpPr>
        <p:sp>
          <p:nvSpPr>
            <p:cNvPr id="1668" name="Google Shape;1668;p6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69" name="Google Shape;1669;p6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69"/>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Keep servers saturated at index, not network or dispatch</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a:t>
            </a:r>
            <a:r>
              <a:rPr b="1" lang="en" sz="1900">
                <a:solidFill>
                  <a:schemeClr val="dk1"/>
                </a:solidFill>
                <a:latin typeface="Calibri"/>
                <a:ea typeface="Calibri"/>
                <a:cs typeface="Calibri"/>
                <a:sym typeface="Calibri"/>
              </a:rPr>
              <a:t>Asynchronous client library, transparent network acceleration</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675" name="Google Shape;1675;p69"/>
          <p:cNvSpPr/>
          <p:nvPr/>
        </p:nvSpPr>
        <p:spPr>
          <a:xfrm>
            <a:off x="226675" y="2300475"/>
            <a:ext cx="26481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Server</a:t>
            </a:r>
            <a:r>
              <a:rPr b="1" lang="en" sz="1100">
                <a:latin typeface="Calibri"/>
                <a:ea typeface="Calibri"/>
                <a:cs typeface="Calibri"/>
                <a:sym typeface="Calibri"/>
              </a:rPr>
              <a: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676" name="Google Shape;1676;p69"/>
          <p:cNvSpPr/>
          <p:nvPr/>
        </p:nvSpPr>
        <p:spPr>
          <a:xfrm>
            <a:off x="418311" y="2577873"/>
            <a:ext cx="2271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677" name="Google Shape;1677;p69"/>
          <p:cNvSpPr/>
          <p:nvPr/>
        </p:nvSpPr>
        <p:spPr>
          <a:xfrm flipH="1" rot="10800000">
            <a:off x="367723" y="2984007"/>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8" name="Google Shape;1678;p69"/>
          <p:cNvGrpSpPr/>
          <p:nvPr/>
        </p:nvGrpSpPr>
        <p:grpSpPr>
          <a:xfrm>
            <a:off x="488790" y="3570563"/>
            <a:ext cx="142545" cy="206126"/>
            <a:chOff x="3076800" y="2325500"/>
            <a:chExt cx="204600" cy="406800"/>
          </a:xfrm>
        </p:grpSpPr>
        <p:sp>
          <p:nvSpPr>
            <p:cNvPr id="1679" name="Google Shape;1679;p69"/>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80" name="Google Shape;1680;p69"/>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81" name="Google Shape;1681;p69"/>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82" name="Google Shape;1682;p69"/>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683" name="Google Shape;1683;p69"/>
          <p:cNvSpPr/>
          <p:nvPr/>
        </p:nvSpPr>
        <p:spPr>
          <a:xfrm flipH="1" rot="10800000">
            <a:off x="100962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9"/>
          <p:cNvSpPr/>
          <p:nvPr/>
        </p:nvSpPr>
        <p:spPr>
          <a:xfrm>
            <a:off x="106029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85" name="Google Shape;1685;p69"/>
          <p:cNvSpPr/>
          <p:nvPr/>
        </p:nvSpPr>
        <p:spPr>
          <a:xfrm flipH="1" rot="10800000">
            <a:off x="167447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9"/>
          <p:cNvSpPr/>
          <p:nvPr/>
        </p:nvSpPr>
        <p:spPr>
          <a:xfrm>
            <a:off x="1725137"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87" name="Google Shape;1687;p69"/>
          <p:cNvSpPr/>
          <p:nvPr/>
        </p:nvSpPr>
        <p:spPr>
          <a:xfrm>
            <a:off x="488724"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688" name="Google Shape;1688;p69"/>
          <p:cNvGrpSpPr/>
          <p:nvPr/>
        </p:nvGrpSpPr>
        <p:grpSpPr>
          <a:xfrm>
            <a:off x="1130848" y="3570576"/>
            <a:ext cx="142545" cy="206126"/>
            <a:chOff x="3076800" y="2325500"/>
            <a:chExt cx="204600" cy="406800"/>
          </a:xfrm>
        </p:grpSpPr>
        <p:sp>
          <p:nvSpPr>
            <p:cNvPr id="1689" name="Google Shape;1689;p69"/>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90" name="Google Shape;1690;p69"/>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91" name="Google Shape;1691;p69"/>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92" name="Google Shape;1692;p69"/>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693" name="Google Shape;1693;p69"/>
          <p:cNvSpPr/>
          <p:nvPr/>
        </p:nvSpPr>
        <p:spPr>
          <a:xfrm flipH="1" rot="10800000">
            <a:off x="2339322"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9"/>
          <p:cNvSpPr/>
          <p:nvPr/>
        </p:nvSpPr>
        <p:spPr>
          <a:xfrm>
            <a:off x="1130789" y="30875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95" name="Google Shape;1695;p69"/>
          <p:cNvSpPr/>
          <p:nvPr/>
        </p:nvSpPr>
        <p:spPr>
          <a:xfrm>
            <a:off x="239000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696" name="Google Shape;1696;p69"/>
          <p:cNvGrpSpPr/>
          <p:nvPr/>
        </p:nvGrpSpPr>
        <p:grpSpPr>
          <a:xfrm>
            <a:off x="1795711" y="3570576"/>
            <a:ext cx="142545" cy="206126"/>
            <a:chOff x="3076800" y="2325500"/>
            <a:chExt cx="204600" cy="406800"/>
          </a:xfrm>
        </p:grpSpPr>
        <p:sp>
          <p:nvSpPr>
            <p:cNvPr id="1697" name="Google Shape;1697;p69"/>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98" name="Google Shape;1698;p69"/>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99" name="Google Shape;1699;p69"/>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00" name="Google Shape;1700;p69"/>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nvGrpSpPr>
          <p:cNvPr id="1701" name="Google Shape;1701;p69"/>
          <p:cNvGrpSpPr/>
          <p:nvPr/>
        </p:nvGrpSpPr>
        <p:grpSpPr>
          <a:xfrm>
            <a:off x="2460562" y="3570576"/>
            <a:ext cx="142545" cy="206126"/>
            <a:chOff x="3076800" y="2325500"/>
            <a:chExt cx="204600" cy="406800"/>
          </a:xfrm>
        </p:grpSpPr>
        <p:sp>
          <p:nvSpPr>
            <p:cNvPr id="1702" name="Google Shape;1702;p69"/>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03" name="Google Shape;1703;p69"/>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04" name="Google Shape;1704;p69"/>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05" name="Google Shape;1705;p69"/>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706" name="Google Shape;1706;p69"/>
          <p:cNvSpPr/>
          <p:nvPr/>
        </p:nvSpPr>
        <p:spPr>
          <a:xfrm>
            <a:off x="1795653"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07" name="Google Shape;1707;p69"/>
          <p:cNvSpPr/>
          <p:nvPr/>
        </p:nvSpPr>
        <p:spPr>
          <a:xfrm>
            <a:off x="2460510"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08" name="Google Shape;1708;p69"/>
          <p:cNvSpPr/>
          <p:nvPr/>
        </p:nvSpPr>
        <p:spPr>
          <a:xfrm>
            <a:off x="418311" y="3202136"/>
            <a:ext cx="283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709" name="Google Shape;1709;p69"/>
          <p:cNvGrpSpPr/>
          <p:nvPr/>
        </p:nvGrpSpPr>
        <p:grpSpPr>
          <a:xfrm>
            <a:off x="460420" y="3858911"/>
            <a:ext cx="199426" cy="171619"/>
            <a:chOff x="3163350" y="2159850"/>
            <a:chExt cx="397500" cy="338700"/>
          </a:xfrm>
        </p:grpSpPr>
        <p:sp>
          <p:nvSpPr>
            <p:cNvPr id="1710" name="Google Shape;1710;p6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11" name="Google Shape;1711;p6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69"/>
          <p:cNvGrpSpPr/>
          <p:nvPr/>
        </p:nvGrpSpPr>
        <p:grpSpPr>
          <a:xfrm>
            <a:off x="1102478" y="3858911"/>
            <a:ext cx="199426" cy="171619"/>
            <a:chOff x="3163350" y="2159850"/>
            <a:chExt cx="397500" cy="338700"/>
          </a:xfrm>
        </p:grpSpPr>
        <p:sp>
          <p:nvSpPr>
            <p:cNvPr id="1713" name="Google Shape;1713;p6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14" name="Google Shape;1714;p6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69"/>
          <p:cNvGrpSpPr/>
          <p:nvPr/>
        </p:nvGrpSpPr>
        <p:grpSpPr>
          <a:xfrm>
            <a:off x="1767315" y="3858911"/>
            <a:ext cx="199426" cy="171619"/>
            <a:chOff x="3163350" y="2159850"/>
            <a:chExt cx="397500" cy="338700"/>
          </a:xfrm>
        </p:grpSpPr>
        <p:sp>
          <p:nvSpPr>
            <p:cNvPr id="1716" name="Google Shape;1716;p6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17" name="Google Shape;1717;p6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69"/>
          <p:cNvGrpSpPr/>
          <p:nvPr/>
        </p:nvGrpSpPr>
        <p:grpSpPr>
          <a:xfrm>
            <a:off x="2432152" y="3858911"/>
            <a:ext cx="199426" cy="171619"/>
            <a:chOff x="3163350" y="2159850"/>
            <a:chExt cx="397500" cy="338700"/>
          </a:xfrm>
        </p:grpSpPr>
        <p:sp>
          <p:nvSpPr>
            <p:cNvPr id="1719" name="Google Shape;1719;p6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20" name="Google Shape;1720;p6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69"/>
          <p:cNvSpPr/>
          <p:nvPr/>
        </p:nvSpPr>
        <p:spPr>
          <a:xfrm flipH="1">
            <a:off x="3285200" y="2300475"/>
            <a:ext cx="4122600" cy="1833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Client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p:txBody>
      </p:sp>
      <p:sp>
        <p:nvSpPr>
          <p:cNvPr id="1722" name="Google Shape;1722;p69"/>
          <p:cNvSpPr/>
          <p:nvPr/>
        </p:nvSpPr>
        <p:spPr>
          <a:xfrm flipH="1">
            <a:off x="4113937" y="2577874"/>
            <a:ext cx="20544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Application</a:t>
            </a:r>
            <a:endParaRPr b="1" sz="1100">
              <a:latin typeface="Calibri"/>
              <a:ea typeface="Calibri"/>
              <a:cs typeface="Calibri"/>
              <a:sym typeface="Calibri"/>
            </a:endParaRPr>
          </a:p>
        </p:txBody>
      </p:sp>
      <p:sp>
        <p:nvSpPr>
          <p:cNvPr id="1723" name="Google Shape;1723;p69"/>
          <p:cNvSpPr/>
          <p:nvPr/>
        </p:nvSpPr>
        <p:spPr>
          <a:xfrm flipH="1">
            <a:off x="5866094" y="2984126"/>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4" name="Google Shape;1724;p69"/>
          <p:cNvGrpSpPr/>
          <p:nvPr/>
        </p:nvGrpSpPr>
        <p:grpSpPr>
          <a:xfrm flipH="1">
            <a:off x="5975522" y="3570568"/>
            <a:ext cx="128939" cy="206126"/>
            <a:chOff x="3076800" y="2325500"/>
            <a:chExt cx="204600" cy="406800"/>
          </a:xfrm>
        </p:grpSpPr>
        <p:sp>
          <p:nvSpPr>
            <p:cNvPr id="1725" name="Google Shape;1725;p69"/>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26" name="Google Shape;1726;p69"/>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27" name="Google Shape;1727;p69"/>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28" name="Google Shape;1728;p69"/>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729" name="Google Shape;1729;p69"/>
          <p:cNvSpPr/>
          <p:nvPr/>
        </p:nvSpPr>
        <p:spPr>
          <a:xfrm flipH="1">
            <a:off x="52855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9"/>
          <p:cNvSpPr/>
          <p:nvPr/>
        </p:nvSpPr>
        <p:spPr>
          <a:xfrm flipH="1">
            <a:off x="5331173"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31" name="Google Shape;1731;p69"/>
          <p:cNvSpPr/>
          <p:nvPr/>
        </p:nvSpPr>
        <p:spPr>
          <a:xfrm flipH="1">
            <a:off x="468415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9"/>
          <p:cNvSpPr/>
          <p:nvPr/>
        </p:nvSpPr>
        <p:spPr>
          <a:xfrm flipH="1">
            <a:off x="4729827"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33" name="Google Shape;1733;p69"/>
          <p:cNvSpPr txBox="1"/>
          <p:nvPr/>
        </p:nvSpPr>
        <p:spPr>
          <a:xfrm flipH="1">
            <a:off x="3238826" y="2948112"/>
            <a:ext cx="8649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Request</a:t>
            </a:r>
            <a:endParaRPr b="1" sz="1100">
              <a:latin typeface="Calibri"/>
              <a:ea typeface="Calibri"/>
              <a:cs typeface="Calibri"/>
              <a:sym typeface="Calibri"/>
            </a:endParaRPr>
          </a:p>
        </p:txBody>
      </p:sp>
      <p:sp>
        <p:nvSpPr>
          <p:cNvPr id="1734" name="Google Shape;1734;p69"/>
          <p:cNvSpPr txBox="1"/>
          <p:nvPr/>
        </p:nvSpPr>
        <p:spPr>
          <a:xfrm flipH="1">
            <a:off x="3285351" y="3534376"/>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Request</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Batches</a:t>
            </a:r>
            <a:endParaRPr b="1" sz="1100">
              <a:latin typeface="Calibri"/>
              <a:ea typeface="Calibri"/>
              <a:cs typeface="Calibri"/>
              <a:sym typeface="Calibri"/>
            </a:endParaRPr>
          </a:p>
        </p:txBody>
      </p:sp>
      <p:sp>
        <p:nvSpPr>
          <p:cNvPr id="1735" name="Google Shape;1735;p69"/>
          <p:cNvSpPr txBox="1"/>
          <p:nvPr/>
        </p:nvSpPr>
        <p:spPr>
          <a:xfrm flipH="1">
            <a:off x="6020050" y="3805455"/>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736" name="Google Shape;1736;p69"/>
          <p:cNvSpPr/>
          <p:nvPr/>
        </p:nvSpPr>
        <p:spPr>
          <a:xfrm flipH="1">
            <a:off x="5975649"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737" name="Google Shape;1737;p69"/>
          <p:cNvGrpSpPr/>
          <p:nvPr/>
        </p:nvGrpSpPr>
        <p:grpSpPr>
          <a:xfrm flipH="1">
            <a:off x="5394787" y="3570580"/>
            <a:ext cx="128939" cy="206126"/>
            <a:chOff x="3076800" y="2325500"/>
            <a:chExt cx="204600" cy="406800"/>
          </a:xfrm>
        </p:grpSpPr>
        <p:sp>
          <p:nvSpPr>
            <p:cNvPr id="1738" name="Google Shape;1738;p69"/>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39" name="Google Shape;1739;p69"/>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0" name="Google Shape;1740;p69"/>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1" name="Google Shape;1741;p69"/>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742" name="Google Shape;1742;p69"/>
          <p:cNvSpPr/>
          <p:nvPr/>
        </p:nvSpPr>
        <p:spPr>
          <a:xfrm flipH="1">
            <a:off x="40828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9"/>
          <p:cNvSpPr/>
          <p:nvPr/>
        </p:nvSpPr>
        <p:spPr>
          <a:xfrm flipH="1">
            <a:off x="5394908" y="30875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4" name="Google Shape;1744;p69"/>
          <p:cNvSpPr/>
          <p:nvPr/>
        </p:nvSpPr>
        <p:spPr>
          <a:xfrm flipH="1">
            <a:off x="4128464"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745" name="Google Shape;1745;p69"/>
          <p:cNvGrpSpPr/>
          <p:nvPr/>
        </p:nvGrpSpPr>
        <p:grpSpPr>
          <a:xfrm flipH="1">
            <a:off x="4793425" y="3570580"/>
            <a:ext cx="128939" cy="206126"/>
            <a:chOff x="3076800" y="2325500"/>
            <a:chExt cx="204600" cy="406800"/>
          </a:xfrm>
        </p:grpSpPr>
        <p:sp>
          <p:nvSpPr>
            <p:cNvPr id="1746" name="Google Shape;1746;p69"/>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7" name="Google Shape;1747;p69"/>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8" name="Google Shape;1748;p69"/>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9" name="Google Shape;1749;p69"/>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nvGrpSpPr>
          <p:cNvPr id="1750" name="Google Shape;1750;p69"/>
          <p:cNvGrpSpPr/>
          <p:nvPr/>
        </p:nvGrpSpPr>
        <p:grpSpPr>
          <a:xfrm flipH="1">
            <a:off x="4192074" y="3570580"/>
            <a:ext cx="128939" cy="206126"/>
            <a:chOff x="3076800" y="2325500"/>
            <a:chExt cx="204600" cy="406800"/>
          </a:xfrm>
        </p:grpSpPr>
        <p:sp>
          <p:nvSpPr>
            <p:cNvPr id="1751" name="Google Shape;1751;p69"/>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52" name="Google Shape;1752;p69"/>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53" name="Google Shape;1753;p69"/>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54" name="Google Shape;1754;p69"/>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755" name="Google Shape;1755;p69"/>
          <p:cNvSpPr/>
          <p:nvPr/>
        </p:nvSpPr>
        <p:spPr>
          <a:xfrm flipH="1">
            <a:off x="4793546"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56" name="Google Shape;1756;p69"/>
          <p:cNvSpPr/>
          <p:nvPr/>
        </p:nvSpPr>
        <p:spPr>
          <a:xfrm flipH="1">
            <a:off x="4192190"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57" name="Google Shape;1757;p69"/>
          <p:cNvSpPr/>
          <p:nvPr/>
        </p:nvSpPr>
        <p:spPr>
          <a:xfrm flipH="1">
            <a:off x="5911837" y="3202128"/>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58" name="Google Shape;1758;p69"/>
          <p:cNvSpPr/>
          <p:nvPr/>
        </p:nvSpPr>
        <p:spPr>
          <a:xfrm flipH="1">
            <a:off x="6533959" y="2980041"/>
            <a:ext cx="634500" cy="7305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59" name="Google Shape;1759;p69"/>
          <p:cNvSpPr txBox="1"/>
          <p:nvPr/>
        </p:nvSpPr>
        <p:spPr>
          <a:xfrm flipH="1">
            <a:off x="6454376" y="2736792"/>
            <a:ext cx="806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Library</a:t>
            </a:r>
            <a:endParaRPr b="1" sz="1100">
              <a:latin typeface="Calibri"/>
              <a:ea typeface="Calibri"/>
              <a:cs typeface="Calibri"/>
              <a:sym typeface="Calibri"/>
            </a:endParaRPr>
          </a:p>
        </p:txBody>
      </p:sp>
      <p:grpSp>
        <p:nvGrpSpPr>
          <p:cNvPr id="1760" name="Google Shape;1760;p69"/>
          <p:cNvGrpSpPr/>
          <p:nvPr/>
        </p:nvGrpSpPr>
        <p:grpSpPr>
          <a:xfrm>
            <a:off x="6841442" y="3047548"/>
            <a:ext cx="281392" cy="353119"/>
            <a:chOff x="1599080" y="4305106"/>
            <a:chExt cx="583800" cy="696900"/>
          </a:xfrm>
        </p:grpSpPr>
        <p:sp>
          <p:nvSpPr>
            <p:cNvPr id="1761" name="Google Shape;1761;p69"/>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2" name="Google Shape;1762;p69"/>
            <p:cNvGrpSpPr/>
            <p:nvPr/>
          </p:nvGrpSpPr>
          <p:grpSpPr>
            <a:xfrm>
              <a:off x="1757213" y="4450138"/>
              <a:ext cx="267514" cy="406800"/>
              <a:chOff x="3076800" y="2325500"/>
              <a:chExt cx="204600" cy="406800"/>
            </a:xfrm>
          </p:grpSpPr>
          <p:sp>
            <p:nvSpPr>
              <p:cNvPr id="1763" name="Google Shape;1763;p69"/>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64" name="Google Shape;1764;p69"/>
              <p:cNvSpPr/>
              <p:nvPr/>
            </p:nvSpPr>
            <p:spPr>
              <a:xfrm>
                <a:off x="3076800" y="24272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65" name="Google Shape;1765;p69"/>
              <p:cNvSpPr/>
              <p:nvPr/>
            </p:nvSpPr>
            <p:spPr>
              <a:xfrm>
                <a:off x="3076800" y="25289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66" name="Google Shape;1766;p69"/>
              <p:cNvSpPr/>
              <p:nvPr/>
            </p:nvSpPr>
            <p:spPr>
              <a:xfrm>
                <a:off x="3076800" y="26306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767" name="Google Shape;1767;p69"/>
          <p:cNvGrpSpPr/>
          <p:nvPr/>
        </p:nvGrpSpPr>
        <p:grpSpPr>
          <a:xfrm>
            <a:off x="6704063" y="3124767"/>
            <a:ext cx="281392" cy="353119"/>
            <a:chOff x="1599080" y="4305106"/>
            <a:chExt cx="583800" cy="696900"/>
          </a:xfrm>
        </p:grpSpPr>
        <p:sp>
          <p:nvSpPr>
            <p:cNvPr id="1768" name="Google Shape;1768;p69"/>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9" name="Google Shape;1769;p69"/>
            <p:cNvGrpSpPr/>
            <p:nvPr/>
          </p:nvGrpSpPr>
          <p:grpSpPr>
            <a:xfrm>
              <a:off x="1757213" y="4450138"/>
              <a:ext cx="267514" cy="406800"/>
              <a:chOff x="3076800" y="2325500"/>
              <a:chExt cx="204600" cy="406800"/>
            </a:xfrm>
          </p:grpSpPr>
          <p:sp>
            <p:nvSpPr>
              <p:cNvPr id="1770" name="Google Shape;1770;p69"/>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71" name="Google Shape;1771;p69"/>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72" name="Google Shape;1772;p69"/>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73" name="Google Shape;1773;p69"/>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774" name="Google Shape;1774;p69"/>
          <p:cNvGrpSpPr/>
          <p:nvPr/>
        </p:nvGrpSpPr>
        <p:grpSpPr>
          <a:xfrm>
            <a:off x="6579696" y="3212716"/>
            <a:ext cx="281392" cy="353119"/>
            <a:chOff x="1599080" y="4305106"/>
            <a:chExt cx="583800" cy="696900"/>
          </a:xfrm>
        </p:grpSpPr>
        <p:sp>
          <p:nvSpPr>
            <p:cNvPr id="1775" name="Google Shape;1775;p69"/>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6" name="Google Shape;1776;p69"/>
            <p:cNvGrpSpPr/>
            <p:nvPr/>
          </p:nvGrpSpPr>
          <p:grpSpPr>
            <a:xfrm>
              <a:off x="1757213" y="4450138"/>
              <a:ext cx="267514" cy="305100"/>
              <a:chOff x="3076800" y="2325500"/>
              <a:chExt cx="204600" cy="305100"/>
            </a:xfrm>
          </p:grpSpPr>
          <p:sp>
            <p:nvSpPr>
              <p:cNvPr id="1777" name="Google Shape;1777;p69"/>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78" name="Google Shape;1778;p69"/>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79" name="Google Shape;1779;p69"/>
              <p:cNvSpPr/>
              <p:nvPr/>
            </p:nvSpPr>
            <p:spPr>
              <a:xfrm>
                <a:off x="3076800" y="25289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sp>
        <p:nvSpPr>
          <p:cNvPr id="1780" name="Google Shape;1780;p69"/>
          <p:cNvSpPr txBox="1"/>
          <p:nvPr/>
        </p:nvSpPr>
        <p:spPr>
          <a:xfrm flipH="1">
            <a:off x="6488200" y="3555863"/>
            <a:ext cx="7224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cxnSp>
        <p:nvCxnSpPr>
          <p:cNvPr id="1781" name="Google Shape;1781;p69"/>
          <p:cNvCxnSpPr/>
          <p:nvPr/>
        </p:nvCxnSpPr>
        <p:spPr>
          <a:xfrm rot="10800000">
            <a:off x="6181039" y="3501561"/>
            <a:ext cx="340200" cy="210900"/>
          </a:xfrm>
          <a:prstGeom prst="straightConnector1">
            <a:avLst/>
          </a:prstGeom>
          <a:noFill/>
          <a:ln cap="flat" cmpd="sng" w="28575">
            <a:solidFill>
              <a:srgbClr val="000000"/>
            </a:solidFill>
            <a:prstDash val="dash"/>
            <a:round/>
            <a:headEnd len="med" w="med" type="none"/>
            <a:tailEnd len="med" w="med" type="none"/>
          </a:ln>
        </p:spPr>
      </p:cxnSp>
      <p:cxnSp>
        <p:nvCxnSpPr>
          <p:cNvPr id="1782" name="Google Shape;1782;p69"/>
          <p:cNvCxnSpPr/>
          <p:nvPr/>
        </p:nvCxnSpPr>
        <p:spPr>
          <a:xfrm flipH="1">
            <a:off x="6181039" y="2981852"/>
            <a:ext cx="340200" cy="210900"/>
          </a:xfrm>
          <a:prstGeom prst="straightConnector1">
            <a:avLst/>
          </a:prstGeom>
          <a:noFill/>
          <a:ln cap="flat" cmpd="sng" w="28575">
            <a:solidFill>
              <a:srgbClr val="000000"/>
            </a:solidFill>
            <a:prstDash val="dash"/>
            <a:round/>
            <a:headEnd len="med" w="med" type="none"/>
            <a:tailEnd len="med" w="med" type="none"/>
          </a:ln>
        </p:spPr>
      </p:cxnSp>
      <p:sp>
        <p:nvSpPr>
          <p:cNvPr id="1783" name="Google Shape;1783;p69"/>
          <p:cNvSpPr txBox="1"/>
          <p:nvPr/>
        </p:nvSpPr>
        <p:spPr>
          <a:xfrm>
            <a:off x="7424850" y="2730325"/>
            <a:ext cx="16911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Pipelined batches are transmitted asynchronously</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784" name="Google Shape;1784;p69"/>
          <p:cNvSpPr txBox="1"/>
          <p:nvPr>
            <p:ph type="title"/>
          </p:nvPr>
        </p:nvSpPr>
        <p:spPr>
          <a:xfrm>
            <a:off x="628650" y="205375"/>
            <a:ext cx="81711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Request Dispatch Shared Data</a:t>
            </a:r>
            <a:endParaRPr>
              <a:latin typeface="Calibri"/>
              <a:ea typeface="Calibri"/>
              <a:cs typeface="Calibri"/>
              <a:sym typeface="Calibri"/>
            </a:endParaRPr>
          </a:p>
        </p:txBody>
      </p:sp>
      <p:sp>
        <p:nvSpPr>
          <p:cNvPr id="1785" name="Google Shape;1785;p69"/>
          <p:cNvSpPr/>
          <p:nvPr/>
        </p:nvSpPr>
        <p:spPr>
          <a:xfrm rot="10800000">
            <a:off x="2330775" y="3858775"/>
            <a:ext cx="3825000" cy="848700"/>
          </a:xfrm>
          <a:prstGeom prst="uturnArrow">
            <a:avLst>
              <a:gd fmla="val 25000" name="adj1"/>
              <a:gd fmla="val 24338" name="adj2"/>
              <a:gd fmla="val 25000" name="adj3"/>
              <a:gd fmla="val 43750" name="adj4"/>
              <a:gd fmla="val 74487" name="adj5"/>
            </a:avLst>
          </a:prstGeom>
          <a:solidFill>
            <a:srgbClr val="F3F3F3"/>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9"/>
          <p:cNvSpPr/>
          <p:nvPr/>
        </p:nvSpPr>
        <p:spPr>
          <a:xfrm rot="10800000">
            <a:off x="1673475" y="3858775"/>
            <a:ext cx="3900000" cy="848700"/>
          </a:xfrm>
          <a:prstGeom prst="uturnArrow">
            <a:avLst>
              <a:gd fmla="val 25000" name="adj1"/>
              <a:gd fmla="val 24338" name="adj2"/>
              <a:gd fmla="val 25000" name="adj3"/>
              <a:gd fmla="val 43750" name="adj4"/>
              <a:gd fmla="val 74487" name="adj5"/>
            </a:avLst>
          </a:prstGeom>
          <a:solidFill>
            <a:srgbClr val="F3F3F3"/>
          </a:solid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9"/>
          <p:cNvSpPr/>
          <p:nvPr/>
        </p:nvSpPr>
        <p:spPr>
          <a:xfrm rot="10800000">
            <a:off x="986225" y="3858775"/>
            <a:ext cx="3982500" cy="848700"/>
          </a:xfrm>
          <a:prstGeom prst="uturnArrow">
            <a:avLst>
              <a:gd fmla="val 25000" name="adj1"/>
              <a:gd fmla="val 24338" name="adj2"/>
              <a:gd fmla="val 25000" name="adj3"/>
              <a:gd fmla="val 43750" name="adj4"/>
              <a:gd fmla="val 74487" name="adj5"/>
            </a:avLst>
          </a:prstGeom>
          <a:solidFill>
            <a:srgbClr val="F3F3F3"/>
          </a:solid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9"/>
          <p:cNvSpPr/>
          <p:nvPr/>
        </p:nvSpPr>
        <p:spPr>
          <a:xfrm rot="10800000">
            <a:off x="351050" y="3858775"/>
            <a:ext cx="3995700" cy="848700"/>
          </a:xfrm>
          <a:prstGeom prst="uturnArrow">
            <a:avLst>
              <a:gd fmla="val 25000" name="adj1"/>
              <a:gd fmla="val 24338" name="adj2"/>
              <a:gd fmla="val 25000" name="adj3"/>
              <a:gd fmla="val 43750" name="adj4"/>
              <a:gd fmla="val 74487" name="adj5"/>
            </a:avLst>
          </a:prstGeom>
          <a:solidFill>
            <a:srgbClr val="F3F3F3"/>
          </a:solid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9" name="Google Shape;1789;p69"/>
          <p:cNvGrpSpPr/>
          <p:nvPr/>
        </p:nvGrpSpPr>
        <p:grpSpPr>
          <a:xfrm flipH="1">
            <a:off x="5949816" y="3858909"/>
            <a:ext cx="180386" cy="171619"/>
            <a:chOff x="3163350" y="2159850"/>
            <a:chExt cx="397500" cy="338700"/>
          </a:xfrm>
        </p:grpSpPr>
        <p:sp>
          <p:nvSpPr>
            <p:cNvPr id="1790" name="Google Shape;1790;p6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91" name="Google Shape;1791;p6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69"/>
          <p:cNvGrpSpPr/>
          <p:nvPr/>
        </p:nvGrpSpPr>
        <p:grpSpPr>
          <a:xfrm flipH="1">
            <a:off x="5369081" y="3858909"/>
            <a:ext cx="180386" cy="171619"/>
            <a:chOff x="3163350" y="2159850"/>
            <a:chExt cx="397500" cy="338700"/>
          </a:xfrm>
        </p:grpSpPr>
        <p:sp>
          <p:nvSpPr>
            <p:cNvPr id="1793" name="Google Shape;1793;p6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94" name="Google Shape;1794;p6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69"/>
          <p:cNvGrpSpPr/>
          <p:nvPr/>
        </p:nvGrpSpPr>
        <p:grpSpPr>
          <a:xfrm flipH="1">
            <a:off x="4767719" y="3858909"/>
            <a:ext cx="180385" cy="171619"/>
            <a:chOff x="3163350" y="2159850"/>
            <a:chExt cx="397500" cy="338700"/>
          </a:xfrm>
        </p:grpSpPr>
        <p:sp>
          <p:nvSpPr>
            <p:cNvPr id="1796" name="Google Shape;1796;p6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97" name="Google Shape;1797;p6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69"/>
          <p:cNvGrpSpPr/>
          <p:nvPr/>
        </p:nvGrpSpPr>
        <p:grpSpPr>
          <a:xfrm flipH="1">
            <a:off x="4166356" y="3858909"/>
            <a:ext cx="180385" cy="171619"/>
            <a:chOff x="3163350" y="2159850"/>
            <a:chExt cx="397500" cy="338700"/>
          </a:xfrm>
        </p:grpSpPr>
        <p:sp>
          <p:nvSpPr>
            <p:cNvPr id="1799" name="Google Shape;1799;p6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00" name="Google Shape;1800;p6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70"/>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Transparent Cloud Acceleration</a:t>
            </a:r>
            <a:endParaRPr>
              <a:latin typeface="Calibri"/>
              <a:ea typeface="Calibri"/>
              <a:cs typeface="Calibri"/>
              <a:sym typeface="Calibri"/>
            </a:endParaRPr>
          </a:p>
        </p:txBody>
      </p:sp>
      <p:sp>
        <p:nvSpPr>
          <p:cNvPr id="1806" name="Google Shape;1806;p70"/>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Keep servers saturated at index, not network or dispatch</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a:t>
            </a:r>
            <a:r>
              <a:rPr b="1" lang="en" sz="1900">
                <a:solidFill>
                  <a:schemeClr val="dk1"/>
                </a:solidFill>
                <a:latin typeface="Calibri"/>
                <a:ea typeface="Calibri"/>
                <a:cs typeface="Calibri"/>
                <a:sym typeface="Calibri"/>
              </a:rPr>
              <a:t>Asynchronous client library, transparent network acceleration</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807" name="Google Shape;1807;p70"/>
          <p:cNvSpPr/>
          <p:nvPr/>
        </p:nvSpPr>
        <p:spPr>
          <a:xfrm>
            <a:off x="226675" y="2300475"/>
            <a:ext cx="26481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Server</a:t>
            </a:r>
            <a:r>
              <a:rPr b="1" lang="en" sz="1100">
                <a:latin typeface="Calibri"/>
                <a:ea typeface="Calibri"/>
                <a:cs typeface="Calibri"/>
                <a:sym typeface="Calibri"/>
              </a:rPr>
              <a: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808" name="Google Shape;1808;p70"/>
          <p:cNvSpPr/>
          <p:nvPr/>
        </p:nvSpPr>
        <p:spPr>
          <a:xfrm>
            <a:off x="418311" y="2577873"/>
            <a:ext cx="2271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809" name="Google Shape;1809;p70"/>
          <p:cNvSpPr/>
          <p:nvPr/>
        </p:nvSpPr>
        <p:spPr>
          <a:xfrm flipH="1" rot="10800000">
            <a:off x="367723" y="2984007"/>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0" name="Google Shape;1810;p70"/>
          <p:cNvGrpSpPr/>
          <p:nvPr/>
        </p:nvGrpSpPr>
        <p:grpSpPr>
          <a:xfrm>
            <a:off x="488790" y="3570563"/>
            <a:ext cx="142545" cy="206126"/>
            <a:chOff x="3076800" y="2325500"/>
            <a:chExt cx="204600" cy="406800"/>
          </a:xfrm>
        </p:grpSpPr>
        <p:sp>
          <p:nvSpPr>
            <p:cNvPr id="1811" name="Google Shape;1811;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12" name="Google Shape;1812;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13" name="Google Shape;1813;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14" name="Google Shape;1814;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815" name="Google Shape;1815;p70"/>
          <p:cNvSpPr/>
          <p:nvPr/>
        </p:nvSpPr>
        <p:spPr>
          <a:xfrm flipH="1" rot="10800000">
            <a:off x="100962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0"/>
          <p:cNvSpPr/>
          <p:nvPr/>
        </p:nvSpPr>
        <p:spPr>
          <a:xfrm>
            <a:off x="106029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17" name="Google Shape;1817;p70"/>
          <p:cNvSpPr/>
          <p:nvPr/>
        </p:nvSpPr>
        <p:spPr>
          <a:xfrm>
            <a:off x="1005017" y="4338851"/>
            <a:ext cx="1097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Smart NIC</a:t>
            </a:r>
            <a:endParaRPr b="1" sz="1100">
              <a:latin typeface="Calibri"/>
              <a:ea typeface="Calibri"/>
              <a:cs typeface="Calibri"/>
              <a:sym typeface="Calibri"/>
            </a:endParaRPr>
          </a:p>
        </p:txBody>
      </p:sp>
      <p:sp>
        <p:nvSpPr>
          <p:cNvPr id="1818" name="Google Shape;1818;p70"/>
          <p:cNvSpPr/>
          <p:nvPr/>
        </p:nvSpPr>
        <p:spPr>
          <a:xfrm rot="5400000">
            <a:off x="2358299" y="4189873"/>
            <a:ext cx="223800" cy="722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0"/>
          <p:cNvSpPr/>
          <p:nvPr/>
        </p:nvSpPr>
        <p:spPr>
          <a:xfrm flipH="1" rot="10800000">
            <a:off x="167447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0"/>
          <p:cNvSpPr/>
          <p:nvPr/>
        </p:nvSpPr>
        <p:spPr>
          <a:xfrm>
            <a:off x="1725137"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21" name="Google Shape;1821;p70"/>
          <p:cNvSpPr/>
          <p:nvPr/>
        </p:nvSpPr>
        <p:spPr>
          <a:xfrm>
            <a:off x="488724"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822" name="Google Shape;1822;p70"/>
          <p:cNvGrpSpPr/>
          <p:nvPr/>
        </p:nvGrpSpPr>
        <p:grpSpPr>
          <a:xfrm>
            <a:off x="1130848" y="3570576"/>
            <a:ext cx="142545" cy="206126"/>
            <a:chOff x="3076800" y="2325500"/>
            <a:chExt cx="204600" cy="406800"/>
          </a:xfrm>
        </p:grpSpPr>
        <p:sp>
          <p:nvSpPr>
            <p:cNvPr id="1823" name="Google Shape;1823;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24" name="Google Shape;1824;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25" name="Google Shape;1825;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26" name="Google Shape;1826;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827" name="Google Shape;1827;p70"/>
          <p:cNvSpPr/>
          <p:nvPr/>
        </p:nvSpPr>
        <p:spPr>
          <a:xfrm flipH="1" rot="10800000">
            <a:off x="2339322"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0"/>
          <p:cNvSpPr/>
          <p:nvPr/>
        </p:nvSpPr>
        <p:spPr>
          <a:xfrm>
            <a:off x="1130789" y="30875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29" name="Google Shape;1829;p70"/>
          <p:cNvSpPr/>
          <p:nvPr/>
        </p:nvSpPr>
        <p:spPr>
          <a:xfrm>
            <a:off x="239000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830" name="Google Shape;1830;p70"/>
          <p:cNvGrpSpPr/>
          <p:nvPr/>
        </p:nvGrpSpPr>
        <p:grpSpPr>
          <a:xfrm>
            <a:off x="1795711" y="3570576"/>
            <a:ext cx="142545" cy="206126"/>
            <a:chOff x="3076800" y="2325500"/>
            <a:chExt cx="204600" cy="406800"/>
          </a:xfrm>
        </p:grpSpPr>
        <p:sp>
          <p:nvSpPr>
            <p:cNvPr id="1831" name="Google Shape;1831;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32" name="Google Shape;1832;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33" name="Google Shape;1833;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34" name="Google Shape;1834;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nvGrpSpPr>
          <p:cNvPr id="1835" name="Google Shape;1835;p70"/>
          <p:cNvGrpSpPr/>
          <p:nvPr/>
        </p:nvGrpSpPr>
        <p:grpSpPr>
          <a:xfrm>
            <a:off x="2460562" y="3570576"/>
            <a:ext cx="142545" cy="206126"/>
            <a:chOff x="3076800" y="2325500"/>
            <a:chExt cx="204600" cy="406800"/>
          </a:xfrm>
        </p:grpSpPr>
        <p:sp>
          <p:nvSpPr>
            <p:cNvPr id="1836" name="Google Shape;1836;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37" name="Google Shape;1837;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38" name="Google Shape;1838;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39" name="Google Shape;1839;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840" name="Google Shape;1840;p70"/>
          <p:cNvSpPr/>
          <p:nvPr/>
        </p:nvSpPr>
        <p:spPr>
          <a:xfrm>
            <a:off x="1795653"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41" name="Google Shape;1841;p70"/>
          <p:cNvSpPr/>
          <p:nvPr/>
        </p:nvSpPr>
        <p:spPr>
          <a:xfrm>
            <a:off x="2460510"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42" name="Google Shape;1842;p70"/>
          <p:cNvSpPr/>
          <p:nvPr/>
        </p:nvSpPr>
        <p:spPr>
          <a:xfrm>
            <a:off x="418311" y="3202136"/>
            <a:ext cx="283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843" name="Google Shape;1843;p70"/>
          <p:cNvGrpSpPr/>
          <p:nvPr/>
        </p:nvGrpSpPr>
        <p:grpSpPr>
          <a:xfrm>
            <a:off x="460420" y="3858911"/>
            <a:ext cx="199426" cy="171619"/>
            <a:chOff x="3163350" y="2159850"/>
            <a:chExt cx="397500" cy="338700"/>
          </a:xfrm>
        </p:grpSpPr>
        <p:sp>
          <p:nvSpPr>
            <p:cNvPr id="1844" name="Google Shape;1844;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45" name="Google Shape;1845;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70"/>
          <p:cNvGrpSpPr/>
          <p:nvPr/>
        </p:nvGrpSpPr>
        <p:grpSpPr>
          <a:xfrm>
            <a:off x="1102478" y="3858911"/>
            <a:ext cx="199426" cy="171619"/>
            <a:chOff x="3163350" y="2159850"/>
            <a:chExt cx="397500" cy="338700"/>
          </a:xfrm>
        </p:grpSpPr>
        <p:sp>
          <p:nvSpPr>
            <p:cNvPr id="1847" name="Google Shape;1847;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48" name="Google Shape;1848;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70"/>
          <p:cNvGrpSpPr/>
          <p:nvPr/>
        </p:nvGrpSpPr>
        <p:grpSpPr>
          <a:xfrm>
            <a:off x="1767315" y="3858911"/>
            <a:ext cx="199426" cy="171619"/>
            <a:chOff x="3163350" y="2159850"/>
            <a:chExt cx="397500" cy="338700"/>
          </a:xfrm>
        </p:grpSpPr>
        <p:sp>
          <p:nvSpPr>
            <p:cNvPr id="1850" name="Google Shape;1850;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51" name="Google Shape;1851;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70"/>
          <p:cNvGrpSpPr/>
          <p:nvPr/>
        </p:nvGrpSpPr>
        <p:grpSpPr>
          <a:xfrm>
            <a:off x="2432152" y="3858911"/>
            <a:ext cx="199426" cy="171619"/>
            <a:chOff x="3163350" y="2159850"/>
            <a:chExt cx="397500" cy="338700"/>
          </a:xfrm>
        </p:grpSpPr>
        <p:sp>
          <p:nvSpPr>
            <p:cNvPr id="1853" name="Google Shape;1853;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54" name="Google Shape;1854;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5" name="Google Shape;1855;p70"/>
          <p:cNvSpPr/>
          <p:nvPr/>
        </p:nvSpPr>
        <p:spPr>
          <a:xfrm rot="7706182">
            <a:off x="790339"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0"/>
          <p:cNvSpPr/>
          <p:nvPr/>
        </p:nvSpPr>
        <p:spPr>
          <a:xfrm rot="9075236">
            <a:off x="1232709" y="4051406"/>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0"/>
          <p:cNvSpPr/>
          <p:nvPr/>
        </p:nvSpPr>
        <p:spPr>
          <a:xfrm flipH="1" rot="-9075236">
            <a:off x="1599609" y="4067291"/>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0"/>
          <p:cNvSpPr/>
          <p:nvPr/>
        </p:nvSpPr>
        <p:spPr>
          <a:xfrm flipH="1" rot="-7706182">
            <a:off x="2115230"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0"/>
          <p:cNvSpPr/>
          <p:nvPr/>
        </p:nvSpPr>
        <p:spPr>
          <a:xfrm flipH="1">
            <a:off x="3285200" y="2300475"/>
            <a:ext cx="4122600" cy="1833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Client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p:txBody>
      </p:sp>
      <p:sp>
        <p:nvSpPr>
          <p:cNvPr id="1860" name="Google Shape;1860;p70"/>
          <p:cNvSpPr/>
          <p:nvPr/>
        </p:nvSpPr>
        <p:spPr>
          <a:xfrm flipH="1">
            <a:off x="4113937" y="2577874"/>
            <a:ext cx="20544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Application</a:t>
            </a:r>
            <a:endParaRPr b="1" sz="1100">
              <a:latin typeface="Calibri"/>
              <a:ea typeface="Calibri"/>
              <a:cs typeface="Calibri"/>
              <a:sym typeface="Calibri"/>
            </a:endParaRPr>
          </a:p>
        </p:txBody>
      </p:sp>
      <p:sp>
        <p:nvSpPr>
          <p:cNvPr id="1861" name="Google Shape;1861;p70"/>
          <p:cNvSpPr/>
          <p:nvPr/>
        </p:nvSpPr>
        <p:spPr>
          <a:xfrm flipH="1">
            <a:off x="5866094" y="2984126"/>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2" name="Google Shape;1862;p70"/>
          <p:cNvGrpSpPr/>
          <p:nvPr/>
        </p:nvGrpSpPr>
        <p:grpSpPr>
          <a:xfrm flipH="1">
            <a:off x="5975522" y="3570568"/>
            <a:ext cx="128939" cy="206126"/>
            <a:chOff x="3076800" y="2325500"/>
            <a:chExt cx="204600" cy="406800"/>
          </a:xfrm>
        </p:grpSpPr>
        <p:sp>
          <p:nvSpPr>
            <p:cNvPr id="1863" name="Google Shape;1863;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64" name="Google Shape;1864;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65" name="Google Shape;1865;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66" name="Google Shape;1866;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867" name="Google Shape;1867;p70"/>
          <p:cNvSpPr/>
          <p:nvPr/>
        </p:nvSpPr>
        <p:spPr>
          <a:xfrm flipH="1">
            <a:off x="52855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0"/>
          <p:cNvSpPr/>
          <p:nvPr/>
        </p:nvSpPr>
        <p:spPr>
          <a:xfrm flipH="1">
            <a:off x="5331173"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69" name="Google Shape;1869;p70"/>
          <p:cNvSpPr/>
          <p:nvPr/>
        </p:nvSpPr>
        <p:spPr>
          <a:xfrm flipH="1">
            <a:off x="4644668" y="4338825"/>
            <a:ext cx="9930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Smart NIC</a:t>
            </a:r>
            <a:endParaRPr b="1" sz="1100">
              <a:latin typeface="Calibri"/>
              <a:ea typeface="Calibri"/>
              <a:cs typeface="Calibri"/>
              <a:sym typeface="Calibri"/>
            </a:endParaRPr>
          </a:p>
        </p:txBody>
      </p:sp>
      <p:sp>
        <p:nvSpPr>
          <p:cNvPr id="1870" name="Google Shape;1870;p70"/>
          <p:cNvSpPr/>
          <p:nvPr/>
        </p:nvSpPr>
        <p:spPr>
          <a:xfrm rot="5400000">
            <a:off x="4200495" y="4224495"/>
            <a:ext cx="224100" cy="653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0"/>
          <p:cNvSpPr/>
          <p:nvPr/>
        </p:nvSpPr>
        <p:spPr>
          <a:xfrm flipH="1">
            <a:off x="468415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0"/>
          <p:cNvSpPr/>
          <p:nvPr/>
        </p:nvSpPr>
        <p:spPr>
          <a:xfrm flipH="1">
            <a:off x="4729827"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73" name="Google Shape;1873;p70"/>
          <p:cNvSpPr txBox="1"/>
          <p:nvPr/>
        </p:nvSpPr>
        <p:spPr>
          <a:xfrm flipH="1">
            <a:off x="3238826" y="2948112"/>
            <a:ext cx="8649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Request</a:t>
            </a:r>
            <a:endParaRPr b="1" sz="1100">
              <a:latin typeface="Calibri"/>
              <a:ea typeface="Calibri"/>
              <a:cs typeface="Calibri"/>
              <a:sym typeface="Calibri"/>
            </a:endParaRPr>
          </a:p>
        </p:txBody>
      </p:sp>
      <p:sp>
        <p:nvSpPr>
          <p:cNvPr id="1874" name="Google Shape;1874;p70"/>
          <p:cNvSpPr txBox="1"/>
          <p:nvPr/>
        </p:nvSpPr>
        <p:spPr>
          <a:xfrm flipH="1">
            <a:off x="3285351" y="3534376"/>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Request</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Batches</a:t>
            </a:r>
            <a:endParaRPr b="1" sz="1100">
              <a:latin typeface="Calibri"/>
              <a:ea typeface="Calibri"/>
              <a:cs typeface="Calibri"/>
              <a:sym typeface="Calibri"/>
            </a:endParaRPr>
          </a:p>
        </p:txBody>
      </p:sp>
      <p:sp>
        <p:nvSpPr>
          <p:cNvPr id="1875" name="Google Shape;1875;p70"/>
          <p:cNvSpPr txBox="1"/>
          <p:nvPr/>
        </p:nvSpPr>
        <p:spPr>
          <a:xfrm flipH="1">
            <a:off x="6020050" y="3805455"/>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876" name="Google Shape;1876;p70"/>
          <p:cNvSpPr/>
          <p:nvPr/>
        </p:nvSpPr>
        <p:spPr>
          <a:xfrm flipH="1">
            <a:off x="5975649"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877" name="Google Shape;1877;p70"/>
          <p:cNvGrpSpPr/>
          <p:nvPr/>
        </p:nvGrpSpPr>
        <p:grpSpPr>
          <a:xfrm flipH="1">
            <a:off x="5394787" y="3570580"/>
            <a:ext cx="128939" cy="206126"/>
            <a:chOff x="3076800" y="2325500"/>
            <a:chExt cx="204600" cy="406800"/>
          </a:xfrm>
        </p:grpSpPr>
        <p:sp>
          <p:nvSpPr>
            <p:cNvPr id="1878" name="Google Shape;1878;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79" name="Google Shape;1879;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80" name="Google Shape;1880;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81" name="Google Shape;1881;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882" name="Google Shape;1882;p70"/>
          <p:cNvSpPr/>
          <p:nvPr/>
        </p:nvSpPr>
        <p:spPr>
          <a:xfrm flipH="1">
            <a:off x="40828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0"/>
          <p:cNvSpPr/>
          <p:nvPr/>
        </p:nvSpPr>
        <p:spPr>
          <a:xfrm flipH="1">
            <a:off x="5394908" y="30875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84" name="Google Shape;1884;p70"/>
          <p:cNvSpPr/>
          <p:nvPr/>
        </p:nvSpPr>
        <p:spPr>
          <a:xfrm flipH="1">
            <a:off x="4128464"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885" name="Google Shape;1885;p70"/>
          <p:cNvGrpSpPr/>
          <p:nvPr/>
        </p:nvGrpSpPr>
        <p:grpSpPr>
          <a:xfrm flipH="1">
            <a:off x="4793425" y="3570580"/>
            <a:ext cx="128939" cy="206126"/>
            <a:chOff x="3076800" y="2325500"/>
            <a:chExt cx="204600" cy="406800"/>
          </a:xfrm>
        </p:grpSpPr>
        <p:sp>
          <p:nvSpPr>
            <p:cNvPr id="1886" name="Google Shape;1886;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87" name="Google Shape;1887;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88" name="Google Shape;1888;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89" name="Google Shape;1889;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nvGrpSpPr>
          <p:cNvPr id="1890" name="Google Shape;1890;p70"/>
          <p:cNvGrpSpPr/>
          <p:nvPr/>
        </p:nvGrpSpPr>
        <p:grpSpPr>
          <a:xfrm flipH="1">
            <a:off x="4192074" y="3570580"/>
            <a:ext cx="128939" cy="206126"/>
            <a:chOff x="3076800" y="2325500"/>
            <a:chExt cx="204600" cy="406800"/>
          </a:xfrm>
        </p:grpSpPr>
        <p:sp>
          <p:nvSpPr>
            <p:cNvPr id="1891" name="Google Shape;1891;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92" name="Google Shape;1892;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93" name="Google Shape;1893;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94" name="Google Shape;1894;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895" name="Google Shape;1895;p70"/>
          <p:cNvSpPr/>
          <p:nvPr/>
        </p:nvSpPr>
        <p:spPr>
          <a:xfrm flipH="1">
            <a:off x="4793546"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96" name="Google Shape;1896;p70"/>
          <p:cNvSpPr/>
          <p:nvPr/>
        </p:nvSpPr>
        <p:spPr>
          <a:xfrm flipH="1">
            <a:off x="4192190"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97" name="Google Shape;1897;p70"/>
          <p:cNvSpPr/>
          <p:nvPr/>
        </p:nvSpPr>
        <p:spPr>
          <a:xfrm flipH="1">
            <a:off x="5911837" y="3202128"/>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98" name="Google Shape;1898;p70"/>
          <p:cNvSpPr/>
          <p:nvPr/>
        </p:nvSpPr>
        <p:spPr>
          <a:xfrm flipH="1">
            <a:off x="6533959" y="2980041"/>
            <a:ext cx="634500" cy="7305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99" name="Google Shape;1899;p70"/>
          <p:cNvSpPr txBox="1"/>
          <p:nvPr/>
        </p:nvSpPr>
        <p:spPr>
          <a:xfrm flipH="1">
            <a:off x="6454376" y="2736792"/>
            <a:ext cx="806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Library</a:t>
            </a:r>
            <a:endParaRPr b="1" sz="1100">
              <a:latin typeface="Calibri"/>
              <a:ea typeface="Calibri"/>
              <a:cs typeface="Calibri"/>
              <a:sym typeface="Calibri"/>
            </a:endParaRPr>
          </a:p>
        </p:txBody>
      </p:sp>
      <p:grpSp>
        <p:nvGrpSpPr>
          <p:cNvPr id="1900" name="Google Shape;1900;p70"/>
          <p:cNvGrpSpPr/>
          <p:nvPr/>
        </p:nvGrpSpPr>
        <p:grpSpPr>
          <a:xfrm>
            <a:off x="6841442" y="3047548"/>
            <a:ext cx="281392" cy="353119"/>
            <a:chOff x="1599080" y="4305106"/>
            <a:chExt cx="583800" cy="696900"/>
          </a:xfrm>
        </p:grpSpPr>
        <p:sp>
          <p:nvSpPr>
            <p:cNvPr id="1901" name="Google Shape;1901;p70"/>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2" name="Google Shape;1902;p70"/>
            <p:cNvGrpSpPr/>
            <p:nvPr/>
          </p:nvGrpSpPr>
          <p:grpSpPr>
            <a:xfrm>
              <a:off x="1757213" y="4450138"/>
              <a:ext cx="267514" cy="406800"/>
              <a:chOff x="3076800" y="2325500"/>
              <a:chExt cx="204600" cy="406800"/>
            </a:xfrm>
          </p:grpSpPr>
          <p:sp>
            <p:nvSpPr>
              <p:cNvPr id="1903" name="Google Shape;1903;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04" name="Google Shape;1904;p70"/>
              <p:cNvSpPr/>
              <p:nvPr/>
            </p:nvSpPr>
            <p:spPr>
              <a:xfrm>
                <a:off x="3076800" y="24272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05" name="Google Shape;1905;p70"/>
              <p:cNvSpPr/>
              <p:nvPr/>
            </p:nvSpPr>
            <p:spPr>
              <a:xfrm>
                <a:off x="3076800" y="25289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06" name="Google Shape;1906;p70"/>
              <p:cNvSpPr/>
              <p:nvPr/>
            </p:nvSpPr>
            <p:spPr>
              <a:xfrm>
                <a:off x="3076800" y="26306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907" name="Google Shape;1907;p70"/>
          <p:cNvGrpSpPr/>
          <p:nvPr/>
        </p:nvGrpSpPr>
        <p:grpSpPr>
          <a:xfrm>
            <a:off x="6704063" y="3124767"/>
            <a:ext cx="281392" cy="353119"/>
            <a:chOff x="1599080" y="4305106"/>
            <a:chExt cx="583800" cy="696900"/>
          </a:xfrm>
        </p:grpSpPr>
        <p:sp>
          <p:nvSpPr>
            <p:cNvPr id="1908" name="Google Shape;1908;p70"/>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70"/>
            <p:cNvGrpSpPr/>
            <p:nvPr/>
          </p:nvGrpSpPr>
          <p:grpSpPr>
            <a:xfrm>
              <a:off x="1757213" y="4450138"/>
              <a:ext cx="267514" cy="406800"/>
              <a:chOff x="3076800" y="2325500"/>
              <a:chExt cx="204600" cy="406800"/>
            </a:xfrm>
          </p:grpSpPr>
          <p:sp>
            <p:nvSpPr>
              <p:cNvPr id="1910" name="Google Shape;1910;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11" name="Google Shape;1911;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12" name="Google Shape;1912;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13" name="Google Shape;1913;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914" name="Google Shape;1914;p70"/>
          <p:cNvGrpSpPr/>
          <p:nvPr/>
        </p:nvGrpSpPr>
        <p:grpSpPr>
          <a:xfrm>
            <a:off x="6579696" y="3212716"/>
            <a:ext cx="281392" cy="353119"/>
            <a:chOff x="1599080" y="4305106"/>
            <a:chExt cx="583800" cy="696900"/>
          </a:xfrm>
        </p:grpSpPr>
        <p:sp>
          <p:nvSpPr>
            <p:cNvPr id="1915" name="Google Shape;1915;p70"/>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70"/>
            <p:cNvGrpSpPr/>
            <p:nvPr/>
          </p:nvGrpSpPr>
          <p:grpSpPr>
            <a:xfrm>
              <a:off x="1757213" y="4450138"/>
              <a:ext cx="267514" cy="305100"/>
              <a:chOff x="3076800" y="2325500"/>
              <a:chExt cx="204600" cy="305100"/>
            </a:xfrm>
          </p:grpSpPr>
          <p:sp>
            <p:nvSpPr>
              <p:cNvPr id="1917" name="Google Shape;1917;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18" name="Google Shape;1918;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19" name="Google Shape;1919;p70"/>
              <p:cNvSpPr/>
              <p:nvPr/>
            </p:nvSpPr>
            <p:spPr>
              <a:xfrm>
                <a:off x="3076800" y="25289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sp>
        <p:nvSpPr>
          <p:cNvPr id="1920" name="Google Shape;1920;p70"/>
          <p:cNvSpPr txBox="1"/>
          <p:nvPr/>
        </p:nvSpPr>
        <p:spPr>
          <a:xfrm flipH="1">
            <a:off x="6488200" y="3555863"/>
            <a:ext cx="7224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cxnSp>
        <p:nvCxnSpPr>
          <p:cNvPr id="1921" name="Google Shape;1921;p70"/>
          <p:cNvCxnSpPr/>
          <p:nvPr/>
        </p:nvCxnSpPr>
        <p:spPr>
          <a:xfrm rot="10800000">
            <a:off x="6181039" y="3501561"/>
            <a:ext cx="340200" cy="210900"/>
          </a:xfrm>
          <a:prstGeom prst="straightConnector1">
            <a:avLst/>
          </a:prstGeom>
          <a:noFill/>
          <a:ln cap="flat" cmpd="sng" w="28575">
            <a:solidFill>
              <a:srgbClr val="000000"/>
            </a:solidFill>
            <a:prstDash val="dash"/>
            <a:round/>
            <a:headEnd len="med" w="med" type="none"/>
            <a:tailEnd len="med" w="med" type="none"/>
          </a:ln>
        </p:spPr>
      </p:cxnSp>
      <p:cxnSp>
        <p:nvCxnSpPr>
          <p:cNvPr id="1922" name="Google Shape;1922;p70"/>
          <p:cNvCxnSpPr/>
          <p:nvPr/>
        </p:nvCxnSpPr>
        <p:spPr>
          <a:xfrm flipH="1">
            <a:off x="6181039" y="2981852"/>
            <a:ext cx="340200" cy="210900"/>
          </a:xfrm>
          <a:prstGeom prst="straightConnector1">
            <a:avLst/>
          </a:prstGeom>
          <a:noFill/>
          <a:ln cap="flat" cmpd="sng" w="28575">
            <a:solidFill>
              <a:srgbClr val="000000"/>
            </a:solidFill>
            <a:prstDash val="dash"/>
            <a:round/>
            <a:headEnd len="med" w="med" type="none"/>
            <a:tailEnd len="med" w="med" type="none"/>
          </a:ln>
        </p:spPr>
      </p:cxnSp>
      <p:sp>
        <p:nvSpPr>
          <p:cNvPr id="1923" name="Google Shape;1923;p70"/>
          <p:cNvSpPr txBox="1"/>
          <p:nvPr/>
        </p:nvSpPr>
        <p:spPr>
          <a:xfrm flipH="1">
            <a:off x="3058221" y="4411862"/>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924" name="Google Shape;1924;p70"/>
          <p:cNvGrpSpPr/>
          <p:nvPr/>
        </p:nvGrpSpPr>
        <p:grpSpPr>
          <a:xfrm flipH="1">
            <a:off x="5949816" y="3858909"/>
            <a:ext cx="180386" cy="171619"/>
            <a:chOff x="3163350" y="2159850"/>
            <a:chExt cx="397500" cy="338700"/>
          </a:xfrm>
        </p:grpSpPr>
        <p:sp>
          <p:nvSpPr>
            <p:cNvPr id="1925" name="Google Shape;1925;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26" name="Google Shape;1926;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70"/>
          <p:cNvGrpSpPr/>
          <p:nvPr/>
        </p:nvGrpSpPr>
        <p:grpSpPr>
          <a:xfrm flipH="1">
            <a:off x="5369081" y="3858909"/>
            <a:ext cx="180386" cy="171619"/>
            <a:chOff x="3163350" y="2159850"/>
            <a:chExt cx="397500" cy="338700"/>
          </a:xfrm>
        </p:grpSpPr>
        <p:sp>
          <p:nvSpPr>
            <p:cNvPr id="1928" name="Google Shape;1928;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29" name="Google Shape;1929;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70"/>
          <p:cNvGrpSpPr/>
          <p:nvPr/>
        </p:nvGrpSpPr>
        <p:grpSpPr>
          <a:xfrm flipH="1">
            <a:off x="4767719" y="3858909"/>
            <a:ext cx="180385" cy="171619"/>
            <a:chOff x="3163350" y="2159850"/>
            <a:chExt cx="397500" cy="338700"/>
          </a:xfrm>
        </p:grpSpPr>
        <p:sp>
          <p:nvSpPr>
            <p:cNvPr id="1931" name="Google Shape;1931;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32" name="Google Shape;1932;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70"/>
          <p:cNvGrpSpPr/>
          <p:nvPr/>
        </p:nvGrpSpPr>
        <p:grpSpPr>
          <a:xfrm flipH="1">
            <a:off x="4166356" y="3858909"/>
            <a:ext cx="180385" cy="171619"/>
            <a:chOff x="3163350" y="2159850"/>
            <a:chExt cx="397500" cy="338700"/>
          </a:xfrm>
        </p:grpSpPr>
        <p:sp>
          <p:nvSpPr>
            <p:cNvPr id="1934" name="Google Shape;1934;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35" name="Google Shape;1935;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6" name="Google Shape;1936;p70"/>
          <p:cNvSpPr/>
          <p:nvPr/>
        </p:nvSpPr>
        <p:spPr>
          <a:xfrm flipH="1" rot="3262834">
            <a:off x="5628372" y="3970029"/>
            <a:ext cx="219952" cy="508444"/>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0"/>
          <p:cNvSpPr/>
          <p:nvPr/>
        </p:nvSpPr>
        <p:spPr>
          <a:xfrm flipH="1" rot="1878303">
            <a:off x="5228269" y="4055232"/>
            <a:ext cx="215938" cy="30587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0"/>
          <p:cNvSpPr/>
          <p:nvPr/>
        </p:nvSpPr>
        <p:spPr>
          <a:xfrm rot="-1878303">
            <a:off x="4896438" y="4071117"/>
            <a:ext cx="215938" cy="30587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0"/>
          <p:cNvSpPr/>
          <p:nvPr/>
        </p:nvSpPr>
        <p:spPr>
          <a:xfrm rot="-3262834">
            <a:off x="4447500" y="3970029"/>
            <a:ext cx="219952" cy="508444"/>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0"/>
          <p:cNvSpPr txBox="1"/>
          <p:nvPr/>
        </p:nvSpPr>
        <p:spPr>
          <a:xfrm>
            <a:off x="7594350" y="2565163"/>
            <a:ext cx="14589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Hardware accelerated transport (TCP &amp; Infrc)</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71"/>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Asynchronous Global Cuts</a:t>
            </a:r>
            <a:endParaRPr>
              <a:latin typeface="Calibri"/>
              <a:ea typeface="Calibri"/>
              <a:cs typeface="Calibri"/>
              <a:sym typeface="Calibri"/>
            </a:endParaRPr>
          </a:p>
        </p:txBody>
      </p:sp>
      <p:sp>
        <p:nvSpPr>
          <p:cNvPr id="1946" name="Google Shape;1946;p71"/>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during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Server and client cores observe ownership change independently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947" name="Google Shape;1947;p71"/>
          <p:cNvSpPr/>
          <p:nvPr/>
        </p:nvSpPr>
        <p:spPr>
          <a:xfrm>
            <a:off x="2131650" y="2227800"/>
            <a:ext cx="3957900" cy="6756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Shared Memory FASTER Key-Value Store</a:t>
            </a:r>
            <a:endParaRPr b="1" i="1" sz="1100">
              <a:latin typeface="Calibri"/>
              <a:ea typeface="Calibri"/>
              <a:cs typeface="Calibri"/>
              <a:sym typeface="Calibri"/>
            </a:endParaRPr>
          </a:p>
        </p:txBody>
      </p:sp>
      <p:grpSp>
        <p:nvGrpSpPr>
          <p:cNvPr id="1948" name="Google Shape;1948;p71"/>
          <p:cNvGrpSpPr/>
          <p:nvPr/>
        </p:nvGrpSpPr>
        <p:grpSpPr>
          <a:xfrm>
            <a:off x="2329929" y="2939794"/>
            <a:ext cx="613798" cy="1879031"/>
            <a:chOff x="1428600" y="578550"/>
            <a:chExt cx="1083300" cy="2577900"/>
          </a:xfrm>
        </p:grpSpPr>
        <p:sp>
          <p:nvSpPr>
            <p:cNvPr id="1949" name="Google Shape;1949;p71"/>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950" name="Google Shape;1950;p71"/>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951" name="Google Shape;1951;p71"/>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1952" name="Google Shape;1952;p71"/>
          <p:cNvSpPr txBox="1"/>
          <p:nvPr/>
        </p:nvSpPr>
        <p:spPr>
          <a:xfrm>
            <a:off x="1873732" y="4311575"/>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1953" name="Google Shape;1953;p71"/>
          <p:cNvSpPr txBox="1"/>
          <p:nvPr/>
        </p:nvSpPr>
        <p:spPr>
          <a:xfrm>
            <a:off x="7222975" y="2176250"/>
            <a:ext cx="1841100" cy="17364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Migration changes server’s ownership</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“View” change</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954" name="Google Shape;1954;p71"/>
          <p:cNvSpPr/>
          <p:nvPr/>
        </p:nvSpPr>
        <p:spPr>
          <a:xfrm>
            <a:off x="2450980" y="3956816"/>
            <a:ext cx="371700" cy="3972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72"/>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Asynchronous Global Cuts</a:t>
            </a:r>
            <a:endParaRPr>
              <a:latin typeface="Calibri"/>
              <a:ea typeface="Calibri"/>
              <a:cs typeface="Calibri"/>
              <a:sym typeface="Calibri"/>
            </a:endParaRPr>
          </a:p>
        </p:txBody>
      </p:sp>
      <p:sp>
        <p:nvSpPr>
          <p:cNvPr id="1960" name="Google Shape;1960;p72"/>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during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Server and client cores observe ownership change independently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961" name="Google Shape;1961;p72"/>
          <p:cNvSpPr/>
          <p:nvPr/>
        </p:nvSpPr>
        <p:spPr>
          <a:xfrm>
            <a:off x="2131650" y="2227800"/>
            <a:ext cx="3957900" cy="6756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Shared Memory FASTER Key-Value Store</a:t>
            </a:r>
            <a:endParaRPr b="1" i="1" sz="1100">
              <a:latin typeface="Calibri"/>
              <a:ea typeface="Calibri"/>
              <a:cs typeface="Calibri"/>
              <a:sym typeface="Calibri"/>
            </a:endParaRPr>
          </a:p>
        </p:txBody>
      </p:sp>
      <p:grpSp>
        <p:nvGrpSpPr>
          <p:cNvPr id="1962" name="Google Shape;1962;p72"/>
          <p:cNvGrpSpPr/>
          <p:nvPr/>
        </p:nvGrpSpPr>
        <p:grpSpPr>
          <a:xfrm>
            <a:off x="2329929" y="2939794"/>
            <a:ext cx="613798" cy="1879031"/>
            <a:chOff x="1428600" y="578550"/>
            <a:chExt cx="1083300" cy="2577900"/>
          </a:xfrm>
        </p:grpSpPr>
        <p:sp>
          <p:nvSpPr>
            <p:cNvPr id="1963" name="Google Shape;1963;p72"/>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964" name="Google Shape;1964;p72"/>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965" name="Google Shape;1965;p72"/>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1966" name="Google Shape;1966;p72"/>
          <p:cNvSpPr txBox="1"/>
          <p:nvPr/>
        </p:nvSpPr>
        <p:spPr>
          <a:xfrm>
            <a:off x="1873732" y="4311575"/>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1967" name="Google Shape;1967;p72"/>
          <p:cNvSpPr txBox="1"/>
          <p:nvPr/>
        </p:nvSpPr>
        <p:spPr>
          <a:xfrm>
            <a:off x="7222975" y="2176250"/>
            <a:ext cx="1841100" cy="1507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Operations after view change must be retransmitted to new owner</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968" name="Google Shape;1968;p72"/>
          <p:cNvSpPr/>
          <p:nvPr/>
        </p:nvSpPr>
        <p:spPr>
          <a:xfrm>
            <a:off x="2450980" y="3956816"/>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cxnSp>
        <p:nvCxnSpPr>
          <p:cNvPr id="1969" name="Google Shape;1969;p72"/>
          <p:cNvCxnSpPr/>
          <p:nvPr/>
        </p:nvCxnSpPr>
        <p:spPr>
          <a:xfrm>
            <a:off x="1791375" y="3956825"/>
            <a:ext cx="1680600" cy="0"/>
          </a:xfrm>
          <a:prstGeom prst="straightConnector1">
            <a:avLst/>
          </a:prstGeom>
          <a:noFill/>
          <a:ln cap="flat" cmpd="sng" w="38100">
            <a:solidFill>
              <a:srgbClr val="000000"/>
            </a:solidFill>
            <a:prstDash val="solid"/>
            <a:round/>
            <a:headEnd len="med" w="med" type="none"/>
            <a:tailEnd len="med" w="med" type="none"/>
          </a:ln>
        </p:spPr>
      </p:cxnSp>
      <p:sp>
        <p:nvSpPr>
          <p:cNvPr id="1970" name="Google Shape;1970;p72"/>
          <p:cNvSpPr txBox="1"/>
          <p:nvPr/>
        </p:nvSpPr>
        <p:spPr>
          <a:xfrm>
            <a:off x="3522400" y="3820925"/>
            <a:ext cx="1078200" cy="271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100">
                <a:solidFill>
                  <a:schemeClr val="dk1"/>
                </a:solidFill>
                <a:latin typeface="Calibri"/>
                <a:ea typeface="Calibri"/>
                <a:cs typeface="Calibri"/>
                <a:sym typeface="Calibri"/>
              </a:rPr>
              <a:t>v</a:t>
            </a:r>
            <a:r>
              <a:rPr b="1" lang="en" sz="1100">
                <a:solidFill>
                  <a:schemeClr val="dk1"/>
                </a:solidFill>
                <a:latin typeface="Calibri"/>
                <a:ea typeface="Calibri"/>
                <a:cs typeface="Calibri"/>
                <a:sym typeface="Calibri"/>
              </a:rPr>
              <a:t>iew change</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Data Model</a:t>
            </a:r>
            <a:endParaRPr>
              <a:latin typeface="Calibri"/>
              <a:ea typeface="Calibri"/>
              <a:cs typeface="Calibri"/>
              <a:sym typeface="Calibri"/>
            </a:endParaRPr>
          </a:p>
        </p:txBody>
      </p:sp>
      <p:sp>
        <p:nvSpPr>
          <p:cNvPr id="134" name="Google Shape;13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135" name="Google Shape;135;p19"/>
          <p:cNvSpPr/>
          <p:nvPr/>
        </p:nvSpPr>
        <p:spPr>
          <a:xfrm>
            <a:off x="86910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136" name="Google Shape;136;p19"/>
          <p:cNvSpPr/>
          <p:nvPr/>
        </p:nvSpPr>
        <p:spPr>
          <a:xfrm>
            <a:off x="570925" y="3496650"/>
            <a:ext cx="1773900" cy="13752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grpSp>
        <p:nvGrpSpPr>
          <p:cNvPr id="137" name="Google Shape;137;p19"/>
          <p:cNvGrpSpPr/>
          <p:nvPr/>
        </p:nvGrpSpPr>
        <p:grpSpPr>
          <a:xfrm>
            <a:off x="1085638" y="2617700"/>
            <a:ext cx="702725" cy="833000"/>
            <a:chOff x="1114775" y="2617600"/>
            <a:chExt cx="702725" cy="833000"/>
          </a:xfrm>
        </p:grpSpPr>
        <p:sp>
          <p:nvSpPr>
            <p:cNvPr id="138" name="Google Shape;138;p19"/>
            <p:cNvSpPr/>
            <p:nvPr/>
          </p:nvSpPr>
          <p:spPr>
            <a:xfrm>
              <a:off x="1114775" y="2617600"/>
              <a:ext cx="381000" cy="8328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flipH="1" rot="10800000">
              <a:off x="1436500" y="2617800"/>
              <a:ext cx="381000" cy="8328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9"/>
          <p:cNvSpPr txBox="1"/>
          <p:nvPr/>
        </p:nvSpPr>
        <p:spPr>
          <a:xfrm>
            <a:off x="2144900" y="2774700"/>
            <a:ext cx="14958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Put(key, value) </a:t>
            </a:r>
            <a:endParaRPr b="1">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Get(key)</a:t>
            </a:r>
            <a:endParaRPr b="1">
              <a:latin typeface="Calibri"/>
              <a:ea typeface="Calibri"/>
              <a:cs typeface="Calibri"/>
              <a:sym typeface="Calibri"/>
            </a:endParaRPr>
          </a:p>
        </p:txBody>
      </p:sp>
      <p:grpSp>
        <p:nvGrpSpPr>
          <p:cNvPr id="141" name="Google Shape;141;p19"/>
          <p:cNvGrpSpPr/>
          <p:nvPr/>
        </p:nvGrpSpPr>
        <p:grpSpPr>
          <a:xfrm>
            <a:off x="880093" y="3890261"/>
            <a:ext cx="292059" cy="678604"/>
            <a:chOff x="1006560" y="3903840"/>
            <a:chExt cx="457200" cy="903000"/>
          </a:xfrm>
        </p:grpSpPr>
        <p:sp>
          <p:nvSpPr>
            <p:cNvPr id="142" name="Google Shape;142;p19"/>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3" name="Google Shape;143;p19"/>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4" name="Google Shape;144;p19"/>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5" name="Google Shape;145;p19"/>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6" name="Google Shape;146;p19"/>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147" name="Google Shape;147;p19"/>
          <p:cNvCxnSpPr>
            <a:stCxn id="143" idx="3"/>
            <a:endCxn id="148" idx="1"/>
          </p:cNvCxnSpPr>
          <p:nvPr/>
        </p:nvCxnSpPr>
        <p:spPr>
          <a:xfrm>
            <a:off x="1172152" y="4094294"/>
            <a:ext cx="507300" cy="66900"/>
          </a:xfrm>
          <a:prstGeom prst="straightConnector1">
            <a:avLst/>
          </a:prstGeom>
          <a:noFill/>
          <a:ln cap="flat" cmpd="sng" w="38150">
            <a:solidFill>
              <a:srgbClr val="000000"/>
            </a:solidFill>
            <a:prstDash val="solid"/>
            <a:round/>
            <a:headEnd len="sm" w="sm" type="none"/>
            <a:tailEnd len="med" w="med" type="stealth"/>
          </a:ln>
        </p:spPr>
      </p:cxnSp>
      <p:cxnSp>
        <p:nvCxnSpPr>
          <p:cNvPr id="149" name="Google Shape;149;p19"/>
          <p:cNvCxnSpPr>
            <a:stCxn id="146" idx="3"/>
          </p:cNvCxnSpPr>
          <p:nvPr/>
        </p:nvCxnSpPr>
        <p:spPr>
          <a:xfrm flipH="1" rot="10800000">
            <a:off x="1172152" y="4268504"/>
            <a:ext cx="578400" cy="231600"/>
          </a:xfrm>
          <a:prstGeom prst="straightConnector1">
            <a:avLst/>
          </a:prstGeom>
          <a:noFill/>
          <a:ln cap="flat" cmpd="sng" w="38150">
            <a:solidFill>
              <a:srgbClr val="000000"/>
            </a:solidFill>
            <a:prstDash val="solid"/>
            <a:round/>
            <a:headEnd len="sm" w="sm" type="none"/>
            <a:tailEnd len="med" w="med" type="stealth"/>
          </a:ln>
        </p:spPr>
      </p:cxnSp>
      <p:sp>
        <p:nvSpPr>
          <p:cNvPr id="150" name="Google Shape;150;p19"/>
          <p:cNvSpPr txBox="1"/>
          <p:nvPr/>
        </p:nvSpPr>
        <p:spPr>
          <a:xfrm>
            <a:off x="529175" y="3640875"/>
            <a:ext cx="993900" cy="2109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a:t>
            </a:r>
            <a:r>
              <a:rPr b="1" lang="en">
                <a:latin typeface="Calibri"/>
                <a:ea typeface="Calibri"/>
                <a:cs typeface="Calibri"/>
                <a:sym typeface="Calibri"/>
              </a:rPr>
              <a:t>h </a:t>
            </a:r>
            <a:r>
              <a:rPr b="1" lang="en" sz="1400" strike="noStrike">
                <a:solidFill>
                  <a:srgbClr val="000000"/>
                </a:solidFill>
                <a:latin typeface="Calibri"/>
                <a:ea typeface="Calibri"/>
                <a:cs typeface="Calibri"/>
                <a:sym typeface="Calibri"/>
              </a:rPr>
              <a:t>Table</a:t>
            </a:r>
            <a:endParaRPr b="0" sz="1400" strike="noStrike">
              <a:latin typeface="Arial"/>
              <a:ea typeface="Arial"/>
              <a:cs typeface="Arial"/>
              <a:sym typeface="Arial"/>
            </a:endParaRPr>
          </a:p>
        </p:txBody>
      </p:sp>
      <p:sp>
        <p:nvSpPr>
          <p:cNvPr id="151" name="Google Shape;151;p19"/>
          <p:cNvSpPr txBox="1"/>
          <p:nvPr/>
        </p:nvSpPr>
        <p:spPr>
          <a:xfrm>
            <a:off x="1568622" y="3640875"/>
            <a:ext cx="767400" cy="2109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grpSp>
        <p:nvGrpSpPr>
          <p:cNvPr id="152" name="Google Shape;152;p19"/>
          <p:cNvGrpSpPr/>
          <p:nvPr/>
        </p:nvGrpSpPr>
        <p:grpSpPr>
          <a:xfrm>
            <a:off x="1623591" y="3890261"/>
            <a:ext cx="453037" cy="677252"/>
            <a:chOff x="1812600" y="3903840"/>
            <a:chExt cx="709200" cy="901200"/>
          </a:xfrm>
        </p:grpSpPr>
        <p:sp>
          <p:nvSpPr>
            <p:cNvPr id="153" name="Google Shape;153;p19"/>
            <p:cNvSpPr/>
            <p:nvPr/>
          </p:nvSpPr>
          <p:spPr>
            <a:xfrm>
              <a:off x="2028600" y="408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8" name="Google Shape;148;p19"/>
            <p:cNvSpPr/>
            <p:nvPr/>
          </p:nvSpPr>
          <p:spPr>
            <a:xfrm>
              <a:off x="1900080" y="422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54" name="Google Shape;154;p19"/>
            <p:cNvSpPr/>
            <p:nvPr/>
          </p:nvSpPr>
          <p:spPr>
            <a:xfrm>
              <a:off x="2009880" y="440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55" name="Google Shape;155;p19"/>
            <p:cNvSpPr/>
            <p:nvPr/>
          </p:nvSpPr>
          <p:spPr>
            <a:xfrm>
              <a:off x="1812600" y="458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56" name="Google Shape;156;p19"/>
            <p:cNvSpPr/>
            <p:nvPr/>
          </p:nvSpPr>
          <p:spPr>
            <a:xfrm>
              <a:off x="2064600" y="4731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57" name="Google Shape;157;p19"/>
            <p:cNvSpPr/>
            <p:nvPr/>
          </p:nvSpPr>
          <p:spPr>
            <a:xfrm>
              <a:off x="1920600" y="390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58" name="Google Shape;158;p19"/>
          <p:cNvSpPr/>
          <p:nvPr/>
        </p:nvSpPr>
        <p:spPr>
          <a:xfrm>
            <a:off x="4500700" y="2570250"/>
            <a:ext cx="1773900" cy="1461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Records belong to a 64 bit hash space</a:t>
            </a:r>
            <a:endParaRPr b="1" sz="1700">
              <a:latin typeface="Calibri"/>
              <a:ea typeface="Calibri"/>
              <a:cs typeface="Calibri"/>
              <a:sym typeface="Calibri"/>
            </a:endParaRPr>
          </a:p>
          <a:p>
            <a:pPr indent="0" lvl="0" marL="0" rtl="0" algn="ctr">
              <a:spcBef>
                <a:spcPts val="0"/>
              </a:spcBef>
              <a:spcAft>
                <a:spcPts val="0"/>
              </a:spcAft>
              <a:buNone/>
            </a:pPr>
            <a:r>
              <a:t/>
            </a:r>
            <a:endParaRPr b="1" sz="1700">
              <a:latin typeface="Calibri"/>
              <a:ea typeface="Calibri"/>
              <a:cs typeface="Calibri"/>
              <a:sym typeface="Calibri"/>
            </a:endParaRPr>
          </a:p>
          <a:p>
            <a:pPr indent="0" lvl="0" marL="0" rtl="0" algn="ctr">
              <a:spcBef>
                <a:spcPts val="0"/>
              </a:spcBef>
              <a:spcAft>
                <a:spcPts val="0"/>
              </a:spcAft>
              <a:buNone/>
            </a:pPr>
            <a:r>
              <a:rPr b="1" lang="en" sz="1700">
                <a:latin typeface="Calibri"/>
                <a:ea typeface="Calibri"/>
                <a:cs typeface="Calibri"/>
                <a:sym typeface="Calibri"/>
              </a:rPr>
              <a:t>[0, 2</a:t>
            </a:r>
            <a:r>
              <a:rPr b="1" baseline="30000" lang="en" sz="1700">
                <a:latin typeface="Calibri"/>
                <a:ea typeface="Calibri"/>
                <a:cs typeface="Calibri"/>
                <a:sym typeface="Calibri"/>
              </a:rPr>
              <a:t>^63</a:t>
            </a:r>
            <a:r>
              <a:rPr b="1" lang="en" sz="1700">
                <a:latin typeface="Calibri"/>
                <a:ea typeface="Calibri"/>
                <a:cs typeface="Calibri"/>
                <a:sym typeface="Calibri"/>
              </a:rPr>
              <a:t> - 1)</a:t>
            </a:r>
            <a:endParaRPr b="1" sz="17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73"/>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Asynchronous Global Cuts</a:t>
            </a:r>
            <a:endParaRPr>
              <a:latin typeface="Calibri"/>
              <a:ea typeface="Calibri"/>
              <a:cs typeface="Calibri"/>
              <a:sym typeface="Calibri"/>
            </a:endParaRPr>
          </a:p>
        </p:txBody>
      </p:sp>
      <p:sp>
        <p:nvSpPr>
          <p:cNvPr id="1976" name="Google Shape;1976;p73"/>
          <p:cNvSpPr/>
          <p:nvPr/>
        </p:nvSpPr>
        <p:spPr>
          <a:xfrm>
            <a:off x="2131650" y="2227800"/>
            <a:ext cx="3957900" cy="6756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Shared Memory FASTER Key-Value Store</a:t>
            </a:r>
            <a:endParaRPr b="1" i="1" sz="1100">
              <a:latin typeface="Calibri"/>
              <a:ea typeface="Calibri"/>
              <a:cs typeface="Calibri"/>
              <a:sym typeface="Calibri"/>
            </a:endParaRPr>
          </a:p>
        </p:txBody>
      </p:sp>
      <p:grpSp>
        <p:nvGrpSpPr>
          <p:cNvPr id="1977" name="Google Shape;1977;p73"/>
          <p:cNvGrpSpPr/>
          <p:nvPr/>
        </p:nvGrpSpPr>
        <p:grpSpPr>
          <a:xfrm>
            <a:off x="2329929" y="2939794"/>
            <a:ext cx="613798" cy="1879031"/>
            <a:chOff x="1428600" y="578550"/>
            <a:chExt cx="1083300" cy="2577900"/>
          </a:xfrm>
        </p:grpSpPr>
        <p:sp>
          <p:nvSpPr>
            <p:cNvPr id="1978" name="Google Shape;1978;p73"/>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979" name="Google Shape;1979;p73"/>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980" name="Google Shape;1980;p73"/>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1981" name="Google Shape;1981;p73"/>
          <p:cNvSpPr txBox="1"/>
          <p:nvPr/>
        </p:nvSpPr>
        <p:spPr>
          <a:xfrm>
            <a:off x="1873732" y="4311575"/>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1982" name="Google Shape;1982;p73"/>
          <p:cNvSpPr txBox="1"/>
          <p:nvPr/>
        </p:nvSpPr>
        <p:spPr>
          <a:xfrm>
            <a:off x="7222975" y="2176250"/>
            <a:ext cx="1841100" cy="9558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View change can become a serial bottleneck</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983" name="Google Shape;1983;p73"/>
          <p:cNvSpPr/>
          <p:nvPr/>
        </p:nvSpPr>
        <p:spPr>
          <a:xfrm>
            <a:off x="2450980" y="3956816"/>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984" name="Google Shape;1984;p73"/>
          <p:cNvSpPr txBox="1"/>
          <p:nvPr/>
        </p:nvSpPr>
        <p:spPr>
          <a:xfrm>
            <a:off x="441350" y="3820925"/>
            <a:ext cx="1263600" cy="271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100">
                <a:solidFill>
                  <a:schemeClr val="dk1"/>
                </a:solidFill>
                <a:latin typeface="Calibri"/>
                <a:ea typeface="Calibri"/>
                <a:cs typeface="Calibri"/>
                <a:sym typeface="Calibri"/>
              </a:rPr>
              <a:t>Serial bottleneck</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100">
                <a:solidFill>
                  <a:schemeClr val="dk1"/>
                </a:solidFill>
                <a:latin typeface="Calibri"/>
                <a:ea typeface="Calibri"/>
                <a:cs typeface="Calibri"/>
                <a:sym typeface="Calibri"/>
              </a:rPr>
              <a:t>(Barrier)</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grpSp>
        <p:nvGrpSpPr>
          <p:cNvPr id="1985" name="Google Shape;1985;p73"/>
          <p:cNvGrpSpPr/>
          <p:nvPr/>
        </p:nvGrpSpPr>
        <p:grpSpPr>
          <a:xfrm>
            <a:off x="3275454" y="2937219"/>
            <a:ext cx="613798" cy="1879031"/>
            <a:chOff x="1428600" y="578550"/>
            <a:chExt cx="1083300" cy="2577900"/>
          </a:xfrm>
        </p:grpSpPr>
        <p:sp>
          <p:nvSpPr>
            <p:cNvPr id="1986" name="Google Shape;1986;p73"/>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987" name="Google Shape;1987;p73"/>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988" name="Google Shape;1988;p73"/>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1989" name="Google Shape;1989;p73"/>
          <p:cNvSpPr txBox="1"/>
          <p:nvPr/>
        </p:nvSpPr>
        <p:spPr>
          <a:xfrm>
            <a:off x="2819257" y="4309000"/>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1990" name="Google Shape;1990;p73"/>
          <p:cNvSpPr/>
          <p:nvPr/>
        </p:nvSpPr>
        <p:spPr>
          <a:xfrm>
            <a:off x="3391355" y="3956816"/>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nvGrpSpPr>
          <p:cNvPr id="1991" name="Google Shape;1991;p73"/>
          <p:cNvGrpSpPr/>
          <p:nvPr/>
        </p:nvGrpSpPr>
        <p:grpSpPr>
          <a:xfrm>
            <a:off x="4220979" y="2934644"/>
            <a:ext cx="613798" cy="1879031"/>
            <a:chOff x="1428600" y="578550"/>
            <a:chExt cx="1083300" cy="2577900"/>
          </a:xfrm>
        </p:grpSpPr>
        <p:sp>
          <p:nvSpPr>
            <p:cNvPr id="1992" name="Google Shape;1992;p73"/>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993" name="Google Shape;1993;p73"/>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994" name="Google Shape;1994;p73"/>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1995" name="Google Shape;1995;p73"/>
          <p:cNvSpPr/>
          <p:nvPr/>
        </p:nvSpPr>
        <p:spPr>
          <a:xfrm>
            <a:off x="4336880" y="3954241"/>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996" name="Google Shape;1996;p73"/>
          <p:cNvSpPr txBox="1"/>
          <p:nvPr/>
        </p:nvSpPr>
        <p:spPr>
          <a:xfrm>
            <a:off x="3764782" y="4306425"/>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grpSp>
        <p:nvGrpSpPr>
          <p:cNvPr id="1997" name="Google Shape;1997;p73"/>
          <p:cNvGrpSpPr/>
          <p:nvPr/>
        </p:nvGrpSpPr>
        <p:grpSpPr>
          <a:xfrm>
            <a:off x="5290979" y="2937219"/>
            <a:ext cx="613798" cy="1879031"/>
            <a:chOff x="1428600" y="578550"/>
            <a:chExt cx="1083300" cy="2577900"/>
          </a:xfrm>
        </p:grpSpPr>
        <p:sp>
          <p:nvSpPr>
            <p:cNvPr id="1998" name="Google Shape;1998;p73"/>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999" name="Google Shape;1999;p73"/>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2000" name="Google Shape;2000;p73"/>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2001" name="Google Shape;2001;p73"/>
          <p:cNvSpPr txBox="1"/>
          <p:nvPr/>
        </p:nvSpPr>
        <p:spPr>
          <a:xfrm>
            <a:off x="4834782" y="4309000"/>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2002" name="Google Shape;2002;p73"/>
          <p:cNvSpPr/>
          <p:nvPr/>
        </p:nvSpPr>
        <p:spPr>
          <a:xfrm>
            <a:off x="5406880" y="3956816"/>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cxnSp>
        <p:nvCxnSpPr>
          <p:cNvPr id="2003" name="Google Shape;2003;p73"/>
          <p:cNvCxnSpPr/>
          <p:nvPr/>
        </p:nvCxnSpPr>
        <p:spPr>
          <a:xfrm flipH="1" rot="10800000">
            <a:off x="1791375" y="3946625"/>
            <a:ext cx="4472400" cy="10200"/>
          </a:xfrm>
          <a:prstGeom prst="straightConnector1">
            <a:avLst/>
          </a:prstGeom>
          <a:noFill/>
          <a:ln cap="flat" cmpd="sng" w="76200">
            <a:solidFill>
              <a:srgbClr val="000000"/>
            </a:solidFill>
            <a:prstDash val="solid"/>
            <a:round/>
            <a:headEnd len="med" w="med" type="none"/>
            <a:tailEnd len="med" w="med" type="none"/>
          </a:ln>
        </p:spPr>
      </p:cxnSp>
      <p:sp>
        <p:nvSpPr>
          <p:cNvPr id="2004" name="Google Shape;2004;p73"/>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during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Server and client cores observe ownership change independently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74"/>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Asynchronous Global Cuts</a:t>
            </a:r>
            <a:endParaRPr>
              <a:latin typeface="Calibri"/>
              <a:ea typeface="Calibri"/>
              <a:cs typeface="Calibri"/>
              <a:sym typeface="Calibri"/>
            </a:endParaRPr>
          </a:p>
        </p:txBody>
      </p:sp>
      <p:sp>
        <p:nvSpPr>
          <p:cNvPr id="2010" name="Google Shape;2010;p74"/>
          <p:cNvSpPr/>
          <p:nvPr/>
        </p:nvSpPr>
        <p:spPr>
          <a:xfrm>
            <a:off x="2131650" y="2227800"/>
            <a:ext cx="3957900" cy="6756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Shared Memory FASTER Key-Value Store</a:t>
            </a:r>
            <a:endParaRPr b="1" i="0" sz="11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t/>
            </a:r>
            <a:endParaRPr b="1" sz="1100">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b="1" i="1" lang="en" sz="1100">
                <a:solidFill>
                  <a:schemeClr val="dk1"/>
                </a:solidFill>
                <a:latin typeface="Calibri"/>
                <a:ea typeface="Calibri"/>
                <a:cs typeface="Calibri"/>
                <a:sym typeface="Calibri"/>
              </a:rPr>
              <a:t>Old view</a:t>
            </a:r>
            <a:r>
              <a:rPr b="1" lang="en" sz="11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a:t>
            </a:r>
            <a:r>
              <a:rPr b="1" lang="en" sz="1100">
                <a:solidFill>
                  <a:schemeClr val="dk1"/>
                </a:solidFill>
                <a:latin typeface="Calibri"/>
                <a:ea typeface="Calibri"/>
                <a:cs typeface="Calibri"/>
                <a:sym typeface="Calibri"/>
              </a:rPr>
              <a:t> </a:t>
            </a:r>
            <a:r>
              <a:rPr b="1" i="1" lang="en" sz="1100">
                <a:solidFill>
                  <a:schemeClr val="dk1"/>
                </a:solidFill>
                <a:latin typeface="Calibri"/>
                <a:ea typeface="Calibri"/>
                <a:cs typeface="Calibri"/>
                <a:sym typeface="Calibri"/>
              </a:rPr>
              <a:t>New view</a:t>
            </a:r>
            <a:endParaRPr b="1" sz="1100">
              <a:latin typeface="Calibri"/>
              <a:ea typeface="Calibri"/>
              <a:cs typeface="Calibri"/>
              <a:sym typeface="Calibri"/>
            </a:endParaRPr>
          </a:p>
        </p:txBody>
      </p:sp>
      <p:grpSp>
        <p:nvGrpSpPr>
          <p:cNvPr id="2011" name="Google Shape;2011;p74"/>
          <p:cNvGrpSpPr/>
          <p:nvPr/>
        </p:nvGrpSpPr>
        <p:grpSpPr>
          <a:xfrm>
            <a:off x="2329929" y="2939794"/>
            <a:ext cx="613798" cy="1879031"/>
            <a:chOff x="1428600" y="578550"/>
            <a:chExt cx="1083300" cy="2577900"/>
          </a:xfrm>
        </p:grpSpPr>
        <p:sp>
          <p:nvSpPr>
            <p:cNvPr id="2012" name="Google Shape;2012;p74"/>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2013" name="Google Shape;2013;p74"/>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2014" name="Google Shape;2014;p74"/>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2015" name="Google Shape;2015;p74"/>
          <p:cNvSpPr txBox="1"/>
          <p:nvPr/>
        </p:nvSpPr>
        <p:spPr>
          <a:xfrm>
            <a:off x="1873732" y="4311575"/>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2016" name="Google Shape;2016;p74"/>
          <p:cNvSpPr txBox="1"/>
          <p:nvPr/>
        </p:nvSpPr>
        <p:spPr>
          <a:xfrm>
            <a:off x="7222975" y="2176250"/>
            <a:ext cx="1841100" cy="9558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Each core</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observes change independently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2017" name="Google Shape;2017;p74"/>
          <p:cNvSpPr/>
          <p:nvPr/>
        </p:nvSpPr>
        <p:spPr>
          <a:xfrm>
            <a:off x="2450980" y="3956816"/>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nvGrpSpPr>
          <p:cNvPr id="2018" name="Google Shape;2018;p74"/>
          <p:cNvGrpSpPr/>
          <p:nvPr/>
        </p:nvGrpSpPr>
        <p:grpSpPr>
          <a:xfrm>
            <a:off x="3275454" y="2937219"/>
            <a:ext cx="613798" cy="1879031"/>
            <a:chOff x="1428600" y="578550"/>
            <a:chExt cx="1083300" cy="2577900"/>
          </a:xfrm>
        </p:grpSpPr>
        <p:sp>
          <p:nvSpPr>
            <p:cNvPr id="2019" name="Google Shape;2019;p74"/>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2020" name="Google Shape;2020;p74"/>
            <p:cNvSpPr/>
            <p:nvPr/>
          </p:nvSpPr>
          <p:spPr>
            <a:xfrm>
              <a:off x="1642200" y="1339692"/>
              <a:ext cx="656100" cy="5448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2021" name="Google Shape;2021;p74"/>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2022" name="Google Shape;2022;p74"/>
          <p:cNvSpPr txBox="1"/>
          <p:nvPr/>
        </p:nvSpPr>
        <p:spPr>
          <a:xfrm>
            <a:off x="2819257" y="4309000"/>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2023" name="Google Shape;2023;p74"/>
          <p:cNvSpPr/>
          <p:nvPr/>
        </p:nvSpPr>
        <p:spPr>
          <a:xfrm>
            <a:off x="3391355" y="3956816"/>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nvGrpSpPr>
          <p:cNvPr id="2024" name="Google Shape;2024;p74"/>
          <p:cNvGrpSpPr/>
          <p:nvPr/>
        </p:nvGrpSpPr>
        <p:grpSpPr>
          <a:xfrm>
            <a:off x="4220979" y="2934644"/>
            <a:ext cx="613798" cy="1879031"/>
            <a:chOff x="1428600" y="578550"/>
            <a:chExt cx="1083300" cy="2577900"/>
          </a:xfrm>
        </p:grpSpPr>
        <p:sp>
          <p:nvSpPr>
            <p:cNvPr id="2025" name="Google Shape;2025;p74"/>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2026" name="Google Shape;2026;p74"/>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2027" name="Google Shape;2027;p74"/>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2028" name="Google Shape;2028;p74"/>
          <p:cNvSpPr/>
          <p:nvPr/>
        </p:nvSpPr>
        <p:spPr>
          <a:xfrm>
            <a:off x="4336880" y="3954241"/>
            <a:ext cx="371700" cy="3972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2029" name="Google Shape;2029;p74"/>
          <p:cNvSpPr txBox="1"/>
          <p:nvPr/>
        </p:nvSpPr>
        <p:spPr>
          <a:xfrm>
            <a:off x="3764782" y="4306425"/>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grpSp>
        <p:nvGrpSpPr>
          <p:cNvPr id="2030" name="Google Shape;2030;p74"/>
          <p:cNvGrpSpPr/>
          <p:nvPr/>
        </p:nvGrpSpPr>
        <p:grpSpPr>
          <a:xfrm>
            <a:off x="5290979" y="2937219"/>
            <a:ext cx="613798" cy="1879031"/>
            <a:chOff x="1428600" y="578550"/>
            <a:chExt cx="1083300" cy="2577900"/>
          </a:xfrm>
        </p:grpSpPr>
        <p:sp>
          <p:nvSpPr>
            <p:cNvPr id="2031" name="Google Shape;2031;p74"/>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2032" name="Google Shape;2032;p74"/>
            <p:cNvSpPr/>
            <p:nvPr/>
          </p:nvSpPr>
          <p:spPr>
            <a:xfrm>
              <a:off x="1642200" y="1339692"/>
              <a:ext cx="656100" cy="5448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2033" name="Google Shape;2033;p74"/>
            <p:cNvSpPr/>
            <p:nvPr/>
          </p:nvSpPr>
          <p:spPr>
            <a:xfrm>
              <a:off x="1642200" y="705550"/>
              <a:ext cx="656100" cy="5448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2034" name="Google Shape;2034;p74"/>
          <p:cNvSpPr txBox="1"/>
          <p:nvPr/>
        </p:nvSpPr>
        <p:spPr>
          <a:xfrm>
            <a:off x="4834782" y="4309000"/>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2035" name="Google Shape;2035;p74"/>
          <p:cNvSpPr/>
          <p:nvPr/>
        </p:nvSpPr>
        <p:spPr>
          <a:xfrm>
            <a:off x="5406880" y="3956816"/>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2036" name="Google Shape;2036;p74"/>
          <p:cNvSpPr/>
          <p:nvPr/>
        </p:nvSpPr>
        <p:spPr>
          <a:xfrm>
            <a:off x="2207848" y="2970648"/>
            <a:ext cx="3649910" cy="1422158"/>
          </a:xfrm>
          <a:custGeom>
            <a:rect b="b" l="l" r="r" t="t"/>
            <a:pathLst>
              <a:path extrusionOk="0" h="84943" w="250896">
                <a:moveTo>
                  <a:pt x="0" y="55321"/>
                </a:moveTo>
                <a:cubicBezTo>
                  <a:pt x="10254" y="55368"/>
                  <a:pt x="48261" y="59742"/>
                  <a:pt x="61525" y="55603"/>
                </a:cubicBezTo>
                <a:cubicBezTo>
                  <a:pt x="74790" y="51464"/>
                  <a:pt x="68675" y="34343"/>
                  <a:pt x="79587" y="30486"/>
                </a:cubicBezTo>
                <a:cubicBezTo>
                  <a:pt x="90500" y="26629"/>
                  <a:pt x="116276" y="24136"/>
                  <a:pt x="127000" y="32461"/>
                </a:cubicBezTo>
                <a:cubicBezTo>
                  <a:pt x="137725" y="40787"/>
                  <a:pt x="133068" y="73478"/>
                  <a:pt x="143934" y="80439"/>
                </a:cubicBezTo>
                <a:cubicBezTo>
                  <a:pt x="154800" y="87401"/>
                  <a:pt x="181611" y="86836"/>
                  <a:pt x="192194" y="74230"/>
                </a:cubicBezTo>
                <a:cubicBezTo>
                  <a:pt x="202777" y="61624"/>
                  <a:pt x="197650" y="16139"/>
                  <a:pt x="207434" y="4803"/>
                </a:cubicBezTo>
                <a:cubicBezTo>
                  <a:pt x="217218" y="-6533"/>
                  <a:pt x="243652" y="5980"/>
                  <a:pt x="250896" y="6215"/>
                </a:cubicBezTo>
              </a:path>
            </a:pathLst>
          </a:cu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4"/>
          <p:cNvSpPr txBox="1"/>
          <p:nvPr/>
        </p:nvSpPr>
        <p:spPr>
          <a:xfrm>
            <a:off x="1544526" y="3417958"/>
            <a:ext cx="745200" cy="38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1" lang="en" sz="1100" u="none" cap="none" strike="noStrike">
                <a:solidFill>
                  <a:srgbClr val="000000"/>
                </a:solidFill>
                <a:latin typeface="Calibri"/>
                <a:ea typeface="Calibri"/>
                <a:cs typeface="Calibri"/>
                <a:sym typeface="Calibri"/>
              </a:rPr>
              <a:t>Old view</a:t>
            </a:r>
            <a:endParaRPr b="1" i="1" sz="1100" u="none" cap="none" strike="noStrike">
              <a:solidFill>
                <a:srgbClr val="000000"/>
              </a:solidFill>
              <a:latin typeface="Calibri"/>
              <a:ea typeface="Calibri"/>
              <a:cs typeface="Calibri"/>
              <a:sym typeface="Calibri"/>
            </a:endParaRPr>
          </a:p>
        </p:txBody>
      </p:sp>
      <p:sp>
        <p:nvSpPr>
          <p:cNvPr id="2038" name="Google Shape;2038;p74"/>
          <p:cNvSpPr txBox="1"/>
          <p:nvPr/>
        </p:nvSpPr>
        <p:spPr>
          <a:xfrm>
            <a:off x="1498375" y="4007381"/>
            <a:ext cx="897600" cy="38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1" lang="en" sz="2400" u="none" cap="none" strike="noStrike">
                <a:solidFill>
                  <a:srgbClr val="000000"/>
                </a:solidFill>
                <a:latin typeface="Calibri"/>
                <a:ea typeface="Calibri"/>
                <a:cs typeface="Calibri"/>
                <a:sym typeface="Calibri"/>
              </a:rPr>
              <a:t> </a:t>
            </a:r>
            <a:r>
              <a:rPr b="1" i="1" lang="en" sz="1100" u="none" cap="none" strike="noStrike">
                <a:solidFill>
                  <a:srgbClr val="000000"/>
                </a:solidFill>
                <a:latin typeface="Calibri"/>
                <a:ea typeface="Calibri"/>
                <a:cs typeface="Calibri"/>
                <a:sym typeface="Calibri"/>
              </a:rPr>
              <a:t>New view</a:t>
            </a:r>
            <a:endParaRPr b="1" i="1" sz="1100" u="none" cap="none" strike="noStrike">
              <a:solidFill>
                <a:srgbClr val="000000"/>
              </a:solidFill>
              <a:latin typeface="Calibri"/>
              <a:ea typeface="Calibri"/>
              <a:cs typeface="Calibri"/>
              <a:sym typeface="Calibri"/>
            </a:endParaRPr>
          </a:p>
        </p:txBody>
      </p:sp>
      <p:sp>
        <p:nvSpPr>
          <p:cNvPr id="2039" name="Google Shape;2039;p74"/>
          <p:cNvSpPr txBox="1"/>
          <p:nvPr/>
        </p:nvSpPr>
        <p:spPr>
          <a:xfrm>
            <a:off x="7222975" y="3632075"/>
            <a:ext cx="18411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a:t>
            </a:r>
            <a:r>
              <a:rPr b="1" lang="en" sz="1800">
                <a:solidFill>
                  <a:schemeClr val="dk1"/>
                </a:solidFill>
                <a:latin typeface="Calibri"/>
                <a:ea typeface="Calibri"/>
                <a:cs typeface="Calibri"/>
                <a:sym typeface="Calibri"/>
              </a:rPr>
              <a:t>Async cut” avoids coordination within server</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2040" name="Google Shape;2040;p74"/>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during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Server and client cores observe ownership change independently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75"/>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Asynchronous Global Cuts</a:t>
            </a:r>
            <a:endParaRPr>
              <a:latin typeface="Calibri"/>
              <a:ea typeface="Calibri"/>
              <a:cs typeface="Calibri"/>
              <a:sym typeface="Calibri"/>
            </a:endParaRPr>
          </a:p>
        </p:txBody>
      </p:sp>
      <p:sp>
        <p:nvSpPr>
          <p:cNvPr id="2046" name="Google Shape;2046;p75"/>
          <p:cNvSpPr/>
          <p:nvPr/>
        </p:nvSpPr>
        <p:spPr>
          <a:xfrm>
            <a:off x="2286040" y="3673225"/>
            <a:ext cx="4602300" cy="11901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Server</a:t>
            </a:r>
            <a:endParaRPr b="1" sz="1100">
              <a:latin typeface="Calibri"/>
              <a:ea typeface="Calibri"/>
              <a:cs typeface="Calibri"/>
              <a:sym typeface="Calibri"/>
            </a:endParaRPr>
          </a:p>
        </p:txBody>
      </p:sp>
      <p:sp>
        <p:nvSpPr>
          <p:cNvPr id="2047" name="Google Shape;2047;p75"/>
          <p:cNvSpPr txBox="1"/>
          <p:nvPr/>
        </p:nvSpPr>
        <p:spPr>
          <a:xfrm>
            <a:off x="2255663" y="4361383"/>
            <a:ext cx="9141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grpSp>
        <p:nvGrpSpPr>
          <p:cNvPr id="2048" name="Google Shape;2048;p75"/>
          <p:cNvGrpSpPr/>
          <p:nvPr/>
        </p:nvGrpSpPr>
        <p:grpSpPr>
          <a:xfrm>
            <a:off x="3202383" y="3803987"/>
            <a:ext cx="482043" cy="497651"/>
            <a:chOff x="2551430" y="2087169"/>
            <a:chExt cx="841850" cy="870475"/>
          </a:xfrm>
        </p:grpSpPr>
        <p:grpSp>
          <p:nvGrpSpPr>
            <p:cNvPr id="2049" name="Google Shape;2049;p75"/>
            <p:cNvGrpSpPr/>
            <p:nvPr/>
          </p:nvGrpSpPr>
          <p:grpSpPr>
            <a:xfrm>
              <a:off x="2809480" y="2087169"/>
              <a:ext cx="583800" cy="696900"/>
              <a:chOff x="1599080" y="4305106"/>
              <a:chExt cx="583800" cy="696900"/>
            </a:xfrm>
          </p:grpSpPr>
          <p:sp>
            <p:nvSpPr>
              <p:cNvPr id="2050" name="Google Shape;2050;p75"/>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1" name="Google Shape;2051;p75"/>
              <p:cNvGrpSpPr/>
              <p:nvPr/>
            </p:nvGrpSpPr>
            <p:grpSpPr>
              <a:xfrm>
                <a:off x="1757213" y="4450138"/>
                <a:ext cx="267514" cy="406800"/>
                <a:chOff x="3076800" y="2325500"/>
                <a:chExt cx="204600" cy="406800"/>
              </a:xfrm>
            </p:grpSpPr>
            <p:sp>
              <p:nvSpPr>
                <p:cNvPr id="2052" name="Google Shape;2052;p7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53" name="Google Shape;2053;p7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54" name="Google Shape;2054;p7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55" name="Google Shape;2055;p7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056" name="Google Shape;2056;p75"/>
            <p:cNvGrpSpPr/>
            <p:nvPr/>
          </p:nvGrpSpPr>
          <p:grpSpPr>
            <a:xfrm>
              <a:off x="2551430" y="2260744"/>
              <a:ext cx="583800" cy="696900"/>
              <a:chOff x="1599080" y="4305106"/>
              <a:chExt cx="583800" cy="696900"/>
            </a:xfrm>
          </p:grpSpPr>
          <p:sp>
            <p:nvSpPr>
              <p:cNvPr id="2057" name="Google Shape;2057;p75"/>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8" name="Google Shape;2058;p75"/>
              <p:cNvGrpSpPr/>
              <p:nvPr/>
            </p:nvGrpSpPr>
            <p:grpSpPr>
              <a:xfrm>
                <a:off x="1757213" y="4450138"/>
                <a:ext cx="267514" cy="406800"/>
                <a:chOff x="3076800" y="2325500"/>
                <a:chExt cx="204600" cy="406800"/>
              </a:xfrm>
            </p:grpSpPr>
            <p:sp>
              <p:nvSpPr>
                <p:cNvPr id="2059" name="Google Shape;2059;p7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60" name="Google Shape;2060;p7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61" name="Google Shape;2061;p7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62" name="Google Shape;2062;p7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sp>
        <p:nvSpPr>
          <p:cNvPr id="2063" name="Google Shape;2063;p75"/>
          <p:cNvSpPr txBox="1"/>
          <p:nvPr/>
        </p:nvSpPr>
        <p:spPr>
          <a:xfrm>
            <a:off x="2348857" y="3955960"/>
            <a:ext cx="727500" cy="1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grpSp>
        <p:nvGrpSpPr>
          <p:cNvPr id="2064" name="Google Shape;2064;p75"/>
          <p:cNvGrpSpPr/>
          <p:nvPr/>
        </p:nvGrpSpPr>
        <p:grpSpPr>
          <a:xfrm>
            <a:off x="3892392" y="3803994"/>
            <a:ext cx="482043" cy="497651"/>
            <a:chOff x="2551430" y="2087169"/>
            <a:chExt cx="841850" cy="870475"/>
          </a:xfrm>
        </p:grpSpPr>
        <p:grpSp>
          <p:nvGrpSpPr>
            <p:cNvPr id="2065" name="Google Shape;2065;p75"/>
            <p:cNvGrpSpPr/>
            <p:nvPr/>
          </p:nvGrpSpPr>
          <p:grpSpPr>
            <a:xfrm>
              <a:off x="2809480" y="2087169"/>
              <a:ext cx="583800" cy="696900"/>
              <a:chOff x="1599080" y="4305106"/>
              <a:chExt cx="583800" cy="696900"/>
            </a:xfrm>
          </p:grpSpPr>
          <p:sp>
            <p:nvSpPr>
              <p:cNvPr id="2066" name="Google Shape;2066;p75"/>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7" name="Google Shape;2067;p75"/>
              <p:cNvGrpSpPr/>
              <p:nvPr/>
            </p:nvGrpSpPr>
            <p:grpSpPr>
              <a:xfrm>
                <a:off x="1757213" y="4450138"/>
                <a:ext cx="267514" cy="406800"/>
                <a:chOff x="3076800" y="2325500"/>
                <a:chExt cx="204600" cy="406800"/>
              </a:xfrm>
            </p:grpSpPr>
            <p:sp>
              <p:nvSpPr>
                <p:cNvPr id="2068" name="Google Shape;2068;p7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69" name="Google Shape;2069;p7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70" name="Google Shape;2070;p7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71" name="Google Shape;2071;p7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072" name="Google Shape;2072;p75"/>
            <p:cNvGrpSpPr/>
            <p:nvPr/>
          </p:nvGrpSpPr>
          <p:grpSpPr>
            <a:xfrm>
              <a:off x="2551430" y="2260744"/>
              <a:ext cx="583800" cy="696900"/>
              <a:chOff x="1599080" y="4305106"/>
              <a:chExt cx="583800" cy="696900"/>
            </a:xfrm>
          </p:grpSpPr>
          <p:sp>
            <p:nvSpPr>
              <p:cNvPr id="2073" name="Google Shape;2073;p75"/>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4" name="Google Shape;2074;p75"/>
              <p:cNvGrpSpPr/>
              <p:nvPr/>
            </p:nvGrpSpPr>
            <p:grpSpPr>
              <a:xfrm>
                <a:off x="1757213" y="4450138"/>
                <a:ext cx="267514" cy="406800"/>
                <a:chOff x="3076800" y="2325500"/>
                <a:chExt cx="204600" cy="406800"/>
              </a:xfrm>
            </p:grpSpPr>
            <p:sp>
              <p:nvSpPr>
                <p:cNvPr id="2075" name="Google Shape;2075;p7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76" name="Google Shape;2076;p7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77" name="Google Shape;2077;p7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78" name="Google Shape;2078;p7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grpSp>
        <p:nvGrpSpPr>
          <p:cNvPr id="2079" name="Google Shape;2079;p75"/>
          <p:cNvGrpSpPr/>
          <p:nvPr/>
        </p:nvGrpSpPr>
        <p:grpSpPr>
          <a:xfrm>
            <a:off x="3336243" y="4421698"/>
            <a:ext cx="214292" cy="193635"/>
            <a:chOff x="3163350" y="2159850"/>
            <a:chExt cx="397500" cy="338700"/>
          </a:xfrm>
        </p:grpSpPr>
        <p:sp>
          <p:nvSpPr>
            <p:cNvPr id="2080" name="Google Shape;2080;p7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81" name="Google Shape;2081;p7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75"/>
          <p:cNvGrpSpPr/>
          <p:nvPr/>
        </p:nvGrpSpPr>
        <p:grpSpPr>
          <a:xfrm>
            <a:off x="4606874" y="3803994"/>
            <a:ext cx="482043" cy="497651"/>
            <a:chOff x="2551430" y="2087169"/>
            <a:chExt cx="841850" cy="870475"/>
          </a:xfrm>
        </p:grpSpPr>
        <p:grpSp>
          <p:nvGrpSpPr>
            <p:cNvPr id="2083" name="Google Shape;2083;p75"/>
            <p:cNvGrpSpPr/>
            <p:nvPr/>
          </p:nvGrpSpPr>
          <p:grpSpPr>
            <a:xfrm>
              <a:off x="2809480" y="2087169"/>
              <a:ext cx="583800" cy="696900"/>
              <a:chOff x="1599080" y="4305106"/>
              <a:chExt cx="583800" cy="696900"/>
            </a:xfrm>
          </p:grpSpPr>
          <p:sp>
            <p:nvSpPr>
              <p:cNvPr id="2084" name="Google Shape;2084;p75"/>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5" name="Google Shape;2085;p75"/>
              <p:cNvGrpSpPr/>
              <p:nvPr/>
            </p:nvGrpSpPr>
            <p:grpSpPr>
              <a:xfrm>
                <a:off x="1757213" y="4450138"/>
                <a:ext cx="267514" cy="406800"/>
                <a:chOff x="3076800" y="2325500"/>
                <a:chExt cx="204600" cy="406800"/>
              </a:xfrm>
            </p:grpSpPr>
            <p:sp>
              <p:nvSpPr>
                <p:cNvPr id="2086" name="Google Shape;2086;p7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87" name="Google Shape;2087;p7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88" name="Google Shape;2088;p7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89" name="Google Shape;2089;p7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090" name="Google Shape;2090;p75"/>
            <p:cNvGrpSpPr/>
            <p:nvPr/>
          </p:nvGrpSpPr>
          <p:grpSpPr>
            <a:xfrm>
              <a:off x="2551430" y="2260744"/>
              <a:ext cx="583800" cy="696900"/>
              <a:chOff x="1599080" y="4305106"/>
              <a:chExt cx="583800" cy="696900"/>
            </a:xfrm>
          </p:grpSpPr>
          <p:sp>
            <p:nvSpPr>
              <p:cNvPr id="2091" name="Google Shape;2091;p75"/>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2" name="Google Shape;2092;p75"/>
              <p:cNvGrpSpPr/>
              <p:nvPr/>
            </p:nvGrpSpPr>
            <p:grpSpPr>
              <a:xfrm>
                <a:off x="1757213" y="4450138"/>
                <a:ext cx="267514" cy="406800"/>
                <a:chOff x="3076800" y="2325500"/>
                <a:chExt cx="204600" cy="406800"/>
              </a:xfrm>
            </p:grpSpPr>
            <p:sp>
              <p:nvSpPr>
                <p:cNvPr id="2093" name="Google Shape;2093;p7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94" name="Google Shape;2094;p7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95" name="Google Shape;2095;p7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96" name="Google Shape;2096;p7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grpSp>
        <p:nvGrpSpPr>
          <p:cNvPr id="2097" name="Google Shape;2097;p75"/>
          <p:cNvGrpSpPr/>
          <p:nvPr/>
        </p:nvGrpSpPr>
        <p:grpSpPr>
          <a:xfrm>
            <a:off x="5321370" y="3803980"/>
            <a:ext cx="482043" cy="497651"/>
            <a:chOff x="2551430" y="2087169"/>
            <a:chExt cx="841850" cy="870475"/>
          </a:xfrm>
        </p:grpSpPr>
        <p:grpSp>
          <p:nvGrpSpPr>
            <p:cNvPr id="2098" name="Google Shape;2098;p75"/>
            <p:cNvGrpSpPr/>
            <p:nvPr/>
          </p:nvGrpSpPr>
          <p:grpSpPr>
            <a:xfrm>
              <a:off x="2809480" y="2087169"/>
              <a:ext cx="583800" cy="696900"/>
              <a:chOff x="1599080" y="4305106"/>
              <a:chExt cx="583800" cy="696900"/>
            </a:xfrm>
          </p:grpSpPr>
          <p:sp>
            <p:nvSpPr>
              <p:cNvPr id="2099" name="Google Shape;2099;p75"/>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0" name="Google Shape;2100;p75"/>
              <p:cNvGrpSpPr/>
              <p:nvPr/>
            </p:nvGrpSpPr>
            <p:grpSpPr>
              <a:xfrm>
                <a:off x="1757213" y="4450138"/>
                <a:ext cx="267514" cy="406800"/>
                <a:chOff x="3076800" y="2325500"/>
                <a:chExt cx="204600" cy="406800"/>
              </a:xfrm>
            </p:grpSpPr>
            <p:sp>
              <p:nvSpPr>
                <p:cNvPr id="2101" name="Google Shape;2101;p7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02" name="Google Shape;2102;p7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03" name="Google Shape;2103;p7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04" name="Google Shape;2104;p7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105" name="Google Shape;2105;p75"/>
            <p:cNvGrpSpPr/>
            <p:nvPr/>
          </p:nvGrpSpPr>
          <p:grpSpPr>
            <a:xfrm>
              <a:off x="2551430" y="2260744"/>
              <a:ext cx="583800" cy="696900"/>
              <a:chOff x="1599080" y="4305106"/>
              <a:chExt cx="583800" cy="696900"/>
            </a:xfrm>
          </p:grpSpPr>
          <p:sp>
            <p:nvSpPr>
              <p:cNvPr id="2106" name="Google Shape;2106;p75"/>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7" name="Google Shape;2107;p75"/>
              <p:cNvGrpSpPr/>
              <p:nvPr/>
            </p:nvGrpSpPr>
            <p:grpSpPr>
              <a:xfrm>
                <a:off x="1757213" y="4450138"/>
                <a:ext cx="267514" cy="406800"/>
                <a:chOff x="3076800" y="2325500"/>
                <a:chExt cx="204600" cy="406800"/>
              </a:xfrm>
            </p:grpSpPr>
            <p:sp>
              <p:nvSpPr>
                <p:cNvPr id="2108" name="Google Shape;2108;p7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09" name="Google Shape;2109;p7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10" name="Google Shape;2110;p7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11" name="Google Shape;2111;p7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sp>
        <p:nvSpPr>
          <p:cNvPr id="2112" name="Google Shape;2112;p75"/>
          <p:cNvSpPr txBox="1"/>
          <p:nvPr/>
        </p:nvSpPr>
        <p:spPr>
          <a:xfrm>
            <a:off x="5885027" y="3955967"/>
            <a:ext cx="965700" cy="1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Global Cut</a:t>
            </a:r>
            <a:endParaRPr b="1" sz="1100">
              <a:latin typeface="Calibri"/>
              <a:ea typeface="Calibri"/>
              <a:cs typeface="Calibri"/>
              <a:sym typeface="Calibri"/>
            </a:endParaRPr>
          </a:p>
        </p:txBody>
      </p:sp>
      <p:sp>
        <p:nvSpPr>
          <p:cNvPr id="2113" name="Google Shape;2113;p75"/>
          <p:cNvSpPr/>
          <p:nvPr/>
        </p:nvSpPr>
        <p:spPr>
          <a:xfrm>
            <a:off x="3081956" y="3937015"/>
            <a:ext cx="2840125" cy="213787"/>
          </a:xfrm>
          <a:custGeom>
            <a:rect b="b" l="l" r="r" t="t"/>
            <a:pathLst>
              <a:path extrusionOk="0" h="14958" w="198402">
                <a:moveTo>
                  <a:pt x="0" y="11571"/>
                </a:moveTo>
                <a:cubicBezTo>
                  <a:pt x="3152" y="12089"/>
                  <a:pt x="12982" y="15805"/>
                  <a:pt x="18909" y="14676"/>
                </a:cubicBezTo>
                <a:cubicBezTo>
                  <a:pt x="24836" y="13547"/>
                  <a:pt x="27893" y="4845"/>
                  <a:pt x="35560" y="4798"/>
                </a:cubicBezTo>
                <a:cubicBezTo>
                  <a:pt x="43227" y="4751"/>
                  <a:pt x="51129" y="14159"/>
                  <a:pt x="64911" y="14394"/>
                </a:cubicBezTo>
                <a:cubicBezTo>
                  <a:pt x="78693" y="14629"/>
                  <a:pt x="101271" y="6444"/>
                  <a:pt x="118251" y="6209"/>
                </a:cubicBezTo>
                <a:cubicBezTo>
                  <a:pt x="135232" y="5974"/>
                  <a:pt x="153436" y="14017"/>
                  <a:pt x="166794" y="12982"/>
                </a:cubicBezTo>
                <a:cubicBezTo>
                  <a:pt x="180153" y="11947"/>
                  <a:pt x="193134" y="2164"/>
                  <a:pt x="198402" y="0"/>
                </a:cubicBezTo>
              </a:path>
            </a:pathLst>
          </a:custGeom>
          <a:noFill/>
          <a:ln cap="flat" cmpd="sng" w="76200">
            <a:solidFill>
              <a:srgbClr val="000000"/>
            </a:solidFill>
            <a:prstDash val="solid"/>
            <a:round/>
            <a:headEnd len="med" w="med" type="none"/>
            <a:tailEnd len="med" w="med" type="none"/>
          </a:ln>
        </p:spPr>
      </p:sp>
      <p:grpSp>
        <p:nvGrpSpPr>
          <p:cNvPr id="2114" name="Google Shape;2114;p75"/>
          <p:cNvGrpSpPr/>
          <p:nvPr/>
        </p:nvGrpSpPr>
        <p:grpSpPr>
          <a:xfrm>
            <a:off x="4026253" y="4421698"/>
            <a:ext cx="214292" cy="193635"/>
            <a:chOff x="3163350" y="2159850"/>
            <a:chExt cx="397500" cy="338700"/>
          </a:xfrm>
        </p:grpSpPr>
        <p:sp>
          <p:nvSpPr>
            <p:cNvPr id="2115" name="Google Shape;2115;p7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16" name="Google Shape;2116;p7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75"/>
          <p:cNvGrpSpPr/>
          <p:nvPr/>
        </p:nvGrpSpPr>
        <p:grpSpPr>
          <a:xfrm>
            <a:off x="4740742" y="4421698"/>
            <a:ext cx="214292" cy="193635"/>
            <a:chOff x="3163350" y="2159850"/>
            <a:chExt cx="397500" cy="338700"/>
          </a:xfrm>
        </p:grpSpPr>
        <p:sp>
          <p:nvSpPr>
            <p:cNvPr id="2118" name="Google Shape;2118;p7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19" name="Google Shape;2119;p7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75"/>
          <p:cNvGrpSpPr/>
          <p:nvPr/>
        </p:nvGrpSpPr>
        <p:grpSpPr>
          <a:xfrm>
            <a:off x="5455231" y="4421698"/>
            <a:ext cx="214292" cy="193635"/>
            <a:chOff x="3163350" y="2159850"/>
            <a:chExt cx="397500" cy="338700"/>
          </a:xfrm>
        </p:grpSpPr>
        <p:sp>
          <p:nvSpPr>
            <p:cNvPr id="2121" name="Google Shape;2121;p7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22" name="Google Shape;2122;p7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3" name="Google Shape;2123;p75"/>
          <p:cNvSpPr txBox="1"/>
          <p:nvPr/>
        </p:nvSpPr>
        <p:spPr>
          <a:xfrm>
            <a:off x="7407800" y="3623575"/>
            <a:ext cx="16563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Async cut becomes </a:t>
            </a:r>
            <a:r>
              <a:rPr b="1" i="1" lang="en" sz="1800">
                <a:solidFill>
                  <a:schemeClr val="dk1"/>
                </a:solidFill>
                <a:latin typeface="Calibri"/>
                <a:ea typeface="Calibri"/>
                <a:cs typeface="Calibri"/>
                <a:sym typeface="Calibri"/>
              </a:rPr>
              <a:t>“global cut”</a:t>
            </a:r>
            <a:r>
              <a:rPr b="1" lang="en" sz="1800">
                <a:solidFill>
                  <a:schemeClr val="dk1"/>
                </a:solidFill>
                <a:latin typeface="Calibri"/>
                <a:ea typeface="Calibri"/>
                <a:cs typeface="Calibri"/>
                <a:sym typeface="Calibri"/>
              </a:rPr>
              <a:t> across sessions</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2124" name="Google Shape;2124;p75"/>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during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Server and client cores observe ownership change independently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76"/>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Asynchronous Global Cuts</a:t>
            </a:r>
            <a:endParaRPr>
              <a:latin typeface="Calibri"/>
              <a:ea typeface="Calibri"/>
              <a:cs typeface="Calibri"/>
              <a:sym typeface="Calibri"/>
            </a:endParaRPr>
          </a:p>
        </p:txBody>
      </p:sp>
      <p:sp>
        <p:nvSpPr>
          <p:cNvPr id="2130" name="Google Shape;2130;p76"/>
          <p:cNvSpPr/>
          <p:nvPr/>
        </p:nvSpPr>
        <p:spPr>
          <a:xfrm>
            <a:off x="2286040" y="3673225"/>
            <a:ext cx="4602300" cy="11901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Server</a:t>
            </a:r>
            <a:endParaRPr b="1" sz="1100">
              <a:latin typeface="Calibri"/>
              <a:ea typeface="Calibri"/>
              <a:cs typeface="Calibri"/>
              <a:sym typeface="Calibri"/>
            </a:endParaRPr>
          </a:p>
        </p:txBody>
      </p:sp>
      <p:sp>
        <p:nvSpPr>
          <p:cNvPr id="2131" name="Google Shape;2131;p76"/>
          <p:cNvSpPr txBox="1"/>
          <p:nvPr/>
        </p:nvSpPr>
        <p:spPr>
          <a:xfrm>
            <a:off x="2255663" y="4361383"/>
            <a:ext cx="9141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grpSp>
        <p:nvGrpSpPr>
          <p:cNvPr id="2132" name="Google Shape;2132;p76"/>
          <p:cNvGrpSpPr/>
          <p:nvPr/>
        </p:nvGrpSpPr>
        <p:grpSpPr>
          <a:xfrm>
            <a:off x="3202383" y="3803987"/>
            <a:ext cx="482043" cy="497651"/>
            <a:chOff x="2551430" y="2087169"/>
            <a:chExt cx="841850" cy="870475"/>
          </a:xfrm>
        </p:grpSpPr>
        <p:grpSp>
          <p:nvGrpSpPr>
            <p:cNvPr id="2133" name="Google Shape;2133;p76"/>
            <p:cNvGrpSpPr/>
            <p:nvPr/>
          </p:nvGrpSpPr>
          <p:grpSpPr>
            <a:xfrm>
              <a:off x="2809480" y="2087169"/>
              <a:ext cx="583800" cy="696900"/>
              <a:chOff x="1599080" y="4305106"/>
              <a:chExt cx="583800" cy="696900"/>
            </a:xfrm>
          </p:grpSpPr>
          <p:sp>
            <p:nvSpPr>
              <p:cNvPr id="2134" name="Google Shape;2134;p76"/>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5" name="Google Shape;2135;p76"/>
              <p:cNvGrpSpPr/>
              <p:nvPr/>
            </p:nvGrpSpPr>
            <p:grpSpPr>
              <a:xfrm>
                <a:off x="1757213" y="4450138"/>
                <a:ext cx="267514" cy="406800"/>
                <a:chOff x="3076800" y="2325500"/>
                <a:chExt cx="204600" cy="406800"/>
              </a:xfrm>
            </p:grpSpPr>
            <p:sp>
              <p:nvSpPr>
                <p:cNvPr id="2136" name="Google Shape;2136;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37" name="Google Shape;2137;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38" name="Google Shape;2138;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39" name="Google Shape;2139;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140" name="Google Shape;2140;p76"/>
            <p:cNvGrpSpPr/>
            <p:nvPr/>
          </p:nvGrpSpPr>
          <p:grpSpPr>
            <a:xfrm>
              <a:off x="2551430" y="2260744"/>
              <a:ext cx="583800" cy="696900"/>
              <a:chOff x="1599080" y="4305106"/>
              <a:chExt cx="583800" cy="696900"/>
            </a:xfrm>
          </p:grpSpPr>
          <p:sp>
            <p:nvSpPr>
              <p:cNvPr id="2141" name="Google Shape;2141;p76"/>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2" name="Google Shape;2142;p76"/>
              <p:cNvGrpSpPr/>
              <p:nvPr/>
            </p:nvGrpSpPr>
            <p:grpSpPr>
              <a:xfrm>
                <a:off x="1757213" y="4450138"/>
                <a:ext cx="267514" cy="406800"/>
                <a:chOff x="3076800" y="2325500"/>
                <a:chExt cx="204600" cy="406800"/>
              </a:xfrm>
            </p:grpSpPr>
            <p:sp>
              <p:nvSpPr>
                <p:cNvPr id="2143" name="Google Shape;2143;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44" name="Google Shape;2144;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45" name="Google Shape;2145;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46" name="Google Shape;2146;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sp>
        <p:nvSpPr>
          <p:cNvPr id="2147" name="Google Shape;2147;p76"/>
          <p:cNvSpPr txBox="1"/>
          <p:nvPr/>
        </p:nvSpPr>
        <p:spPr>
          <a:xfrm>
            <a:off x="2348857" y="3955960"/>
            <a:ext cx="727500" cy="1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grpSp>
        <p:nvGrpSpPr>
          <p:cNvPr id="2148" name="Google Shape;2148;p76"/>
          <p:cNvGrpSpPr/>
          <p:nvPr/>
        </p:nvGrpSpPr>
        <p:grpSpPr>
          <a:xfrm>
            <a:off x="3892392" y="3803994"/>
            <a:ext cx="482043" cy="497651"/>
            <a:chOff x="2551430" y="2087169"/>
            <a:chExt cx="841850" cy="870475"/>
          </a:xfrm>
        </p:grpSpPr>
        <p:grpSp>
          <p:nvGrpSpPr>
            <p:cNvPr id="2149" name="Google Shape;2149;p76"/>
            <p:cNvGrpSpPr/>
            <p:nvPr/>
          </p:nvGrpSpPr>
          <p:grpSpPr>
            <a:xfrm>
              <a:off x="2809480" y="2087169"/>
              <a:ext cx="583800" cy="696900"/>
              <a:chOff x="1599080" y="4305106"/>
              <a:chExt cx="583800" cy="696900"/>
            </a:xfrm>
          </p:grpSpPr>
          <p:sp>
            <p:nvSpPr>
              <p:cNvPr id="2150" name="Google Shape;2150;p76"/>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1" name="Google Shape;2151;p76"/>
              <p:cNvGrpSpPr/>
              <p:nvPr/>
            </p:nvGrpSpPr>
            <p:grpSpPr>
              <a:xfrm>
                <a:off x="1757213" y="4450138"/>
                <a:ext cx="267514" cy="406800"/>
                <a:chOff x="3076800" y="2325500"/>
                <a:chExt cx="204600" cy="406800"/>
              </a:xfrm>
            </p:grpSpPr>
            <p:sp>
              <p:nvSpPr>
                <p:cNvPr id="2152" name="Google Shape;2152;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53" name="Google Shape;2153;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54" name="Google Shape;2154;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55" name="Google Shape;2155;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156" name="Google Shape;2156;p76"/>
            <p:cNvGrpSpPr/>
            <p:nvPr/>
          </p:nvGrpSpPr>
          <p:grpSpPr>
            <a:xfrm>
              <a:off x="2551430" y="2260744"/>
              <a:ext cx="583800" cy="696900"/>
              <a:chOff x="1599080" y="4305106"/>
              <a:chExt cx="583800" cy="696900"/>
            </a:xfrm>
          </p:grpSpPr>
          <p:sp>
            <p:nvSpPr>
              <p:cNvPr id="2157" name="Google Shape;2157;p76"/>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8" name="Google Shape;2158;p76"/>
              <p:cNvGrpSpPr/>
              <p:nvPr/>
            </p:nvGrpSpPr>
            <p:grpSpPr>
              <a:xfrm>
                <a:off x="1757213" y="4450138"/>
                <a:ext cx="267514" cy="406800"/>
                <a:chOff x="3076800" y="2325500"/>
                <a:chExt cx="204600" cy="406800"/>
              </a:xfrm>
            </p:grpSpPr>
            <p:sp>
              <p:nvSpPr>
                <p:cNvPr id="2159" name="Google Shape;2159;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60" name="Google Shape;2160;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61" name="Google Shape;2161;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62" name="Google Shape;2162;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grpSp>
        <p:nvGrpSpPr>
          <p:cNvPr id="2163" name="Google Shape;2163;p76"/>
          <p:cNvGrpSpPr/>
          <p:nvPr/>
        </p:nvGrpSpPr>
        <p:grpSpPr>
          <a:xfrm>
            <a:off x="3336243" y="4421698"/>
            <a:ext cx="214292" cy="193635"/>
            <a:chOff x="3163350" y="2159850"/>
            <a:chExt cx="397500" cy="338700"/>
          </a:xfrm>
        </p:grpSpPr>
        <p:sp>
          <p:nvSpPr>
            <p:cNvPr id="2164" name="Google Shape;2164;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65" name="Google Shape;2165;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6" name="Google Shape;2166;p76"/>
          <p:cNvSpPr/>
          <p:nvPr/>
        </p:nvSpPr>
        <p:spPr>
          <a:xfrm>
            <a:off x="4799965" y="2170275"/>
            <a:ext cx="2088300" cy="1008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Client</a:t>
            </a:r>
            <a:endParaRPr b="1" sz="1100">
              <a:latin typeface="Calibri"/>
              <a:ea typeface="Calibri"/>
              <a:cs typeface="Calibri"/>
              <a:sym typeface="Calibri"/>
            </a:endParaRPr>
          </a:p>
        </p:txBody>
      </p:sp>
      <p:grpSp>
        <p:nvGrpSpPr>
          <p:cNvPr id="2167" name="Google Shape;2167;p76"/>
          <p:cNvGrpSpPr/>
          <p:nvPr/>
        </p:nvGrpSpPr>
        <p:grpSpPr>
          <a:xfrm>
            <a:off x="4989360" y="2737295"/>
            <a:ext cx="214292" cy="193635"/>
            <a:chOff x="3163350" y="2159850"/>
            <a:chExt cx="397500" cy="338700"/>
          </a:xfrm>
        </p:grpSpPr>
        <p:sp>
          <p:nvSpPr>
            <p:cNvPr id="2168" name="Google Shape;2168;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69" name="Google Shape;2169;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76"/>
          <p:cNvGrpSpPr/>
          <p:nvPr/>
        </p:nvGrpSpPr>
        <p:grpSpPr>
          <a:xfrm>
            <a:off x="5474529" y="2737296"/>
            <a:ext cx="214292" cy="193635"/>
            <a:chOff x="3163350" y="2159850"/>
            <a:chExt cx="397500" cy="338700"/>
          </a:xfrm>
        </p:grpSpPr>
        <p:sp>
          <p:nvSpPr>
            <p:cNvPr id="2171" name="Google Shape;2171;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72" name="Google Shape;2172;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76"/>
          <p:cNvGrpSpPr/>
          <p:nvPr/>
        </p:nvGrpSpPr>
        <p:grpSpPr>
          <a:xfrm>
            <a:off x="5976914" y="2737296"/>
            <a:ext cx="214292" cy="193635"/>
            <a:chOff x="3163350" y="2159850"/>
            <a:chExt cx="397500" cy="338700"/>
          </a:xfrm>
        </p:grpSpPr>
        <p:sp>
          <p:nvSpPr>
            <p:cNvPr id="2174" name="Google Shape;2174;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75" name="Google Shape;2175;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76"/>
          <p:cNvGrpSpPr/>
          <p:nvPr/>
        </p:nvGrpSpPr>
        <p:grpSpPr>
          <a:xfrm>
            <a:off x="6479312" y="2737296"/>
            <a:ext cx="214292" cy="193635"/>
            <a:chOff x="3163350" y="2159850"/>
            <a:chExt cx="397500" cy="338700"/>
          </a:xfrm>
        </p:grpSpPr>
        <p:sp>
          <p:nvSpPr>
            <p:cNvPr id="2177" name="Google Shape;2177;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78" name="Google Shape;2178;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76"/>
          <p:cNvGrpSpPr/>
          <p:nvPr/>
        </p:nvGrpSpPr>
        <p:grpSpPr>
          <a:xfrm>
            <a:off x="4606874" y="3803994"/>
            <a:ext cx="482043" cy="497651"/>
            <a:chOff x="2551430" y="2087169"/>
            <a:chExt cx="841850" cy="870475"/>
          </a:xfrm>
        </p:grpSpPr>
        <p:grpSp>
          <p:nvGrpSpPr>
            <p:cNvPr id="2180" name="Google Shape;2180;p76"/>
            <p:cNvGrpSpPr/>
            <p:nvPr/>
          </p:nvGrpSpPr>
          <p:grpSpPr>
            <a:xfrm>
              <a:off x="2809480" y="2087169"/>
              <a:ext cx="583800" cy="696900"/>
              <a:chOff x="1599080" y="4305106"/>
              <a:chExt cx="583800" cy="696900"/>
            </a:xfrm>
          </p:grpSpPr>
          <p:sp>
            <p:nvSpPr>
              <p:cNvPr id="2181" name="Google Shape;2181;p76"/>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2" name="Google Shape;2182;p76"/>
              <p:cNvGrpSpPr/>
              <p:nvPr/>
            </p:nvGrpSpPr>
            <p:grpSpPr>
              <a:xfrm>
                <a:off x="1757213" y="4450138"/>
                <a:ext cx="267514" cy="406800"/>
                <a:chOff x="3076800" y="2325500"/>
                <a:chExt cx="204600" cy="406800"/>
              </a:xfrm>
            </p:grpSpPr>
            <p:sp>
              <p:nvSpPr>
                <p:cNvPr id="2183" name="Google Shape;2183;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84" name="Google Shape;2184;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85" name="Google Shape;2185;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86" name="Google Shape;2186;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187" name="Google Shape;2187;p76"/>
            <p:cNvGrpSpPr/>
            <p:nvPr/>
          </p:nvGrpSpPr>
          <p:grpSpPr>
            <a:xfrm>
              <a:off x="2551430" y="2260744"/>
              <a:ext cx="583800" cy="696900"/>
              <a:chOff x="1599080" y="4305106"/>
              <a:chExt cx="583800" cy="696900"/>
            </a:xfrm>
          </p:grpSpPr>
          <p:sp>
            <p:nvSpPr>
              <p:cNvPr id="2188" name="Google Shape;2188;p76"/>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9" name="Google Shape;2189;p76"/>
              <p:cNvGrpSpPr/>
              <p:nvPr/>
            </p:nvGrpSpPr>
            <p:grpSpPr>
              <a:xfrm>
                <a:off x="1757213" y="4450138"/>
                <a:ext cx="267514" cy="406800"/>
                <a:chOff x="3076800" y="2325500"/>
                <a:chExt cx="204600" cy="406800"/>
              </a:xfrm>
            </p:grpSpPr>
            <p:sp>
              <p:nvSpPr>
                <p:cNvPr id="2190" name="Google Shape;2190;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91" name="Google Shape;2191;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92" name="Google Shape;2192;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93" name="Google Shape;2193;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grpSp>
        <p:nvGrpSpPr>
          <p:cNvPr id="2194" name="Google Shape;2194;p76"/>
          <p:cNvGrpSpPr/>
          <p:nvPr/>
        </p:nvGrpSpPr>
        <p:grpSpPr>
          <a:xfrm>
            <a:off x="5321370" y="3803980"/>
            <a:ext cx="482043" cy="497651"/>
            <a:chOff x="2551430" y="2087169"/>
            <a:chExt cx="841850" cy="870475"/>
          </a:xfrm>
        </p:grpSpPr>
        <p:grpSp>
          <p:nvGrpSpPr>
            <p:cNvPr id="2195" name="Google Shape;2195;p76"/>
            <p:cNvGrpSpPr/>
            <p:nvPr/>
          </p:nvGrpSpPr>
          <p:grpSpPr>
            <a:xfrm>
              <a:off x="2809480" y="2087169"/>
              <a:ext cx="583800" cy="696900"/>
              <a:chOff x="1599080" y="4305106"/>
              <a:chExt cx="583800" cy="696900"/>
            </a:xfrm>
          </p:grpSpPr>
          <p:sp>
            <p:nvSpPr>
              <p:cNvPr id="2196" name="Google Shape;2196;p76"/>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7" name="Google Shape;2197;p76"/>
              <p:cNvGrpSpPr/>
              <p:nvPr/>
            </p:nvGrpSpPr>
            <p:grpSpPr>
              <a:xfrm>
                <a:off x="1757213" y="4450138"/>
                <a:ext cx="267514" cy="406800"/>
                <a:chOff x="3076800" y="2325500"/>
                <a:chExt cx="204600" cy="406800"/>
              </a:xfrm>
            </p:grpSpPr>
            <p:sp>
              <p:nvSpPr>
                <p:cNvPr id="2198" name="Google Shape;2198;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99" name="Google Shape;2199;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00" name="Google Shape;2200;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01" name="Google Shape;2201;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202" name="Google Shape;2202;p76"/>
            <p:cNvGrpSpPr/>
            <p:nvPr/>
          </p:nvGrpSpPr>
          <p:grpSpPr>
            <a:xfrm>
              <a:off x="2551430" y="2260744"/>
              <a:ext cx="583800" cy="696900"/>
              <a:chOff x="1599080" y="4305106"/>
              <a:chExt cx="583800" cy="696900"/>
            </a:xfrm>
          </p:grpSpPr>
          <p:sp>
            <p:nvSpPr>
              <p:cNvPr id="2203" name="Google Shape;2203;p76"/>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4" name="Google Shape;2204;p76"/>
              <p:cNvGrpSpPr/>
              <p:nvPr/>
            </p:nvGrpSpPr>
            <p:grpSpPr>
              <a:xfrm>
                <a:off x="1757213" y="4450138"/>
                <a:ext cx="267514" cy="406800"/>
                <a:chOff x="3076800" y="2325500"/>
                <a:chExt cx="204600" cy="406800"/>
              </a:xfrm>
            </p:grpSpPr>
            <p:sp>
              <p:nvSpPr>
                <p:cNvPr id="2205" name="Google Shape;2205;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06" name="Google Shape;2206;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07" name="Google Shape;2207;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08" name="Google Shape;2208;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sp>
        <p:nvSpPr>
          <p:cNvPr id="2209" name="Google Shape;2209;p76"/>
          <p:cNvSpPr txBox="1"/>
          <p:nvPr/>
        </p:nvSpPr>
        <p:spPr>
          <a:xfrm>
            <a:off x="5885027" y="3955967"/>
            <a:ext cx="965700" cy="1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Global Cut</a:t>
            </a:r>
            <a:endParaRPr b="1" sz="1100">
              <a:latin typeface="Calibri"/>
              <a:ea typeface="Calibri"/>
              <a:cs typeface="Calibri"/>
              <a:sym typeface="Calibri"/>
            </a:endParaRPr>
          </a:p>
        </p:txBody>
      </p:sp>
      <p:sp>
        <p:nvSpPr>
          <p:cNvPr id="2210" name="Google Shape;2210;p76"/>
          <p:cNvSpPr/>
          <p:nvPr/>
        </p:nvSpPr>
        <p:spPr>
          <a:xfrm>
            <a:off x="3081956" y="3937015"/>
            <a:ext cx="2840125" cy="213787"/>
          </a:xfrm>
          <a:custGeom>
            <a:rect b="b" l="l" r="r" t="t"/>
            <a:pathLst>
              <a:path extrusionOk="0" h="14958" w="198402">
                <a:moveTo>
                  <a:pt x="0" y="11571"/>
                </a:moveTo>
                <a:cubicBezTo>
                  <a:pt x="3152" y="12089"/>
                  <a:pt x="12982" y="15805"/>
                  <a:pt x="18909" y="14676"/>
                </a:cubicBezTo>
                <a:cubicBezTo>
                  <a:pt x="24836" y="13547"/>
                  <a:pt x="27893" y="4845"/>
                  <a:pt x="35560" y="4798"/>
                </a:cubicBezTo>
                <a:cubicBezTo>
                  <a:pt x="43227" y="4751"/>
                  <a:pt x="51129" y="14159"/>
                  <a:pt x="64911" y="14394"/>
                </a:cubicBezTo>
                <a:cubicBezTo>
                  <a:pt x="78693" y="14629"/>
                  <a:pt x="101271" y="6444"/>
                  <a:pt x="118251" y="6209"/>
                </a:cubicBezTo>
                <a:cubicBezTo>
                  <a:pt x="135232" y="5974"/>
                  <a:pt x="153436" y="14017"/>
                  <a:pt x="166794" y="12982"/>
                </a:cubicBezTo>
                <a:cubicBezTo>
                  <a:pt x="180153" y="11947"/>
                  <a:pt x="193134" y="2164"/>
                  <a:pt x="198402" y="0"/>
                </a:cubicBezTo>
              </a:path>
            </a:pathLst>
          </a:custGeom>
          <a:noFill/>
          <a:ln cap="flat" cmpd="sng" w="76200">
            <a:solidFill>
              <a:srgbClr val="000000"/>
            </a:solidFill>
            <a:prstDash val="solid"/>
            <a:round/>
            <a:headEnd len="med" w="med" type="none"/>
            <a:tailEnd len="med" w="med" type="none"/>
          </a:ln>
        </p:spPr>
      </p:sp>
      <p:sp>
        <p:nvSpPr>
          <p:cNvPr id="2211" name="Google Shape;2211;p76"/>
          <p:cNvSpPr/>
          <p:nvPr/>
        </p:nvSpPr>
        <p:spPr>
          <a:xfrm rot="-8343629">
            <a:off x="5478053" y="3072534"/>
            <a:ext cx="413422" cy="74316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6"/>
          <p:cNvSpPr/>
          <p:nvPr/>
        </p:nvSpPr>
        <p:spPr>
          <a:xfrm>
            <a:off x="2286040" y="2170318"/>
            <a:ext cx="2088300" cy="1008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Client</a:t>
            </a:r>
            <a:endParaRPr b="1" sz="2800">
              <a:latin typeface="Calibri"/>
              <a:ea typeface="Calibri"/>
              <a:cs typeface="Calibri"/>
              <a:sym typeface="Calibri"/>
            </a:endParaRPr>
          </a:p>
        </p:txBody>
      </p:sp>
      <p:grpSp>
        <p:nvGrpSpPr>
          <p:cNvPr id="2213" name="Google Shape;2213;p76"/>
          <p:cNvGrpSpPr/>
          <p:nvPr/>
        </p:nvGrpSpPr>
        <p:grpSpPr>
          <a:xfrm>
            <a:off x="2475435" y="2737295"/>
            <a:ext cx="214292" cy="193635"/>
            <a:chOff x="3163350" y="2159850"/>
            <a:chExt cx="397500" cy="338700"/>
          </a:xfrm>
        </p:grpSpPr>
        <p:sp>
          <p:nvSpPr>
            <p:cNvPr id="2214" name="Google Shape;2214;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15" name="Google Shape;2215;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6" name="Google Shape;2216;p76"/>
          <p:cNvSpPr/>
          <p:nvPr/>
        </p:nvSpPr>
        <p:spPr>
          <a:xfrm flipH="1" rot="8343629">
            <a:off x="3380906" y="3087698"/>
            <a:ext cx="413422" cy="74316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7" name="Google Shape;2217;p76"/>
          <p:cNvGrpSpPr/>
          <p:nvPr/>
        </p:nvGrpSpPr>
        <p:grpSpPr>
          <a:xfrm>
            <a:off x="2960604" y="2737296"/>
            <a:ext cx="214292" cy="193635"/>
            <a:chOff x="3163350" y="2159850"/>
            <a:chExt cx="397500" cy="338700"/>
          </a:xfrm>
        </p:grpSpPr>
        <p:sp>
          <p:nvSpPr>
            <p:cNvPr id="2218" name="Google Shape;2218;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19" name="Google Shape;2219;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76"/>
          <p:cNvGrpSpPr/>
          <p:nvPr/>
        </p:nvGrpSpPr>
        <p:grpSpPr>
          <a:xfrm>
            <a:off x="3462988" y="2737296"/>
            <a:ext cx="214292" cy="193635"/>
            <a:chOff x="3163350" y="2159850"/>
            <a:chExt cx="397500" cy="338700"/>
          </a:xfrm>
        </p:grpSpPr>
        <p:sp>
          <p:nvSpPr>
            <p:cNvPr id="2221" name="Google Shape;2221;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22" name="Google Shape;2222;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3" name="Google Shape;2223;p76"/>
          <p:cNvGrpSpPr/>
          <p:nvPr/>
        </p:nvGrpSpPr>
        <p:grpSpPr>
          <a:xfrm>
            <a:off x="3965386" y="2737296"/>
            <a:ext cx="214292" cy="193635"/>
            <a:chOff x="3163350" y="2159850"/>
            <a:chExt cx="397500" cy="338700"/>
          </a:xfrm>
        </p:grpSpPr>
        <p:sp>
          <p:nvSpPr>
            <p:cNvPr id="2224" name="Google Shape;2224;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25" name="Google Shape;2225;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76"/>
          <p:cNvGrpSpPr/>
          <p:nvPr/>
        </p:nvGrpSpPr>
        <p:grpSpPr>
          <a:xfrm>
            <a:off x="4026253" y="4421698"/>
            <a:ext cx="214292" cy="193635"/>
            <a:chOff x="3163350" y="2159850"/>
            <a:chExt cx="397500" cy="338700"/>
          </a:xfrm>
        </p:grpSpPr>
        <p:sp>
          <p:nvSpPr>
            <p:cNvPr id="2227" name="Google Shape;2227;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28" name="Google Shape;2228;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9" name="Google Shape;2229;p76"/>
          <p:cNvGrpSpPr/>
          <p:nvPr/>
        </p:nvGrpSpPr>
        <p:grpSpPr>
          <a:xfrm>
            <a:off x="4740742" y="4421698"/>
            <a:ext cx="214292" cy="193635"/>
            <a:chOff x="3163350" y="2159850"/>
            <a:chExt cx="397500" cy="338700"/>
          </a:xfrm>
        </p:grpSpPr>
        <p:sp>
          <p:nvSpPr>
            <p:cNvPr id="2230" name="Google Shape;2230;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31" name="Google Shape;2231;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76"/>
          <p:cNvGrpSpPr/>
          <p:nvPr/>
        </p:nvGrpSpPr>
        <p:grpSpPr>
          <a:xfrm>
            <a:off x="5455231" y="4421698"/>
            <a:ext cx="214292" cy="193635"/>
            <a:chOff x="3163350" y="2159850"/>
            <a:chExt cx="397500" cy="338700"/>
          </a:xfrm>
        </p:grpSpPr>
        <p:sp>
          <p:nvSpPr>
            <p:cNvPr id="2233" name="Google Shape;2233;p7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34" name="Google Shape;2234;p7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76"/>
          <p:cNvGrpSpPr/>
          <p:nvPr/>
        </p:nvGrpSpPr>
        <p:grpSpPr>
          <a:xfrm>
            <a:off x="4929403" y="2218837"/>
            <a:ext cx="334284" cy="398418"/>
            <a:chOff x="1599080" y="4305106"/>
            <a:chExt cx="583800" cy="696900"/>
          </a:xfrm>
        </p:grpSpPr>
        <p:sp>
          <p:nvSpPr>
            <p:cNvPr id="2236" name="Google Shape;2236;p76"/>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7" name="Google Shape;2237;p76"/>
            <p:cNvGrpSpPr/>
            <p:nvPr/>
          </p:nvGrpSpPr>
          <p:grpSpPr>
            <a:xfrm>
              <a:off x="1757213" y="4450138"/>
              <a:ext cx="267514" cy="406800"/>
              <a:chOff x="3076800" y="2325500"/>
              <a:chExt cx="204600" cy="406800"/>
            </a:xfrm>
          </p:grpSpPr>
          <p:sp>
            <p:nvSpPr>
              <p:cNvPr id="2238" name="Google Shape;2238;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39" name="Google Shape;2239;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40" name="Google Shape;2240;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41" name="Google Shape;2241;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242" name="Google Shape;2242;p76"/>
          <p:cNvGrpSpPr/>
          <p:nvPr/>
        </p:nvGrpSpPr>
        <p:grpSpPr>
          <a:xfrm>
            <a:off x="2415478" y="2218837"/>
            <a:ext cx="334284" cy="398418"/>
            <a:chOff x="1599080" y="4305106"/>
            <a:chExt cx="583800" cy="696900"/>
          </a:xfrm>
        </p:grpSpPr>
        <p:sp>
          <p:nvSpPr>
            <p:cNvPr id="2243" name="Google Shape;2243;p76"/>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4" name="Google Shape;2244;p76"/>
            <p:cNvGrpSpPr/>
            <p:nvPr/>
          </p:nvGrpSpPr>
          <p:grpSpPr>
            <a:xfrm>
              <a:off x="1757213" y="4450138"/>
              <a:ext cx="267514" cy="406800"/>
              <a:chOff x="3076800" y="2325500"/>
              <a:chExt cx="204600" cy="406800"/>
            </a:xfrm>
          </p:grpSpPr>
          <p:sp>
            <p:nvSpPr>
              <p:cNvPr id="2245" name="Google Shape;2245;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46" name="Google Shape;2246;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47" name="Google Shape;2247;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48" name="Google Shape;2248;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249" name="Google Shape;2249;p76"/>
          <p:cNvGrpSpPr/>
          <p:nvPr/>
        </p:nvGrpSpPr>
        <p:grpSpPr>
          <a:xfrm>
            <a:off x="2900646" y="2218837"/>
            <a:ext cx="334284" cy="398418"/>
            <a:chOff x="1599080" y="4305106"/>
            <a:chExt cx="583800" cy="696900"/>
          </a:xfrm>
        </p:grpSpPr>
        <p:sp>
          <p:nvSpPr>
            <p:cNvPr id="2250" name="Google Shape;2250;p76"/>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1" name="Google Shape;2251;p76"/>
            <p:cNvGrpSpPr/>
            <p:nvPr/>
          </p:nvGrpSpPr>
          <p:grpSpPr>
            <a:xfrm>
              <a:off x="1757213" y="4450138"/>
              <a:ext cx="267514" cy="406800"/>
              <a:chOff x="3076800" y="2325500"/>
              <a:chExt cx="204600" cy="406800"/>
            </a:xfrm>
          </p:grpSpPr>
          <p:sp>
            <p:nvSpPr>
              <p:cNvPr id="2252" name="Google Shape;2252;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53" name="Google Shape;2253;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54" name="Google Shape;2254;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55" name="Google Shape;2255;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256" name="Google Shape;2256;p76"/>
          <p:cNvGrpSpPr/>
          <p:nvPr/>
        </p:nvGrpSpPr>
        <p:grpSpPr>
          <a:xfrm>
            <a:off x="3403036" y="2218837"/>
            <a:ext cx="334284" cy="398418"/>
            <a:chOff x="1599080" y="4305106"/>
            <a:chExt cx="583800" cy="696900"/>
          </a:xfrm>
        </p:grpSpPr>
        <p:sp>
          <p:nvSpPr>
            <p:cNvPr id="2257" name="Google Shape;2257;p76"/>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8" name="Google Shape;2258;p76"/>
            <p:cNvGrpSpPr/>
            <p:nvPr/>
          </p:nvGrpSpPr>
          <p:grpSpPr>
            <a:xfrm>
              <a:off x="1757213" y="4450138"/>
              <a:ext cx="267514" cy="406800"/>
              <a:chOff x="3076800" y="2325500"/>
              <a:chExt cx="204600" cy="406800"/>
            </a:xfrm>
          </p:grpSpPr>
          <p:sp>
            <p:nvSpPr>
              <p:cNvPr id="2259" name="Google Shape;2259;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60" name="Google Shape;2260;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61" name="Google Shape;2261;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62" name="Google Shape;2262;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263" name="Google Shape;2263;p76"/>
          <p:cNvGrpSpPr/>
          <p:nvPr/>
        </p:nvGrpSpPr>
        <p:grpSpPr>
          <a:xfrm>
            <a:off x="3905426" y="2216261"/>
            <a:ext cx="334284" cy="398418"/>
            <a:chOff x="1599080" y="4305106"/>
            <a:chExt cx="583800" cy="696900"/>
          </a:xfrm>
        </p:grpSpPr>
        <p:sp>
          <p:nvSpPr>
            <p:cNvPr id="2264" name="Google Shape;2264;p76"/>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5" name="Google Shape;2265;p76"/>
            <p:cNvGrpSpPr/>
            <p:nvPr/>
          </p:nvGrpSpPr>
          <p:grpSpPr>
            <a:xfrm>
              <a:off x="1757213" y="4450138"/>
              <a:ext cx="267514" cy="406800"/>
              <a:chOff x="3076800" y="2325500"/>
              <a:chExt cx="204600" cy="406800"/>
            </a:xfrm>
          </p:grpSpPr>
          <p:sp>
            <p:nvSpPr>
              <p:cNvPr id="2266" name="Google Shape;2266;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67" name="Google Shape;2267;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68" name="Google Shape;2268;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69" name="Google Shape;2269;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sp>
        <p:nvSpPr>
          <p:cNvPr id="2270" name="Google Shape;2270;p76"/>
          <p:cNvSpPr/>
          <p:nvPr/>
        </p:nvSpPr>
        <p:spPr>
          <a:xfrm>
            <a:off x="2328478" y="2252612"/>
            <a:ext cx="1996916" cy="213787"/>
          </a:xfrm>
          <a:custGeom>
            <a:rect b="b" l="l" r="r" t="t"/>
            <a:pathLst>
              <a:path extrusionOk="0" h="14958" w="198402">
                <a:moveTo>
                  <a:pt x="0" y="11571"/>
                </a:moveTo>
                <a:cubicBezTo>
                  <a:pt x="3152" y="12089"/>
                  <a:pt x="12982" y="15805"/>
                  <a:pt x="18909" y="14676"/>
                </a:cubicBezTo>
                <a:cubicBezTo>
                  <a:pt x="24836" y="13547"/>
                  <a:pt x="27893" y="4845"/>
                  <a:pt x="35560" y="4798"/>
                </a:cubicBezTo>
                <a:cubicBezTo>
                  <a:pt x="43227" y="4751"/>
                  <a:pt x="51129" y="14159"/>
                  <a:pt x="64911" y="14394"/>
                </a:cubicBezTo>
                <a:cubicBezTo>
                  <a:pt x="78693" y="14629"/>
                  <a:pt x="101271" y="6444"/>
                  <a:pt x="118251" y="6209"/>
                </a:cubicBezTo>
                <a:cubicBezTo>
                  <a:pt x="135232" y="5974"/>
                  <a:pt x="153436" y="14017"/>
                  <a:pt x="166794" y="12982"/>
                </a:cubicBezTo>
                <a:cubicBezTo>
                  <a:pt x="180153" y="11947"/>
                  <a:pt x="193134" y="2164"/>
                  <a:pt x="198402" y="0"/>
                </a:cubicBezTo>
              </a:path>
            </a:pathLst>
          </a:custGeom>
          <a:noFill/>
          <a:ln cap="flat" cmpd="sng" w="76200">
            <a:solidFill>
              <a:srgbClr val="000000"/>
            </a:solidFill>
            <a:prstDash val="solid"/>
            <a:round/>
            <a:headEnd len="med" w="med" type="none"/>
            <a:tailEnd len="med" w="med" type="none"/>
          </a:ln>
        </p:spPr>
      </p:sp>
      <p:grpSp>
        <p:nvGrpSpPr>
          <p:cNvPr id="2271" name="Google Shape;2271;p76"/>
          <p:cNvGrpSpPr/>
          <p:nvPr/>
        </p:nvGrpSpPr>
        <p:grpSpPr>
          <a:xfrm>
            <a:off x="5414571" y="2218837"/>
            <a:ext cx="334284" cy="398418"/>
            <a:chOff x="1599080" y="4305106"/>
            <a:chExt cx="583800" cy="696900"/>
          </a:xfrm>
        </p:grpSpPr>
        <p:sp>
          <p:nvSpPr>
            <p:cNvPr id="2272" name="Google Shape;2272;p76"/>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3" name="Google Shape;2273;p76"/>
            <p:cNvGrpSpPr/>
            <p:nvPr/>
          </p:nvGrpSpPr>
          <p:grpSpPr>
            <a:xfrm>
              <a:off x="1757213" y="4450138"/>
              <a:ext cx="267514" cy="406800"/>
              <a:chOff x="3076800" y="2325500"/>
              <a:chExt cx="204600" cy="406800"/>
            </a:xfrm>
          </p:grpSpPr>
          <p:sp>
            <p:nvSpPr>
              <p:cNvPr id="2274" name="Google Shape;2274;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75" name="Google Shape;2275;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76" name="Google Shape;2276;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77" name="Google Shape;2277;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278" name="Google Shape;2278;p76"/>
          <p:cNvGrpSpPr/>
          <p:nvPr/>
        </p:nvGrpSpPr>
        <p:grpSpPr>
          <a:xfrm>
            <a:off x="5916961" y="2218837"/>
            <a:ext cx="334284" cy="398418"/>
            <a:chOff x="1599080" y="4305106"/>
            <a:chExt cx="583800" cy="696900"/>
          </a:xfrm>
        </p:grpSpPr>
        <p:sp>
          <p:nvSpPr>
            <p:cNvPr id="2279" name="Google Shape;2279;p76"/>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0" name="Google Shape;2280;p76"/>
            <p:cNvGrpSpPr/>
            <p:nvPr/>
          </p:nvGrpSpPr>
          <p:grpSpPr>
            <a:xfrm>
              <a:off x="1757213" y="4450138"/>
              <a:ext cx="267514" cy="406800"/>
              <a:chOff x="3076800" y="2325500"/>
              <a:chExt cx="204600" cy="406800"/>
            </a:xfrm>
          </p:grpSpPr>
          <p:sp>
            <p:nvSpPr>
              <p:cNvPr id="2281" name="Google Shape;2281;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82" name="Google Shape;2282;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83" name="Google Shape;2283;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84" name="Google Shape;2284;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285" name="Google Shape;2285;p76"/>
          <p:cNvGrpSpPr/>
          <p:nvPr/>
        </p:nvGrpSpPr>
        <p:grpSpPr>
          <a:xfrm>
            <a:off x="6419351" y="2218837"/>
            <a:ext cx="334284" cy="398418"/>
            <a:chOff x="1599080" y="4305106"/>
            <a:chExt cx="583800" cy="696900"/>
          </a:xfrm>
        </p:grpSpPr>
        <p:sp>
          <p:nvSpPr>
            <p:cNvPr id="2286" name="Google Shape;2286;p76"/>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7" name="Google Shape;2287;p76"/>
            <p:cNvGrpSpPr/>
            <p:nvPr/>
          </p:nvGrpSpPr>
          <p:grpSpPr>
            <a:xfrm>
              <a:off x="1757213" y="4450138"/>
              <a:ext cx="267514" cy="406800"/>
              <a:chOff x="3076800" y="2325500"/>
              <a:chExt cx="204600" cy="406800"/>
            </a:xfrm>
          </p:grpSpPr>
          <p:sp>
            <p:nvSpPr>
              <p:cNvPr id="2288" name="Google Shape;2288;p7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89" name="Google Shape;2289;p7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90" name="Google Shape;2290;p7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291" name="Google Shape;2291;p7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sp>
        <p:nvSpPr>
          <p:cNvPr id="2292" name="Google Shape;2292;p76"/>
          <p:cNvSpPr/>
          <p:nvPr/>
        </p:nvSpPr>
        <p:spPr>
          <a:xfrm>
            <a:off x="4842403" y="2252612"/>
            <a:ext cx="1996916" cy="213787"/>
          </a:xfrm>
          <a:custGeom>
            <a:rect b="b" l="l" r="r" t="t"/>
            <a:pathLst>
              <a:path extrusionOk="0" h="14958" w="198402">
                <a:moveTo>
                  <a:pt x="0" y="11571"/>
                </a:moveTo>
                <a:cubicBezTo>
                  <a:pt x="3152" y="12089"/>
                  <a:pt x="12982" y="15805"/>
                  <a:pt x="18909" y="14676"/>
                </a:cubicBezTo>
                <a:cubicBezTo>
                  <a:pt x="24836" y="13547"/>
                  <a:pt x="27893" y="4845"/>
                  <a:pt x="35560" y="4798"/>
                </a:cubicBezTo>
                <a:cubicBezTo>
                  <a:pt x="43227" y="4751"/>
                  <a:pt x="51129" y="14159"/>
                  <a:pt x="64911" y="14394"/>
                </a:cubicBezTo>
                <a:cubicBezTo>
                  <a:pt x="78693" y="14629"/>
                  <a:pt x="101271" y="6444"/>
                  <a:pt x="118251" y="6209"/>
                </a:cubicBezTo>
                <a:cubicBezTo>
                  <a:pt x="135232" y="5974"/>
                  <a:pt x="153436" y="14017"/>
                  <a:pt x="166794" y="12982"/>
                </a:cubicBezTo>
                <a:cubicBezTo>
                  <a:pt x="180153" y="11947"/>
                  <a:pt x="193134" y="2164"/>
                  <a:pt x="198402" y="0"/>
                </a:cubicBezTo>
              </a:path>
            </a:pathLst>
          </a:custGeom>
          <a:noFill/>
          <a:ln cap="flat" cmpd="sng" w="76200">
            <a:solidFill>
              <a:srgbClr val="000000"/>
            </a:solidFill>
            <a:prstDash val="solid"/>
            <a:round/>
            <a:headEnd len="med" w="med" type="none"/>
            <a:tailEnd len="med" w="med" type="none"/>
          </a:ln>
        </p:spPr>
      </p:sp>
      <p:sp>
        <p:nvSpPr>
          <p:cNvPr id="2293" name="Google Shape;2293;p76"/>
          <p:cNvSpPr txBox="1"/>
          <p:nvPr/>
        </p:nvSpPr>
        <p:spPr>
          <a:xfrm>
            <a:off x="7183550" y="2170275"/>
            <a:ext cx="1880700" cy="26931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Global cut pushed to clients</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Avoids coordination at clients</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Clients reissue operations</a:t>
            </a:r>
            <a:endParaRPr b="1" sz="1800">
              <a:solidFill>
                <a:schemeClr val="dk1"/>
              </a:solidFill>
              <a:latin typeface="Calibri"/>
              <a:ea typeface="Calibri"/>
              <a:cs typeface="Calibri"/>
              <a:sym typeface="Calibri"/>
            </a:endParaRPr>
          </a:p>
        </p:txBody>
      </p:sp>
      <p:sp>
        <p:nvSpPr>
          <p:cNvPr id="2294" name="Google Shape;2294;p76"/>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during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Server and client cores observe ownership change independently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77"/>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Indirection Records</a:t>
            </a:r>
            <a:endParaRPr>
              <a:latin typeface="Calibri"/>
              <a:ea typeface="Calibri"/>
              <a:cs typeface="Calibri"/>
              <a:sym typeface="Calibri"/>
            </a:endParaRPr>
          </a:p>
        </p:txBody>
      </p:sp>
      <p:sp>
        <p:nvSpPr>
          <p:cNvPr id="2300" name="Google Shape;2300;p77"/>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Migrating records on SSD can slow down reconfiguration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Use shared remote tier to restrict migration to main memory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grpSp>
        <p:nvGrpSpPr>
          <p:cNvPr id="2301" name="Google Shape;2301;p77"/>
          <p:cNvGrpSpPr/>
          <p:nvPr/>
        </p:nvGrpSpPr>
        <p:grpSpPr>
          <a:xfrm>
            <a:off x="3722119" y="2199986"/>
            <a:ext cx="1271442" cy="994652"/>
            <a:chOff x="3478300" y="797250"/>
            <a:chExt cx="1543200" cy="1233600"/>
          </a:xfrm>
        </p:grpSpPr>
        <p:grpSp>
          <p:nvGrpSpPr>
            <p:cNvPr id="2302" name="Google Shape;2302;p77"/>
            <p:cNvGrpSpPr/>
            <p:nvPr/>
          </p:nvGrpSpPr>
          <p:grpSpPr>
            <a:xfrm>
              <a:off x="3478300" y="797250"/>
              <a:ext cx="1543200" cy="616800"/>
              <a:chOff x="3478300" y="797250"/>
              <a:chExt cx="1543200" cy="616800"/>
            </a:xfrm>
          </p:grpSpPr>
          <p:grpSp>
            <p:nvGrpSpPr>
              <p:cNvPr id="2303" name="Google Shape;2303;p77"/>
              <p:cNvGrpSpPr/>
              <p:nvPr/>
            </p:nvGrpSpPr>
            <p:grpSpPr>
              <a:xfrm>
                <a:off x="3478300" y="797250"/>
                <a:ext cx="1543200" cy="154200"/>
                <a:chOff x="3478300" y="797250"/>
                <a:chExt cx="1543200" cy="154200"/>
              </a:xfrm>
            </p:grpSpPr>
            <p:grpSp>
              <p:nvGrpSpPr>
                <p:cNvPr id="2304" name="Google Shape;2304;p77"/>
                <p:cNvGrpSpPr/>
                <p:nvPr/>
              </p:nvGrpSpPr>
              <p:grpSpPr>
                <a:xfrm>
                  <a:off x="3478300" y="797250"/>
                  <a:ext cx="771600" cy="154200"/>
                  <a:chOff x="3478300" y="797250"/>
                  <a:chExt cx="771600" cy="154200"/>
                </a:xfrm>
              </p:grpSpPr>
              <p:sp>
                <p:nvSpPr>
                  <p:cNvPr id="2305" name="Google Shape;2305;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77"/>
                <p:cNvGrpSpPr/>
                <p:nvPr/>
              </p:nvGrpSpPr>
              <p:grpSpPr>
                <a:xfrm>
                  <a:off x="4249900" y="797250"/>
                  <a:ext cx="771600" cy="154200"/>
                  <a:chOff x="3478300" y="797250"/>
                  <a:chExt cx="771600" cy="154200"/>
                </a:xfrm>
              </p:grpSpPr>
              <p:sp>
                <p:nvSpPr>
                  <p:cNvPr id="2310" name="Google Shape;2310;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14" name="Google Shape;2314;p77"/>
              <p:cNvGrpSpPr/>
              <p:nvPr/>
            </p:nvGrpSpPr>
            <p:grpSpPr>
              <a:xfrm>
                <a:off x="3478300" y="951450"/>
                <a:ext cx="1543200" cy="154200"/>
                <a:chOff x="3478300" y="797250"/>
                <a:chExt cx="1543200" cy="154200"/>
              </a:xfrm>
            </p:grpSpPr>
            <p:grpSp>
              <p:nvGrpSpPr>
                <p:cNvPr id="2315" name="Google Shape;2315;p77"/>
                <p:cNvGrpSpPr/>
                <p:nvPr/>
              </p:nvGrpSpPr>
              <p:grpSpPr>
                <a:xfrm>
                  <a:off x="3478300" y="797250"/>
                  <a:ext cx="771600" cy="154200"/>
                  <a:chOff x="3478300" y="797250"/>
                  <a:chExt cx="771600" cy="154200"/>
                </a:xfrm>
              </p:grpSpPr>
              <p:sp>
                <p:nvSpPr>
                  <p:cNvPr id="2316" name="Google Shape;2316;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0" name="Google Shape;2320;p77"/>
                <p:cNvGrpSpPr/>
                <p:nvPr/>
              </p:nvGrpSpPr>
              <p:grpSpPr>
                <a:xfrm>
                  <a:off x="4249900" y="797250"/>
                  <a:ext cx="771600" cy="154200"/>
                  <a:chOff x="3478300" y="797250"/>
                  <a:chExt cx="771600" cy="154200"/>
                </a:xfrm>
              </p:grpSpPr>
              <p:sp>
                <p:nvSpPr>
                  <p:cNvPr id="2321" name="Google Shape;2321;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5" name="Google Shape;2325;p77"/>
              <p:cNvGrpSpPr/>
              <p:nvPr/>
            </p:nvGrpSpPr>
            <p:grpSpPr>
              <a:xfrm>
                <a:off x="3478300" y="1105650"/>
                <a:ext cx="1543200" cy="154200"/>
                <a:chOff x="3478300" y="797250"/>
                <a:chExt cx="1543200" cy="154200"/>
              </a:xfrm>
            </p:grpSpPr>
            <p:grpSp>
              <p:nvGrpSpPr>
                <p:cNvPr id="2326" name="Google Shape;2326;p77"/>
                <p:cNvGrpSpPr/>
                <p:nvPr/>
              </p:nvGrpSpPr>
              <p:grpSpPr>
                <a:xfrm>
                  <a:off x="3478300" y="797250"/>
                  <a:ext cx="771600" cy="154200"/>
                  <a:chOff x="3478300" y="797250"/>
                  <a:chExt cx="771600" cy="154200"/>
                </a:xfrm>
              </p:grpSpPr>
              <p:sp>
                <p:nvSpPr>
                  <p:cNvPr id="2327" name="Google Shape;2327;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1" name="Google Shape;2331;p77"/>
                <p:cNvGrpSpPr/>
                <p:nvPr/>
              </p:nvGrpSpPr>
              <p:grpSpPr>
                <a:xfrm>
                  <a:off x="4249900" y="797250"/>
                  <a:ext cx="771600" cy="154200"/>
                  <a:chOff x="3478300" y="797250"/>
                  <a:chExt cx="771600" cy="154200"/>
                </a:xfrm>
              </p:grpSpPr>
              <p:sp>
                <p:nvSpPr>
                  <p:cNvPr id="2332" name="Google Shape;2332;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6" name="Google Shape;2336;p77"/>
              <p:cNvGrpSpPr/>
              <p:nvPr/>
            </p:nvGrpSpPr>
            <p:grpSpPr>
              <a:xfrm>
                <a:off x="3478300" y="1259850"/>
                <a:ext cx="1543200" cy="154200"/>
                <a:chOff x="3478300" y="797250"/>
                <a:chExt cx="1543200" cy="154200"/>
              </a:xfrm>
            </p:grpSpPr>
            <p:grpSp>
              <p:nvGrpSpPr>
                <p:cNvPr id="2337" name="Google Shape;2337;p77"/>
                <p:cNvGrpSpPr/>
                <p:nvPr/>
              </p:nvGrpSpPr>
              <p:grpSpPr>
                <a:xfrm>
                  <a:off x="3478300" y="797250"/>
                  <a:ext cx="771600" cy="154200"/>
                  <a:chOff x="3478300" y="797250"/>
                  <a:chExt cx="771600" cy="154200"/>
                </a:xfrm>
              </p:grpSpPr>
              <p:sp>
                <p:nvSpPr>
                  <p:cNvPr id="2338" name="Google Shape;2338;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2" name="Google Shape;2342;p77"/>
                <p:cNvGrpSpPr/>
                <p:nvPr/>
              </p:nvGrpSpPr>
              <p:grpSpPr>
                <a:xfrm>
                  <a:off x="4249900" y="797250"/>
                  <a:ext cx="771600" cy="154200"/>
                  <a:chOff x="3478300" y="797250"/>
                  <a:chExt cx="771600" cy="154200"/>
                </a:xfrm>
              </p:grpSpPr>
              <p:sp>
                <p:nvSpPr>
                  <p:cNvPr id="2343" name="Google Shape;2343;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47" name="Google Shape;2347;p77"/>
            <p:cNvGrpSpPr/>
            <p:nvPr/>
          </p:nvGrpSpPr>
          <p:grpSpPr>
            <a:xfrm>
              <a:off x="3478300" y="1414050"/>
              <a:ext cx="1543200" cy="616800"/>
              <a:chOff x="3478300" y="797250"/>
              <a:chExt cx="1543200" cy="616800"/>
            </a:xfrm>
          </p:grpSpPr>
          <p:grpSp>
            <p:nvGrpSpPr>
              <p:cNvPr id="2348" name="Google Shape;2348;p77"/>
              <p:cNvGrpSpPr/>
              <p:nvPr/>
            </p:nvGrpSpPr>
            <p:grpSpPr>
              <a:xfrm>
                <a:off x="3478300" y="797250"/>
                <a:ext cx="1543200" cy="154200"/>
                <a:chOff x="3478300" y="797250"/>
                <a:chExt cx="1543200" cy="154200"/>
              </a:xfrm>
            </p:grpSpPr>
            <p:grpSp>
              <p:nvGrpSpPr>
                <p:cNvPr id="2349" name="Google Shape;2349;p77"/>
                <p:cNvGrpSpPr/>
                <p:nvPr/>
              </p:nvGrpSpPr>
              <p:grpSpPr>
                <a:xfrm>
                  <a:off x="3478300" y="797250"/>
                  <a:ext cx="771600" cy="154200"/>
                  <a:chOff x="3478300" y="797250"/>
                  <a:chExt cx="771600" cy="154200"/>
                </a:xfrm>
              </p:grpSpPr>
              <p:sp>
                <p:nvSpPr>
                  <p:cNvPr id="2350" name="Google Shape;2350;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77"/>
                <p:cNvGrpSpPr/>
                <p:nvPr/>
              </p:nvGrpSpPr>
              <p:grpSpPr>
                <a:xfrm>
                  <a:off x="4249900" y="797250"/>
                  <a:ext cx="771600" cy="154200"/>
                  <a:chOff x="3478300" y="797250"/>
                  <a:chExt cx="771600" cy="154200"/>
                </a:xfrm>
              </p:grpSpPr>
              <p:sp>
                <p:nvSpPr>
                  <p:cNvPr id="2355" name="Google Shape;2355;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59" name="Google Shape;2359;p77"/>
              <p:cNvGrpSpPr/>
              <p:nvPr/>
            </p:nvGrpSpPr>
            <p:grpSpPr>
              <a:xfrm>
                <a:off x="3478300" y="951450"/>
                <a:ext cx="1543200" cy="154200"/>
                <a:chOff x="3478300" y="797250"/>
                <a:chExt cx="1543200" cy="154200"/>
              </a:xfrm>
            </p:grpSpPr>
            <p:grpSp>
              <p:nvGrpSpPr>
                <p:cNvPr id="2360" name="Google Shape;2360;p77"/>
                <p:cNvGrpSpPr/>
                <p:nvPr/>
              </p:nvGrpSpPr>
              <p:grpSpPr>
                <a:xfrm>
                  <a:off x="3478300" y="797250"/>
                  <a:ext cx="771600" cy="154200"/>
                  <a:chOff x="3478300" y="797250"/>
                  <a:chExt cx="771600" cy="154200"/>
                </a:xfrm>
              </p:grpSpPr>
              <p:sp>
                <p:nvSpPr>
                  <p:cNvPr id="2361" name="Google Shape;2361;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5" name="Google Shape;2365;p77"/>
                <p:cNvGrpSpPr/>
                <p:nvPr/>
              </p:nvGrpSpPr>
              <p:grpSpPr>
                <a:xfrm>
                  <a:off x="4249900" y="797250"/>
                  <a:ext cx="771600" cy="154200"/>
                  <a:chOff x="3478300" y="797250"/>
                  <a:chExt cx="771600" cy="154200"/>
                </a:xfrm>
              </p:grpSpPr>
              <p:sp>
                <p:nvSpPr>
                  <p:cNvPr id="2366" name="Google Shape;2366;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70" name="Google Shape;2370;p77"/>
              <p:cNvGrpSpPr/>
              <p:nvPr/>
            </p:nvGrpSpPr>
            <p:grpSpPr>
              <a:xfrm>
                <a:off x="3478300" y="1105650"/>
                <a:ext cx="1543200" cy="154200"/>
                <a:chOff x="3478300" y="797250"/>
                <a:chExt cx="1543200" cy="154200"/>
              </a:xfrm>
            </p:grpSpPr>
            <p:grpSp>
              <p:nvGrpSpPr>
                <p:cNvPr id="2371" name="Google Shape;2371;p77"/>
                <p:cNvGrpSpPr/>
                <p:nvPr/>
              </p:nvGrpSpPr>
              <p:grpSpPr>
                <a:xfrm>
                  <a:off x="3478300" y="797250"/>
                  <a:ext cx="771600" cy="154200"/>
                  <a:chOff x="3478300" y="797250"/>
                  <a:chExt cx="771600" cy="154200"/>
                </a:xfrm>
              </p:grpSpPr>
              <p:sp>
                <p:nvSpPr>
                  <p:cNvPr id="2372" name="Google Shape;2372;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6" name="Google Shape;2376;p77"/>
                <p:cNvGrpSpPr/>
                <p:nvPr/>
              </p:nvGrpSpPr>
              <p:grpSpPr>
                <a:xfrm>
                  <a:off x="4249900" y="797250"/>
                  <a:ext cx="771600" cy="154200"/>
                  <a:chOff x="3478300" y="797250"/>
                  <a:chExt cx="771600" cy="154200"/>
                </a:xfrm>
              </p:grpSpPr>
              <p:sp>
                <p:nvSpPr>
                  <p:cNvPr id="2377" name="Google Shape;2377;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81" name="Google Shape;2381;p77"/>
              <p:cNvGrpSpPr/>
              <p:nvPr/>
            </p:nvGrpSpPr>
            <p:grpSpPr>
              <a:xfrm>
                <a:off x="3478300" y="1259850"/>
                <a:ext cx="1543200" cy="154200"/>
                <a:chOff x="3478300" y="797250"/>
                <a:chExt cx="1543200" cy="154200"/>
              </a:xfrm>
            </p:grpSpPr>
            <p:grpSp>
              <p:nvGrpSpPr>
                <p:cNvPr id="2382" name="Google Shape;2382;p77"/>
                <p:cNvGrpSpPr/>
                <p:nvPr/>
              </p:nvGrpSpPr>
              <p:grpSpPr>
                <a:xfrm>
                  <a:off x="3478300" y="797250"/>
                  <a:ext cx="771600" cy="154200"/>
                  <a:chOff x="3478300" y="797250"/>
                  <a:chExt cx="771600" cy="154200"/>
                </a:xfrm>
              </p:grpSpPr>
              <p:sp>
                <p:nvSpPr>
                  <p:cNvPr id="2383" name="Google Shape;2383;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7" name="Google Shape;2387;p77"/>
                <p:cNvGrpSpPr/>
                <p:nvPr/>
              </p:nvGrpSpPr>
              <p:grpSpPr>
                <a:xfrm>
                  <a:off x="4249900" y="797250"/>
                  <a:ext cx="771600" cy="154200"/>
                  <a:chOff x="3478300" y="797250"/>
                  <a:chExt cx="771600" cy="154200"/>
                </a:xfrm>
              </p:grpSpPr>
              <p:sp>
                <p:nvSpPr>
                  <p:cNvPr id="2388" name="Google Shape;2388;p77"/>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2392" name="Google Shape;2392;p77"/>
          <p:cNvSpPr txBox="1"/>
          <p:nvPr/>
        </p:nvSpPr>
        <p:spPr>
          <a:xfrm>
            <a:off x="2210375" y="2538739"/>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Hash Table</a:t>
            </a:r>
            <a:endParaRPr b="1" sz="1100">
              <a:latin typeface="Calibri"/>
              <a:ea typeface="Calibri"/>
              <a:cs typeface="Calibri"/>
              <a:sym typeface="Calibri"/>
            </a:endParaRPr>
          </a:p>
        </p:txBody>
      </p:sp>
      <p:sp>
        <p:nvSpPr>
          <p:cNvPr id="2393" name="Google Shape;2393;p77"/>
          <p:cNvSpPr txBox="1"/>
          <p:nvPr/>
        </p:nvSpPr>
        <p:spPr>
          <a:xfrm>
            <a:off x="3669720" y="4449100"/>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HybridLog</a:t>
            </a:r>
            <a:endParaRPr b="1" sz="1100">
              <a:latin typeface="Calibri"/>
              <a:ea typeface="Calibri"/>
              <a:cs typeface="Calibri"/>
              <a:sym typeface="Calibri"/>
            </a:endParaRPr>
          </a:p>
        </p:txBody>
      </p:sp>
      <p:sp>
        <p:nvSpPr>
          <p:cNvPr id="2394" name="Google Shape;2394;p77"/>
          <p:cNvSpPr/>
          <p:nvPr/>
        </p:nvSpPr>
        <p:spPr>
          <a:xfrm>
            <a:off x="4733219" y="2571038"/>
            <a:ext cx="811246" cy="1161637"/>
          </a:xfrm>
          <a:custGeom>
            <a:rect b="b" l="l" r="r" t="t"/>
            <a:pathLst>
              <a:path extrusionOk="0" h="81547" w="56064">
                <a:moveTo>
                  <a:pt x="0" y="5680"/>
                </a:moveTo>
                <a:cubicBezTo>
                  <a:pt x="6515" y="5680"/>
                  <a:pt x="29746" y="-6964"/>
                  <a:pt x="39090" y="5680"/>
                </a:cubicBezTo>
                <a:cubicBezTo>
                  <a:pt x="48434" y="18325"/>
                  <a:pt x="53235" y="68903"/>
                  <a:pt x="56064" y="81547"/>
                </a:cubicBezTo>
              </a:path>
            </a:pathLst>
          </a:custGeom>
          <a:noFill/>
          <a:ln cap="flat" cmpd="sng" w="38100">
            <a:solidFill>
              <a:srgbClr val="000000"/>
            </a:solidFill>
            <a:prstDash val="solid"/>
            <a:round/>
            <a:headEnd len="med" w="med" type="none"/>
            <a:tailEnd len="med" w="med" type="triangle"/>
          </a:ln>
        </p:spPr>
      </p:sp>
      <p:sp>
        <p:nvSpPr>
          <p:cNvPr id="2395" name="Google Shape;2395;p77"/>
          <p:cNvSpPr/>
          <p:nvPr/>
        </p:nvSpPr>
        <p:spPr>
          <a:xfrm>
            <a:off x="5462759" y="3726197"/>
            <a:ext cx="157500" cy="607800"/>
          </a:xfrm>
          <a:prstGeom prst="rect">
            <a:avLst/>
          </a:prstGeom>
          <a:solidFill>
            <a:srgbClr val="66666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latin typeface="Times New Roman"/>
              <a:ea typeface="Times New Roman"/>
              <a:cs typeface="Times New Roman"/>
              <a:sym typeface="Times New Roman"/>
            </a:endParaRPr>
          </a:p>
        </p:txBody>
      </p:sp>
      <p:grpSp>
        <p:nvGrpSpPr>
          <p:cNvPr id="2396" name="Google Shape;2396;p77"/>
          <p:cNvGrpSpPr/>
          <p:nvPr/>
        </p:nvGrpSpPr>
        <p:grpSpPr>
          <a:xfrm>
            <a:off x="2894278" y="3726105"/>
            <a:ext cx="3863481" cy="607754"/>
            <a:chOff x="-189885" y="4063990"/>
            <a:chExt cx="7236339" cy="627910"/>
          </a:xfrm>
        </p:grpSpPr>
        <p:sp>
          <p:nvSpPr>
            <p:cNvPr id="2397" name="Google Shape;2397;p77"/>
            <p:cNvSpPr/>
            <p:nvPr/>
          </p:nvSpPr>
          <p:spPr>
            <a:xfrm>
              <a:off x="-189885" y="4063990"/>
              <a:ext cx="4965000" cy="627900"/>
            </a:xfrm>
            <a:prstGeom prst="rect">
              <a:avLst/>
            </a:prstGeom>
            <a:solidFill>
              <a:srgbClr val="C9DAF8"/>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SSD</a:t>
              </a:r>
              <a:endParaRPr b="1" sz="1100">
                <a:latin typeface="Calibri"/>
                <a:ea typeface="Calibri"/>
                <a:cs typeface="Calibri"/>
                <a:sym typeface="Calibri"/>
              </a:endParaRPr>
            </a:p>
          </p:txBody>
        </p:sp>
        <p:sp>
          <p:nvSpPr>
            <p:cNvPr id="2398" name="Google Shape;2398;p77"/>
            <p:cNvSpPr/>
            <p:nvPr/>
          </p:nvSpPr>
          <p:spPr>
            <a:xfrm>
              <a:off x="4775154" y="4064000"/>
              <a:ext cx="2271300" cy="627900"/>
            </a:xfrm>
            <a:prstGeom prst="rect">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Main Memory</a:t>
              </a:r>
              <a:endParaRPr b="1" sz="1100">
                <a:latin typeface="Calibri"/>
                <a:ea typeface="Calibri"/>
                <a:cs typeface="Calibri"/>
                <a:sym typeface="Calibri"/>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78"/>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Indirection Records</a:t>
            </a:r>
            <a:endParaRPr>
              <a:latin typeface="Calibri"/>
              <a:ea typeface="Calibri"/>
              <a:cs typeface="Calibri"/>
              <a:sym typeface="Calibri"/>
            </a:endParaRPr>
          </a:p>
        </p:txBody>
      </p:sp>
      <p:sp>
        <p:nvSpPr>
          <p:cNvPr id="2404" name="Google Shape;2404;p78"/>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Migrating records on SSD can slow down reconfiguration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Use shared remote tier to restrict migration to main memory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grpSp>
        <p:nvGrpSpPr>
          <p:cNvPr id="2405" name="Google Shape;2405;p78"/>
          <p:cNvGrpSpPr/>
          <p:nvPr/>
        </p:nvGrpSpPr>
        <p:grpSpPr>
          <a:xfrm>
            <a:off x="3722119" y="2199986"/>
            <a:ext cx="1271442" cy="994652"/>
            <a:chOff x="3478300" y="797250"/>
            <a:chExt cx="1543200" cy="1233600"/>
          </a:xfrm>
        </p:grpSpPr>
        <p:grpSp>
          <p:nvGrpSpPr>
            <p:cNvPr id="2406" name="Google Shape;2406;p78"/>
            <p:cNvGrpSpPr/>
            <p:nvPr/>
          </p:nvGrpSpPr>
          <p:grpSpPr>
            <a:xfrm>
              <a:off x="3478300" y="797250"/>
              <a:ext cx="1543200" cy="616800"/>
              <a:chOff x="3478300" y="797250"/>
              <a:chExt cx="1543200" cy="616800"/>
            </a:xfrm>
          </p:grpSpPr>
          <p:grpSp>
            <p:nvGrpSpPr>
              <p:cNvPr id="2407" name="Google Shape;2407;p78"/>
              <p:cNvGrpSpPr/>
              <p:nvPr/>
            </p:nvGrpSpPr>
            <p:grpSpPr>
              <a:xfrm>
                <a:off x="3478300" y="797250"/>
                <a:ext cx="1543200" cy="154200"/>
                <a:chOff x="3478300" y="797250"/>
                <a:chExt cx="1543200" cy="154200"/>
              </a:xfrm>
            </p:grpSpPr>
            <p:grpSp>
              <p:nvGrpSpPr>
                <p:cNvPr id="2408" name="Google Shape;2408;p78"/>
                <p:cNvGrpSpPr/>
                <p:nvPr/>
              </p:nvGrpSpPr>
              <p:grpSpPr>
                <a:xfrm>
                  <a:off x="3478300" y="797250"/>
                  <a:ext cx="771600" cy="154200"/>
                  <a:chOff x="3478300" y="797250"/>
                  <a:chExt cx="771600" cy="154200"/>
                </a:xfrm>
              </p:grpSpPr>
              <p:sp>
                <p:nvSpPr>
                  <p:cNvPr id="2409" name="Google Shape;2409;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78"/>
                <p:cNvGrpSpPr/>
                <p:nvPr/>
              </p:nvGrpSpPr>
              <p:grpSpPr>
                <a:xfrm>
                  <a:off x="4249900" y="797250"/>
                  <a:ext cx="771600" cy="154200"/>
                  <a:chOff x="3478300" y="797250"/>
                  <a:chExt cx="771600" cy="154200"/>
                </a:xfrm>
              </p:grpSpPr>
              <p:sp>
                <p:nvSpPr>
                  <p:cNvPr id="2414" name="Google Shape;2414;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18" name="Google Shape;2418;p78"/>
              <p:cNvGrpSpPr/>
              <p:nvPr/>
            </p:nvGrpSpPr>
            <p:grpSpPr>
              <a:xfrm>
                <a:off x="3478300" y="951450"/>
                <a:ext cx="1543200" cy="154200"/>
                <a:chOff x="3478300" y="797250"/>
                <a:chExt cx="1543200" cy="154200"/>
              </a:xfrm>
            </p:grpSpPr>
            <p:grpSp>
              <p:nvGrpSpPr>
                <p:cNvPr id="2419" name="Google Shape;2419;p78"/>
                <p:cNvGrpSpPr/>
                <p:nvPr/>
              </p:nvGrpSpPr>
              <p:grpSpPr>
                <a:xfrm>
                  <a:off x="3478300" y="797250"/>
                  <a:ext cx="771600" cy="154200"/>
                  <a:chOff x="3478300" y="797250"/>
                  <a:chExt cx="771600" cy="154200"/>
                </a:xfrm>
              </p:grpSpPr>
              <p:sp>
                <p:nvSpPr>
                  <p:cNvPr id="2420" name="Google Shape;2420;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 name="Google Shape;2424;p78"/>
                <p:cNvGrpSpPr/>
                <p:nvPr/>
              </p:nvGrpSpPr>
              <p:grpSpPr>
                <a:xfrm>
                  <a:off x="4249900" y="797250"/>
                  <a:ext cx="771600" cy="154200"/>
                  <a:chOff x="3478300" y="797250"/>
                  <a:chExt cx="771600" cy="154200"/>
                </a:xfrm>
              </p:grpSpPr>
              <p:sp>
                <p:nvSpPr>
                  <p:cNvPr id="2425" name="Google Shape;2425;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9" name="Google Shape;2429;p78"/>
              <p:cNvGrpSpPr/>
              <p:nvPr/>
            </p:nvGrpSpPr>
            <p:grpSpPr>
              <a:xfrm>
                <a:off x="3478300" y="1105650"/>
                <a:ext cx="1543200" cy="154200"/>
                <a:chOff x="3478300" y="797250"/>
                <a:chExt cx="1543200" cy="154200"/>
              </a:xfrm>
            </p:grpSpPr>
            <p:grpSp>
              <p:nvGrpSpPr>
                <p:cNvPr id="2430" name="Google Shape;2430;p78"/>
                <p:cNvGrpSpPr/>
                <p:nvPr/>
              </p:nvGrpSpPr>
              <p:grpSpPr>
                <a:xfrm>
                  <a:off x="3478300" y="797250"/>
                  <a:ext cx="771600" cy="154200"/>
                  <a:chOff x="3478300" y="797250"/>
                  <a:chExt cx="771600" cy="154200"/>
                </a:xfrm>
              </p:grpSpPr>
              <p:sp>
                <p:nvSpPr>
                  <p:cNvPr id="2431" name="Google Shape;2431;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78"/>
                <p:cNvGrpSpPr/>
                <p:nvPr/>
              </p:nvGrpSpPr>
              <p:grpSpPr>
                <a:xfrm>
                  <a:off x="4249900" y="797250"/>
                  <a:ext cx="771600" cy="154200"/>
                  <a:chOff x="3478300" y="797250"/>
                  <a:chExt cx="771600" cy="154200"/>
                </a:xfrm>
              </p:grpSpPr>
              <p:sp>
                <p:nvSpPr>
                  <p:cNvPr id="2436" name="Google Shape;2436;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40" name="Google Shape;2440;p78"/>
              <p:cNvGrpSpPr/>
              <p:nvPr/>
            </p:nvGrpSpPr>
            <p:grpSpPr>
              <a:xfrm>
                <a:off x="3478300" y="1259850"/>
                <a:ext cx="1543200" cy="154200"/>
                <a:chOff x="3478300" y="797250"/>
                <a:chExt cx="1543200" cy="154200"/>
              </a:xfrm>
            </p:grpSpPr>
            <p:grpSp>
              <p:nvGrpSpPr>
                <p:cNvPr id="2441" name="Google Shape;2441;p78"/>
                <p:cNvGrpSpPr/>
                <p:nvPr/>
              </p:nvGrpSpPr>
              <p:grpSpPr>
                <a:xfrm>
                  <a:off x="3478300" y="797250"/>
                  <a:ext cx="771600" cy="154200"/>
                  <a:chOff x="3478300" y="797250"/>
                  <a:chExt cx="771600" cy="154200"/>
                </a:xfrm>
              </p:grpSpPr>
              <p:sp>
                <p:nvSpPr>
                  <p:cNvPr id="2442" name="Google Shape;2442;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78"/>
                <p:cNvGrpSpPr/>
                <p:nvPr/>
              </p:nvGrpSpPr>
              <p:grpSpPr>
                <a:xfrm>
                  <a:off x="4249900" y="797250"/>
                  <a:ext cx="771600" cy="154200"/>
                  <a:chOff x="3478300" y="797250"/>
                  <a:chExt cx="771600" cy="154200"/>
                </a:xfrm>
              </p:grpSpPr>
              <p:sp>
                <p:nvSpPr>
                  <p:cNvPr id="2447" name="Google Shape;2447;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451" name="Google Shape;2451;p78"/>
            <p:cNvGrpSpPr/>
            <p:nvPr/>
          </p:nvGrpSpPr>
          <p:grpSpPr>
            <a:xfrm>
              <a:off x="3478300" y="1414050"/>
              <a:ext cx="1543200" cy="616800"/>
              <a:chOff x="3478300" y="797250"/>
              <a:chExt cx="1543200" cy="616800"/>
            </a:xfrm>
          </p:grpSpPr>
          <p:grpSp>
            <p:nvGrpSpPr>
              <p:cNvPr id="2452" name="Google Shape;2452;p78"/>
              <p:cNvGrpSpPr/>
              <p:nvPr/>
            </p:nvGrpSpPr>
            <p:grpSpPr>
              <a:xfrm>
                <a:off x="3478300" y="797250"/>
                <a:ext cx="1543200" cy="154200"/>
                <a:chOff x="3478300" y="797250"/>
                <a:chExt cx="1543200" cy="154200"/>
              </a:xfrm>
            </p:grpSpPr>
            <p:grpSp>
              <p:nvGrpSpPr>
                <p:cNvPr id="2453" name="Google Shape;2453;p78"/>
                <p:cNvGrpSpPr/>
                <p:nvPr/>
              </p:nvGrpSpPr>
              <p:grpSpPr>
                <a:xfrm>
                  <a:off x="3478300" y="797250"/>
                  <a:ext cx="771600" cy="154200"/>
                  <a:chOff x="3478300" y="797250"/>
                  <a:chExt cx="771600" cy="154200"/>
                </a:xfrm>
              </p:grpSpPr>
              <p:sp>
                <p:nvSpPr>
                  <p:cNvPr id="2454" name="Google Shape;2454;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78"/>
                <p:cNvGrpSpPr/>
                <p:nvPr/>
              </p:nvGrpSpPr>
              <p:grpSpPr>
                <a:xfrm>
                  <a:off x="4249900" y="797250"/>
                  <a:ext cx="771600" cy="154200"/>
                  <a:chOff x="3478300" y="797250"/>
                  <a:chExt cx="771600" cy="154200"/>
                </a:xfrm>
              </p:grpSpPr>
              <p:sp>
                <p:nvSpPr>
                  <p:cNvPr id="2459" name="Google Shape;2459;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3" name="Google Shape;2463;p78"/>
              <p:cNvGrpSpPr/>
              <p:nvPr/>
            </p:nvGrpSpPr>
            <p:grpSpPr>
              <a:xfrm>
                <a:off x="3478300" y="951450"/>
                <a:ext cx="1543200" cy="154200"/>
                <a:chOff x="3478300" y="797250"/>
                <a:chExt cx="1543200" cy="154200"/>
              </a:xfrm>
            </p:grpSpPr>
            <p:grpSp>
              <p:nvGrpSpPr>
                <p:cNvPr id="2464" name="Google Shape;2464;p78"/>
                <p:cNvGrpSpPr/>
                <p:nvPr/>
              </p:nvGrpSpPr>
              <p:grpSpPr>
                <a:xfrm>
                  <a:off x="3478300" y="797250"/>
                  <a:ext cx="771600" cy="154200"/>
                  <a:chOff x="3478300" y="797250"/>
                  <a:chExt cx="771600" cy="154200"/>
                </a:xfrm>
              </p:grpSpPr>
              <p:sp>
                <p:nvSpPr>
                  <p:cNvPr id="2465" name="Google Shape;2465;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9" name="Google Shape;2469;p78"/>
                <p:cNvGrpSpPr/>
                <p:nvPr/>
              </p:nvGrpSpPr>
              <p:grpSpPr>
                <a:xfrm>
                  <a:off x="4249900" y="797250"/>
                  <a:ext cx="771600" cy="154200"/>
                  <a:chOff x="3478300" y="797250"/>
                  <a:chExt cx="771600" cy="154200"/>
                </a:xfrm>
              </p:grpSpPr>
              <p:sp>
                <p:nvSpPr>
                  <p:cNvPr id="2470" name="Google Shape;2470;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4" name="Google Shape;2474;p78"/>
              <p:cNvGrpSpPr/>
              <p:nvPr/>
            </p:nvGrpSpPr>
            <p:grpSpPr>
              <a:xfrm>
                <a:off x="3478300" y="1105650"/>
                <a:ext cx="1543200" cy="154200"/>
                <a:chOff x="3478300" y="797250"/>
                <a:chExt cx="1543200" cy="154200"/>
              </a:xfrm>
            </p:grpSpPr>
            <p:grpSp>
              <p:nvGrpSpPr>
                <p:cNvPr id="2475" name="Google Shape;2475;p78"/>
                <p:cNvGrpSpPr/>
                <p:nvPr/>
              </p:nvGrpSpPr>
              <p:grpSpPr>
                <a:xfrm>
                  <a:off x="3478300" y="797250"/>
                  <a:ext cx="771600" cy="154200"/>
                  <a:chOff x="3478300" y="797250"/>
                  <a:chExt cx="771600" cy="154200"/>
                </a:xfrm>
              </p:grpSpPr>
              <p:sp>
                <p:nvSpPr>
                  <p:cNvPr id="2476" name="Google Shape;2476;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78"/>
                <p:cNvGrpSpPr/>
                <p:nvPr/>
              </p:nvGrpSpPr>
              <p:grpSpPr>
                <a:xfrm>
                  <a:off x="4249900" y="797250"/>
                  <a:ext cx="771600" cy="154200"/>
                  <a:chOff x="3478300" y="797250"/>
                  <a:chExt cx="771600" cy="154200"/>
                </a:xfrm>
              </p:grpSpPr>
              <p:sp>
                <p:nvSpPr>
                  <p:cNvPr id="2481" name="Google Shape;2481;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5" name="Google Shape;2485;p78"/>
              <p:cNvGrpSpPr/>
              <p:nvPr/>
            </p:nvGrpSpPr>
            <p:grpSpPr>
              <a:xfrm>
                <a:off x="3478300" y="1259850"/>
                <a:ext cx="1543200" cy="154200"/>
                <a:chOff x="3478300" y="797250"/>
                <a:chExt cx="1543200" cy="154200"/>
              </a:xfrm>
            </p:grpSpPr>
            <p:grpSp>
              <p:nvGrpSpPr>
                <p:cNvPr id="2486" name="Google Shape;2486;p78"/>
                <p:cNvGrpSpPr/>
                <p:nvPr/>
              </p:nvGrpSpPr>
              <p:grpSpPr>
                <a:xfrm>
                  <a:off x="3478300" y="797250"/>
                  <a:ext cx="771600" cy="154200"/>
                  <a:chOff x="3478300" y="797250"/>
                  <a:chExt cx="771600" cy="154200"/>
                </a:xfrm>
              </p:grpSpPr>
              <p:sp>
                <p:nvSpPr>
                  <p:cNvPr id="2487" name="Google Shape;2487;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78"/>
                <p:cNvGrpSpPr/>
                <p:nvPr/>
              </p:nvGrpSpPr>
              <p:grpSpPr>
                <a:xfrm>
                  <a:off x="4249900" y="797250"/>
                  <a:ext cx="771600" cy="154200"/>
                  <a:chOff x="3478300" y="797250"/>
                  <a:chExt cx="771600" cy="154200"/>
                </a:xfrm>
              </p:grpSpPr>
              <p:sp>
                <p:nvSpPr>
                  <p:cNvPr id="2492" name="Google Shape;2492;p78"/>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8"/>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8"/>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8"/>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2496" name="Google Shape;2496;p78"/>
          <p:cNvSpPr txBox="1"/>
          <p:nvPr/>
        </p:nvSpPr>
        <p:spPr>
          <a:xfrm>
            <a:off x="2210375" y="2538739"/>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Hash Table</a:t>
            </a:r>
            <a:endParaRPr b="1" sz="1100">
              <a:latin typeface="Calibri"/>
              <a:ea typeface="Calibri"/>
              <a:cs typeface="Calibri"/>
              <a:sym typeface="Calibri"/>
            </a:endParaRPr>
          </a:p>
        </p:txBody>
      </p:sp>
      <p:sp>
        <p:nvSpPr>
          <p:cNvPr id="2497" name="Google Shape;2497;p78"/>
          <p:cNvSpPr txBox="1"/>
          <p:nvPr/>
        </p:nvSpPr>
        <p:spPr>
          <a:xfrm>
            <a:off x="3669720" y="4449100"/>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HybridLog</a:t>
            </a:r>
            <a:endParaRPr b="1" sz="1100">
              <a:latin typeface="Calibri"/>
              <a:ea typeface="Calibri"/>
              <a:cs typeface="Calibri"/>
              <a:sym typeface="Calibri"/>
            </a:endParaRPr>
          </a:p>
        </p:txBody>
      </p:sp>
      <p:sp>
        <p:nvSpPr>
          <p:cNvPr id="2498" name="Google Shape;2498;p78"/>
          <p:cNvSpPr/>
          <p:nvPr/>
        </p:nvSpPr>
        <p:spPr>
          <a:xfrm>
            <a:off x="4733219" y="2571038"/>
            <a:ext cx="811246" cy="1161637"/>
          </a:xfrm>
          <a:custGeom>
            <a:rect b="b" l="l" r="r" t="t"/>
            <a:pathLst>
              <a:path extrusionOk="0" h="81547" w="56064">
                <a:moveTo>
                  <a:pt x="0" y="5680"/>
                </a:moveTo>
                <a:cubicBezTo>
                  <a:pt x="6515" y="5680"/>
                  <a:pt x="29746" y="-6964"/>
                  <a:pt x="39090" y="5680"/>
                </a:cubicBezTo>
                <a:cubicBezTo>
                  <a:pt x="48434" y="18325"/>
                  <a:pt x="53235" y="68903"/>
                  <a:pt x="56064" y="81547"/>
                </a:cubicBezTo>
              </a:path>
            </a:pathLst>
          </a:custGeom>
          <a:noFill/>
          <a:ln cap="flat" cmpd="sng" w="38100">
            <a:solidFill>
              <a:srgbClr val="000000"/>
            </a:solidFill>
            <a:prstDash val="solid"/>
            <a:round/>
            <a:headEnd len="med" w="med" type="none"/>
            <a:tailEnd len="med" w="med" type="triangle"/>
          </a:ln>
        </p:spPr>
      </p:sp>
      <p:sp>
        <p:nvSpPr>
          <p:cNvPr id="2499" name="Google Shape;2499;p78"/>
          <p:cNvSpPr/>
          <p:nvPr/>
        </p:nvSpPr>
        <p:spPr>
          <a:xfrm>
            <a:off x="5462759" y="3726197"/>
            <a:ext cx="157500" cy="607800"/>
          </a:xfrm>
          <a:prstGeom prst="rect">
            <a:avLst/>
          </a:prstGeom>
          <a:solidFill>
            <a:srgbClr val="66666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latin typeface="Times New Roman"/>
              <a:ea typeface="Times New Roman"/>
              <a:cs typeface="Times New Roman"/>
              <a:sym typeface="Times New Roman"/>
            </a:endParaRPr>
          </a:p>
        </p:txBody>
      </p:sp>
      <p:grpSp>
        <p:nvGrpSpPr>
          <p:cNvPr id="2500" name="Google Shape;2500;p78"/>
          <p:cNvGrpSpPr/>
          <p:nvPr/>
        </p:nvGrpSpPr>
        <p:grpSpPr>
          <a:xfrm>
            <a:off x="2894278" y="3726105"/>
            <a:ext cx="3863481" cy="607754"/>
            <a:chOff x="-189885" y="4063990"/>
            <a:chExt cx="7236339" cy="627910"/>
          </a:xfrm>
        </p:grpSpPr>
        <p:sp>
          <p:nvSpPr>
            <p:cNvPr id="2501" name="Google Shape;2501;p78"/>
            <p:cNvSpPr/>
            <p:nvPr/>
          </p:nvSpPr>
          <p:spPr>
            <a:xfrm>
              <a:off x="-189885" y="4063990"/>
              <a:ext cx="4965000" cy="627900"/>
            </a:xfrm>
            <a:prstGeom prst="rect">
              <a:avLst/>
            </a:prstGeom>
            <a:solidFill>
              <a:srgbClr val="C9DAF8"/>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SSD</a:t>
              </a:r>
              <a:endParaRPr b="1" sz="1100">
                <a:latin typeface="Calibri"/>
                <a:ea typeface="Calibri"/>
                <a:cs typeface="Calibri"/>
                <a:sym typeface="Calibri"/>
              </a:endParaRPr>
            </a:p>
          </p:txBody>
        </p:sp>
        <p:sp>
          <p:nvSpPr>
            <p:cNvPr id="2502" name="Google Shape;2502;p78"/>
            <p:cNvSpPr/>
            <p:nvPr/>
          </p:nvSpPr>
          <p:spPr>
            <a:xfrm>
              <a:off x="4775154" y="4064000"/>
              <a:ext cx="2271300" cy="627900"/>
            </a:xfrm>
            <a:prstGeom prst="rect">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Main Memory</a:t>
              </a:r>
              <a:endParaRPr b="1" sz="1100">
                <a:latin typeface="Calibri"/>
                <a:ea typeface="Calibri"/>
                <a:cs typeface="Calibri"/>
                <a:sym typeface="Calibri"/>
              </a:endParaRPr>
            </a:p>
          </p:txBody>
        </p:sp>
      </p:grpSp>
      <p:sp>
        <p:nvSpPr>
          <p:cNvPr id="2503" name="Google Shape;2503;p78"/>
          <p:cNvSpPr txBox="1"/>
          <p:nvPr/>
        </p:nvSpPr>
        <p:spPr>
          <a:xfrm>
            <a:off x="7183550" y="2933375"/>
            <a:ext cx="1880700" cy="12312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Records on SSD are also flushed to remote cloud blob storage</a:t>
            </a:r>
            <a:endParaRPr b="1" sz="1800">
              <a:solidFill>
                <a:schemeClr val="dk1"/>
              </a:solidFill>
              <a:latin typeface="Calibri"/>
              <a:ea typeface="Calibri"/>
              <a:cs typeface="Calibri"/>
              <a:sym typeface="Calibri"/>
            </a:endParaRPr>
          </a:p>
        </p:txBody>
      </p:sp>
      <p:sp>
        <p:nvSpPr>
          <p:cNvPr id="2504" name="Google Shape;2504;p78"/>
          <p:cNvSpPr/>
          <p:nvPr/>
        </p:nvSpPr>
        <p:spPr>
          <a:xfrm>
            <a:off x="628647" y="3726075"/>
            <a:ext cx="1376100" cy="607800"/>
          </a:xfrm>
          <a:prstGeom prst="rect">
            <a:avLst/>
          </a:prstGeom>
          <a:solidFill>
            <a:srgbClr val="6D9EEB"/>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Remote Blob Store</a:t>
            </a:r>
            <a:endParaRPr b="1" sz="1100">
              <a:latin typeface="Calibri"/>
              <a:ea typeface="Calibri"/>
              <a:cs typeface="Calibri"/>
              <a:sym typeface="Calibri"/>
            </a:endParaRPr>
          </a:p>
        </p:txBody>
      </p:sp>
      <p:sp>
        <p:nvSpPr>
          <p:cNvPr id="2505" name="Google Shape;2505;p78"/>
          <p:cNvSpPr/>
          <p:nvPr/>
        </p:nvSpPr>
        <p:spPr>
          <a:xfrm>
            <a:off x="2131213" y="3768450"/>
            <a:ext cx="636600" cy="280200"/>
          </a:xfrm>
          <a:prstGeom prst="leftArrow">
            <a:avLst>
              <a:gd fmla="val 50000" name="adj1"/>
              <a:gd fmla="val 50000"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8"/>
          <p:cNvSpPr/>
          <p:nvPr/>
        </p:nvSpPr>
        <p:spPr>
          <a:xfrm flipH="1">
            <a:off x="2131200" y="4011300"/>
            <a:ext cx="636600" cy="280200"/>
          </a:xfrm>
          <a:prstGeom prst="leftArrow">
            <a:avLst>
              <a:gd fmla="val 50000" name="adj1"/>
              <a:gd fmla="val 50000"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8"/>
          <p:cNvSpPr txBox="1"/>
          <p:nvPr/>
        </p:nvSpPr>
        <p:spPr>
          <a:xfrm>
            <a:off x="1761470" y="4449100"/>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79"/>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Indirection Records</a:t>
            </a:r>
            <a:endParaRPr>
              <a:latin typeface="Calibri"/>
              <a:ea typeface="Calibri"/>
              <a:cs typeface="Calibri"/>
              <a:sym typeface="Calibri"/>
            </a:endParaRPr>
          </a:p>
        </p:txBody>
      </p:sp>
      <p:sp>
        <p:nvSpPr>
          <p:cNvPr id="2513" name="Google Shape;2513;p79"/>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Migrating records on SSD can slow down reconfiguration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Use shared remote tier to restrict migration to main memory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2514" name="Google Shape;2514;p79"/>
          <p:cNvSpPr txBox="1"/>
          <p:nvPr/>
        </p:nvSpPr>
        <p:spPr>
          <a:xfrm>
            <a:off x="6954950" y="2933375"/>
            <a:ext cx="1880700" cy="12312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Migrate pointers to shared layer</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Lazily cleaned up</a:t>
            </a:r>
            <a:endParaRPr b="1" sz="1800">
              <a:solidFill>
                <a:schemeClr val="dk1"/>
              </a:solidFill>
              <a:latin typeface="Calibri"/>
              <a:ea typeface="Calibri"/>
              <a:cs typeface="Calibri"/>
              <a:sym typeface="Calibri"/>
            </a:endParaRPr>
          </a:p>
        </p:txBody>
      </p:sp>
      <p:sp>
        <p:nvSpPr>
          <p:cNvPr id="2515" name="Google Shape;2515;p79"/>
          <p:cNvSpPr/>
          <p:nvPr/>
        </p:nvSpPr>
        <p:spPr>
          <a:xfrm>
            <a:off x="1942163" y="21942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Server-1</a:t>
            </a:r>
            <a:endParaRPr b="1">
              <a:latin typeface="Calibri"/>
              <a:ea typeface="Calibri"/>
              <a:cs typeface="Calibri"/>
              <a:sym typeface="Calibri"/>
            </a:endParaRPr>
          </a:p>
        </p:txBody>
      </p:sp>
      <p:sp>
        <p:nvSpPr>
          <p:cNvPr id="2516" name="Google Shape;2516;p79"/>
          <p:cNvSpPr/>
          <p:nvPr/>
        </p:nvSpPr>
        <p:spPr>
          <a:xfrm>
            <a:off x="4731938" y="21942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Server-2</a:t>
            </a:r>
            <a:endParaRPr b="1">
              <a:latin typeface="Calibri"/>
              <a:ea typeface="Calibri"/>
              <a:cs typeface="Calibri"/>
              <a:sym typeface="Calibri"/>
            </a:endParaRPr>
          </a:p>
        </p:txBody>
      </p:sp>
      <p:sp>
        <p:nvSpPr>
          <p:cNvPr id="2517" name="Google Shape;2517;p79"/>
          <p:cNvSpPr/>
          <p:nvPr/>
        </p:nvSpPr>
        <p:spPr>
          <a:xfrm>
            <a:off x="3021600" y="2455350"/>
            <a:ext cx="1824900" cy="310500"/>
          </a:xfrm>
          <a:prstGeom prst="right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8" name="Google Shape;2518;p79"/>
          <p:cNvGrpSpPr/>
          <p:nvPr/>
        </p:nvGrpSpPr>
        <p:grpSpPr>
          <a:xfrm>
            <a:off x="3758930" y="2194211"/>
            <a:ext cx="292059" cy="272794"/>
            <a:chOff x="1006560" y="3903840"/>
            <a:chExt cx="457200" cy="363000"/>
          </a:xfrm>
        </p:grpSpPr>
        <p:sp>
          <p:nvSpPr>
            <p:cNvPr id="2519" name="Google Shape;2519;p79"/>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20" name="Google Shape;2520;p79"/>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521" name="Google Shape;2521;p79"/>
          <p:cNvSpPr txBox="1"/>
          <p:nvPr/>
        </p:nvSpPr>
        <p:spPr>
          <a:xfrm>
            <a:off x="3216913" y="2765839"/>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 Migration</a:t>
            </a:r>
            <a:endParaRPr b="1" sz="1100">
              <a:latin typeface="Calibri"/>
              <a:ea typeface="Calibri"/>
              <a:cs typeface="Calibri"/>
              <a:sym typeface="Calibri"/>
            </a:endParaRPr>
          </a:p>
        </p:txBody>
      </p:sp>
      <p:sp>
        <p:nvSpPr>
          <p:cNvPr id="2522" name="Google Shape;2522;p79"/>
          <p:cNvSpPr/>
          <p:nvPr/>
        </p:nvSpPr>
        <p:spPr>
          <a:xfrm>
            <a:off x="1265263" y="3710325"/>
            <a:ext cx="5279400" cy="1188300"/>
          </a:xfrm>
          <a:prstGeom prst="rect">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Shared </a:t>
            </a:r>
            <a:r>
              <a:rPr b="1" lang="en">
                <a:latin typeface="Calibri"/>
                <a:ea typeface="Calibri"/>
                <a:cs typeface="Calibri"/>
                <a:sym typeface="Calibri"/>
              </a:rPr>
              <a:t>Remote Blob Store</a:t>
            </a:r>
            <a:endParaRPr b="1">
              <a:latin typeface="Calibri"/>
              <a:ea typeface="Calibri"/>
              <a:cs typeface="Calibri"/>
              <a:sym typeface="Calibri"/>
            </a:endParaRPr>
          </a:p>
        </p:txBody>
      </p:sp>
      <p:sp>
        <p:nvSpPr>
          <p:cNvPr id="2523" name="Google Shape;2523;p79"/>
          <p:cNvSpPr/>
          <p:nvPr/>
        </p:nvSpPr>
        <p:spPr>
          <a:xfrm>
            <a:off x="1822022" y="3929400"/>
            <a:ext cx="1376100" cy="607800"/>
          </a:xfrm>
          <a:prstGeom prst="rect">
            <a:avLst/>
          </a:prstGeom>
          <a:solidFill>
            <a:srgbClr val="6D9EEB"/>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Server-1 Log</a:t>
            </a:r>
            <a:endParaRPr b="1" sz="1100">
              <a:latin typeface="Calibri"/>
              <a:ea typeface="Calibri"/>
              <a:cs typeface="Calibri"/>
              <a:sym typeface="Calibri"/>
            </a:endParaRPr>
          </a:p>
        </p:txBody>
      </p:sp>
      <p:sp>
        <p:nvSpPr>
          <p:cNvPr id="2524" name="Google Shape;2524;p79"/>
          <p:cNvSpPr/>
          <p:nvPr/>
        </p:nvSpPr>
        <p:spPr>
          <a:xfrm>
            <a:off x="4611797" y="3929400"/>
            <a:ext cx="1376100" cy="607800"/>
          </a:xfrm>
          <a:prstGeom prst="rect">
            <a:avLst/>
          </a:prstGeom>
          <a:solidFill>
            <a:srgbClr val="6D9EEB"/>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Server-2 Log</a:t>
            </a:r>
            <a:endParaRPr b="1" sz="1100">
              <a:latin typeface="Calibri"/>
              <a:ea typeface="Calibri"/>
              <a:cs typeface="Calibri"/>
              <a:sym typeface="Calibri"/>
            </a:endParaRPr>
          </a:p>
        </p:txBody>
      </p:sp>
      <p:sp>
        <p:nvSpPr>
          <p:cNvPr id="2525" name="Google Shape;2525;p79"/>
          <p:cNvSpPr/>
          <p:nvPr/>
        </p:nvSpPr>
        <p:spPr>
          <a:xfrm flipH="1" rot="-1800047">
            <a:off x="2951921" y="3393735"/>
            <a:ext cx="1824557" cy="310488"/>
          </a:xfrm>
          <a:prstGeom prst="rightArrow">
            <a:avLst>
              <a:gd fmla="val 50000" name="adj1"/>
              <a:gd fmla="val 50000" name="adj2"/>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9"/>
          <p:cNvSpPr txBox="1"/>
          <p:nvPr/>
        </p:nvSpPr>
        <p:spPr>
          <a:xfrm>
            <a:off x="3919013" y="3376389"/>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Dependencies</a:t>
            </a:r>
            <a:endParaRPr b="1" sz="1100">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80"/>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Shadowfax</a:t>
            </a:r>
            <a:endParaRPr sz="2400"/>
          </a:p>
        </p:txBody>
      </p:sp>
      <p:sp>
        <p:nvSpPr>
          <p:cNvPr id="2532" name="Google Shape;2532;p80"/>
          <p:cNvSpPr txBox="1"/>
          <p:nvPr/>
        </p:nvSpPr>
        <p:spPr>
          <a:xfrm>
            <a:off x="466530" y="11792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YCSB-F (Read-Modify-Writes, Benchmark Ingest of Events), 250 Million objects</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
        <p:nvSpPr>
          <p:cNvPr id="2533" name="Google Shape;2533;p80"/>
          <p:cNvSpPr txBox="1"/>
          <p:nvPr/>
        </p:nvSpPr>
        <p:spPr>
          <a:xfrm>
            <a:off x="628650" y="4489275"/>
            <a:ext cx="78867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a:latin typeface="Calibri"/>
                <a:ea typeface="Calibri"/>
                <a:cs typeface="Calibri"/>
                <a:sym typeface="Calibri"/>
              </a:rPr>
              <a:t>Saturates server at Index, 8.5x state-of-the-art</a:t>
            </a:r>
            <a:endParaRPr b="0" sz="2200" strike="noStrike">
              <a:latin typeface="Arial"/>
              <a:ea typeface="Arial"/>
              <a:cs typeface="Arial"/>
              <a:sym typeface="Arial"/>
            </a:endParaRPr>
          </a:p>
        </p:txBody>
      </p:sp>
      <p:pic>
        <p:nvPicPr>
          <p:cNvPr id="2534" name="Google Shape;2534;p80"/>
          <p:cNvPicPr preferRelativeResize="0"/>
          <p:nvPr/>
        </p:nvPicPr>
        <p:blipFill>
          <a:blip r:embed="rId3">
            <a:alphaModFix/>
          </a:blip>
          <a:stretch>
            <a:fillRect/>
          </a:stretch>
        </p:blipFill>
        <p:spPr>
          <a:xfrm>
            <a:off x="4922025" y="1958319"/>
            <a:ext cx="3816268" cy="2226156"/>
          </a:xfrm>
          <a:prstGeom prst="rect">
            <a:avLst/>
          </a:prstGeom>
          <a:noFill/>
          <a:ln>
            <a:noFill/>
          </a:ln>
        </p:spPr>
      </p:pic>
      <p:pic>
        <p:nvPicPr>
          <p:cNvPr id="2535" name="Google Shape;2535;p80"/>
          <p:cNvPicPr preferRelativeResize="0"/>
          <p:nvPr/>
        </p:nvPicPr>
        <p:blipFill>
          <a:blip r:embed="rId4">
            <a:alphaModFix/>
          </a:blip>
          <a:stretch>
            <a:fillRect/>
          </a:stretch>
        </p:blipFill>
        <p:spPr>
          <a:xfrm>
            <a:off x="159725" y="1958319"/>
            <a:ext cx="3816268" cy="222615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p81"/>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Shadowfax</a:t>
            </a:r>
            <a:endParaRPr sz="2400"/>
          </a:p>
        </p:txBody>
      </p:sp>
      <p:sp>
        <p:nvSpPr>
          <p:cNvPr id="2541" name="Google Shape;2541;p81"/>
          <p:cNvSpPr txBox="1"/>
          <p:nvPr/>
        </p:nvSpPr>
        <p:spPr>
          <a:xfrm>
            <a:off x="466530" y="11792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YCSB-F (Read-Modify-Writes</a:t>
            </a:r>
            <a:r>
              <a:rPr b="1" lang="en" sz="1900">
                <a:solidFill>
                  <a:schemeClr val="dk1"/>
                </a:solidFill>
                <a:latin typeface="Calibri"/>
                <a:ea typeface="Calibri"/>
                <a:cs typeface="Calibri"/>
                <a:sym typeface="Calibri"/>
              </a:rPr>
              <a:t>, Benchmark Ingest of Events</a:t>
            </a:r>
            <a:r>
              <a:rPr b="1" lang="en" sz="1900">
                <a:solidFill>
                  <a:schemeClr val="dk1"/>
                </a:solidFill>
                <a:latin typeface="Calibri"/>
                <a:ea typeface="Calibri"/>
                <a:cs typeface="Calibri"/>
                <a:sym typeface="Calibri"/>
              </a:rPr>
              <a:t>), 250 Million objects</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
        <p:nvSpPr>
          <p:cNvPr id="2542" name="Google Shape;2542;p81"/>
          <p:cNvSpPr txBox="1"/>
          <p:nvPr/>
        </p:nvSpPr>
        <p:spPr>
          <a:xfrm>
            <a:off x="628650" y="4489275"/>
            <a:ext cx="78867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a:latin typeface="Calibri"/>
                <a:ea typeface="Calibri"/>
                <a:cs typeface="Calibri"/>
                <a:sym typeface="Calibri"/>
              </a:rPr>
              <a:t>Reproducible on different hardware platforms (Intel and AMD)</a:t>
            </a:r>
            <a:endParaRPr b="0" sz="2200" strike="noStrike">
              <a:latin typeface="Arial"/>
              <a:ea typeface="Arial"/>
              <a:cs typeface="Arial"/>
              <a:sym typeface="Arial"/>
            </a:endParaRPr>
          </a:p>
        </p:txBody>
      </p:sp>
      <p:pic>
        <p:nvPicPr>
          <p:cNvPr id="2543" name="Google Shape;2543;p81"/>
          <p:cNvPicPr preferRelativeResize="0"/>
          <p:nvPr/>
        </p:nvPicPr>
        <p:blipFill>
          <a:blip r:embed="rId3">
            <a:alphaModFix/>
          </a:blip>
          <a:stretch>
            <a:fillRect/>
          </a:stretch>
        </p:blipFill>
        <p:spPr>
          <a:xfrm>
            <a:off x="2659237" y="1835594"/>
            <a:ext cx="3816268" cy="222615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pic>
        <p:nvPicPr>
          <p:cNvPr id="2548" name="Google Shape;2548;p82"/>
          <p:cNvPicPr preferRelativeResize="0"/>
          <p:nvPr/>
        </p:nvPicPr>
        <p:blipFill>
          <a:blip r:embed="rId3">
            <a:alphaModFix/>
          </a:blip>
          <a:stretch>
            <a:fillRect/>
          </a:stretch>
        </p:blipFill>
        <p:spPr>
          <a:xfrm>
            <a:off x="102575" y="1974000"/>
            <a:ext cx="8894874" cy="1714500"/>
          </a:xfrm>
          <a:prstGeom prst="rect">
            <a:avLst/>
          </a:prstGeom>
          <a:noFill/>
          <a:ln>
            <a:noFill/>
          </a:ln>
        </p:spPr>
      </p:pic>
      <p:sp>
        <p:nvSpPr>
          <p:cNvPr id="2549" name="Google Shape;2549;p82"/>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Shadowfax</a:t>
            </a:r>
            <a:endParaRPr sz="2400"/>
          </a:p>
        </p:txBody>
      </p:sp>
      <p:sp>
        <p:nvSpPr>
          <p:cNvPr id="2550" name="Google Shape;2550;p82"/>
          <p:cNvSpPr txBox="1"/>
          <p:nvPr/>
        </p:nvSpPr>
        <p:spPr>
          <a:xfrm>
            <a:off x="466530" y="11792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YCSB-F (Read-Modify-Writes), 250 Million objects, Migrate 10%</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
        <p:nvSpPr>
          <p:cNvPr id="2551" name="Google Shape;2551;p82"/>
          <p:cNvSpPr txBox="1"/>
          <p:nvPr/>
        </p:nvSpPr>
        <p:spPr>
          <a:xfrm>
            <a:off x="628650" y="4489275"/>
            <a:ext cx="78867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a:latin typeface="Calibri"/>
                <a:ea typeface="Calibri"/>
                <a:cs typeface="Calibri"/>
                <a:sym typeface="Calibri"/>
              </a:rPr>
              <a:t>Throughput maintained &gt; 80 Million events/second</a:t>
            </a:r>
            <a:endParaRPr b="0" sz="2200" strike="noStrike">
              <a:latin typeface="Arial"/>
              <a:ea typeface="Arial"/>
              <a:cs typeface="Arial"/>
              <a:sym typeface="Arial"/>
            </a:endParaRPr>
          </a:p>
        </p:txBody>
      </p:sp>
      <p:cxnSp>
        <p:nvCxnSpPr>
          <p:cNvPr id="2552" name="Google Shape;2552;p82"/>
          <p:cNvCxnSpPr/>
          <p:nvPr/>
        </p:nvCxnSpPr>
        <p:spPr>
          <a:xfrm flipH="1">
            <a:off x="1439525" y="2186675"/>
            <a:ext cx="7200" cy="585900"/>
          </a:xfrm>
          <a:prstGeom prst="straightConnector1">
            <a:avLst/>
          </a:prstGeom>
          <a:noFill/>
          <a:ln cap="flat" cmpd="sng" w="19050">
            <a:solidFill>
              <a:srgbClr val="000000"/>
            </a:solidFill>
            <a:prstDash val="dash"/>
            <a:round/>
            <a:headEnd len="med" w="med" type="none"/>
            <a:tailEnd len="med" w="med" type="none"/>
          </a:ln>
        </p:spPr>
      </p:cxnSp>
      <p:cxnSp>
        <p:nvCxnSpPr>
          <p:cNvPr id="2553" name="Google Shape;2553;p82"/>
          <p:cNvCxnSpPr/>
          <p:nvPr/>
        </p:nvCxnSpPr>
        <p:spPr>
          <a:xfrm flipH="1">
            <a:off x="4406125" y="2202600"/>
            <a:ext cx="7200" cy="585900"/>
          </a:xfrm>
          <a:prstGeom prst="straightConnector1">
            <a:avLst/>
          </a:prstGeom>
          <a:noFill/>
          <a:ln cap="flat" cmpd="sng" w="19050">
            <a:solidFill>
              <a:srgbClr val="000000"/>
            </a:solidFill>
            <a:prstDash val="dash"/>
            <a:round/>
            <a:headEnd len="med" w="med" type="none"/>
            <a:tailEnd len="med" w="med" type="none"/>
          </a:ln>
        </p:spPr>
      </p:cxnSp>
      <p:cxnSp>
        <p:nvCxnSpPr>
          <p:cNvPr id="2554" name="Google Shape;2554;p82"/>
          <p:cNvCxnSpPr/>
          <p:nvPr/>
        </p:nvCxnSpPr>
        <p:spPr>
          <a:xfrm flipH="1">
            <a:off x="8414350" y="2202600"/>
            <a:ext cx="7200" cy="585900"/>
          </a:xfrm>
          <a:prstGeom prst="straightConnector1">
            <a:avLst/>
          </a:prstGeom>
          <a:noFill/>
          <a:ln cap="flat" cmpd="sng" w="19050">
            <a:solidFill>
              <a:srgbClr val="000000"/>
            </a:solidFill>
            <a:prstDash val="dash"/>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Typical Deployment</a:t>
            </a:r>
            <a:endParaRPr>
              <a:latin typeface="Calibri"/>
              <a:ea typeface="Calibri"/>
              <a:cs typeface="Calibri"/>
              <a:sym typeface="Calibri"/>
            </a:endParaRPr>
          </a:p>
        </p:txBody>
      </p:sp>
      <p:sp>
        <p:nvSpPr>
          <p:cNvPr id="164" name="Google Shape;16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165" name="Google Shape;165;p20"/>
          <p:cNvSpPr/>
          <p:nvPr/>
        </p:nvSpPr>
        <p:spPr>
          <a:xfrm>
            <a:off x="86910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166" name="Google Shape;166;p20"/>
          <p:cNvSpPr/>
          <p:nvPr/>
        </p:nvSpPr>
        <p:spPr>
          <a:xfrm>
            <a:off x="86910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167" name="Google Shape;167;p20"/>
          <p:cNvSpPr/>
          <p:nvPr/>
        </p:nvSpPr>
        <p:spPr>
          <a:xfrm>
            <a:off x="243967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168" name="Google Shape;168;p20"/>
          <p:cNvSpPr/>
          <p:nvPr/>
        </p:nvSpPr>
        <p:spPr>
          <a:xfrm>
            <a:off x="243967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169" name="Google Shape;169;p20"/>
          <p:cNvSpPr/>
          <p:nvPr/>
        </p:nvSpPr>
        <p:spPr>
          <a:xfrm>
            <a:off x="401025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170" name="Google Shape;170;p20"/>
          <p:cNvSpPr/>
          <p:nvPr/>
        </p:nvSpPr>
        <p:spPr>
          <a:xfrm>
            <a:off x="401025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171" name="Google Shape;171;p20"/>
          <p:cNvSpPr/>
          <p:nvPr/>
        </p:nvSpPr>
        <p:spPr>
          <a:xfrm>
            <a:off x="558082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172" name="Google Shape;172;p20"/>
          <p:cNvSpPr/>
          <p:nvPr/>
        </p:nvSpPr>
        <p:spPr>
          <a:xfrm>
            <a:off x="558082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173" name="Google Shape;173;p20"/>
          <p:cNvSpPr/>
          <p:nvPr/>
        </p:nvSpPr>
        <p:spPr>
          <a:xfrm>
            <a:off x="1072450" y="2805552"/>
            <a:ext cx="5383368" cy="572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Network</a:t>
            </a:r>
            <a:endParaRPr b="1">
              <a:latin typeface="Calibri"/>
              <a:ea typeface="Calibri"/>
              <a:cs typeface="Calibri"/>
              <a:sym typeface="Calibri"/>
            </a:endParaRPr>
          </a:p>
        </p:txBody>
      </p:sp>
      <p:sp>
        <p:nvSpPr>
          <p:cNvPr id="174" name="Google Shape;174;p20"/>
          <p:cNvSpPr/>
          <p:nvPr/>
        </p:nvSpPr>
        <p:spPr>
          <a:xfrm>
            <a:off x="7151400" y="2312363"/>
            <a:ext cx="1566000" cy="15591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Records are hash partitioned across servers</a:t>
            </a:r>
            <a:endParaRPr b="1" sz="1700">
              <a:latin typeface="Calibri"/>
              <a:ea typeface="Calibri"/>
              <a:cs typeface="Calibri"/>
              <a:sym typeface="Calibri"/>
            </a:endParaRPr>
          </a:p>
        </p:txBody>
      </p:sp>
      <p:sp>
        <p:nvSpPr>
          <p:cNvPr id="175" name="Google Shape;175;p20"/>
          <p:cNvSpPr txBox="1"/>
          <p:nvPr/>
        </p:nvSpPr>
        <p:spPr>
          <a:xfrm>
            <a:off x="311701" y="4542950"/>
            <a:ext cx="8405700" cy="5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Disaggregate Servers from Clients over Network, Scale-out each Independently</a:t>
            </a:r>
            <a:endParaRPr b="1" sz="1900">
              <a:latin typeface="Calibri"/>
              <a:ea typeface="Calibri"/>
              <a:cs typeface="Calibri"/>
              <a:sym typeface="Calibri"/>
            </a:endParaRPr>
          </a:p>
        </p:txBody>
      </p:sp>
      <p:grpSp>
        <p:nvGrpSpPr>
          <p:cNvPr id="176" name="Google Shape;176;p20"/>
          <p:cNvGrpSpPr/>
          <p:nvPr/>
        </p:nvGrpSpPr>
        <p:grpSpPr>
          <a:xfrm>
            <a:off x="1290968" y="3563911"/>
            <a:ext cx="292059" cy="543334"/>
            <a:chOff x="1006560" y="3903840"/>
            <a:chExt cx="457200" cy="723000"/>
          </a:xfrm>
        </p:grpSpPr>
        <p:sp>
          <p:nvSpPr>
            <p:cNvPr id="177" name="Google Shape;177;p20"/>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78" name="Google Shape;178;p20"/>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79" name="Google Shape;179;p20"/>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80" name="Google Shape;180;p20"/>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81" name="Google Shape;181;p20"/>
          <p:cNvGrpSpPr/>
          <p:nvPr/>
        </p:nvGrpSpPr>
        <p:grpSpPr>
          <a:xfrm>
            <a:off x="2861543" y="3563911"/>
            <a:ext cx="292059" cy="543334"/>
            <a:chOff x="1006560" y="3903840"/>
            <a:chExt cx="457200" cy="723000"/>
          </a:xfrm>
        </p:grpSpPr>
        <p:sp>
          <p:nvSpPr>
            <p:cNvPr id="182" name="Google Shape;182;p20"/>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83" name="Google Shape;183;p20"/>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84" name="Google Shape;184;p20"/>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85" name="Google Shape;185;p20"/>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432118" y="3563911"/>
            <a:ext cx="292059" cy="543334"/>
            <a:chOff x="1006560" y="3903840"/>
            <a:chExt cx="457200" cy="723000"/>
          </a:xfrm>
        </p:grpSpPr>
        <p:sp>
          <p:nvSpPr>
            <p:cNvPr id="187" name="Google Shape;187;p20"/>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88" name="Google Shape;188;p20"/>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89" name="Google Shape;189;p20"/>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90" name="Google Shape;190;p20"/>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91" name="Google Shape;191;p20"/>
          <p:cNvGrpSpPr/>
          <p:nvPr/>
        </p:nvGrpSpPr>
        <p:grpSpPr>
          <a:xfrm>
            <a:off x="6006918" y="3563911"/>
            <a:ext cx="292059" cy="543334"/>
            <a:chOff x="1006560" y="3903840"/>
            <a:chExt cx="457200" cy="723000"/>
          </a:xfrm>
        </p:grpSpPr>
        <p:sp>
          <p:nvSpPr>
            <p:cNvPr id="192" name="Google Shape;192;p20"/>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93" name="Google Shape;193;p20"/>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94" name="Google Shape;194;p20"/>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95" name="Google Shape;195;p20"/>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pic>
        <p:nvPicPr>
          <p:cNvPr id="2559" name="Google Shape;2559;p83"/>
          <p:cNvPicPr preferRelativeResize="0"/>
          <p:nvPr/>
        </p:nvPicPr>
        <p:blipFill>
          <a:blip r:embed="rId3">
            <a:alphaModFix/>
          </a:blip>
          <a:stretch>
            <a:fillRect/>
          </a:stretch>
        </p:blipFill>
        <p:spPr>
          <a:xfrm>
            <a:off x="102575" y="1974000"/>
            <a:ext cx="8894874" cy="1714500"/>
          </a:xfrm>
          <a:prstGeom prst="rect">
            <a:avLst/>
          </a:prstGeom>
          <a:noFill/>
          <a:ln>
            <a:noFill/>
          </a:ln>
        </p:spPr>
      </p:pic>
      <p:sp>
        <p:nvSpPr>
          <p:cNvPr id="2560" name="Google Shape;2560;p83"/>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Shadowfax</a:t>
            </a:r>
            <a:endParaRPr sz="2400"/>
          </a:p>
        </p:txBody>
      </p:sp>
      <p:sp>
        <p:nvSpPr>
          <p:cNvPr id="2561" name="Google Shape;2561;p83"/>
          <p:cNvSpPr txBox="1"/>
          <p:nvPr/>
        </p:nvSpPr>
        <p:spPr>
          <a:xfrm>
            <a:off x="466530" y="11792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YCSB-F (Read-Modify-Writes), 250 Million objects, Migrate 10%</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
        <p:nvSpPr>
          <p:cNvPr id="2562" name="Google Shape;2562;p83"/>
          <p:cNvSpPr txBox="1"/>
          <p:nvPr/>
        </p:nvSpPr>
        <p:spPr>
          <a:xfrm>
            <a:off x="628650" y="4489275"/>
            <a:ext cx="78867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a:latin typeface="Calibri"/>
                <a:ea typeface="Calibri"/>
                <a:cs typeface="Calibri"/>
                <a:sym typeface="Calibri"/>
              </a:rPr>
              <a:t>Indirection records complete migration 6x faster</a:t>
            </a:r>
            <a:endParaRPr b="0" sz="2200" strike="noStrike">
              <a:latin typeface="Arial"/>
              <a:ea typeface="Arial"/>
              <a:cs typeface="Arial"/>
              <a:sym typeface="Arial"/>
            </a:endParaRPr>
          </a:p>
        </p:txBody>
      </p:sp>
      <p:sp>
        <p:nvSpPr>
          <p:cNvPr id="2563" name="Google Shape;2563;p83"/>
          <p:cNvSpPr/>
          <p:nvPr/>
        </p:nvSpPr>
        <p:spPr>
          <a:xfrm rot="-5400000">
            <a:off x="7631750" y="1506550"/>
            <a:ext cx="247800" cy="1303800"/>
          </a:xfrm>
          <a:prstGeom prst="rightBrace">
            <a:avLst>
              <a:gd fmla="val 50000" name="adj1"/>
              <a:gd fmla="val 50914"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3"/>
          <p:cNvSpPr txBox="1"/>
          <p:nvPr/>
        </p:nvSpPr>
        <p:spPr>
          <a:xfrm>
            <a:off x="6886924" y="1397625"/>
            <a:ext cx="1781100" cy="48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Migrating</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records on SSD</a:t>
            </a:r>
            <a:endParaRPr b="1" sz="1800">
              <a:solidFill>
                <a:schemeClr val="dk1"/>
              </a:solidFill>
              <a:latin typeface="Calibri"/>
              <a:ea typeface="Calibri"/>
              <a:cs typeface="Calibri"/>
              <a:sym typeface="Calibri"/>
            </a:endParaRPr>
          </a:p>
        </p:txBody>
      </p:sp>
      <p:cxnSp>
        <p:nvCxnSpPr>
          <p:cNvPr id="2565" name="Google Shape;2565;p83"/>
          <p:cNvCxnSpPr/>
          <p:nvPr/>
        </p:nvCxnSpPr>
        <p:spPr>
          <a:xfrm flipH="1">
            <a:off x="1439525" y="2186675"/>
            <a:ext cx="7200" cy="585900"/>
          </a:xfrm>
          <a:prstGeom prst="straightConnector1">
            <a:avLst/>
          </a:prstGeom>
          <a:noFill/>
          <a:ln cap="flat" cmpd="sng" w="19050">
            <a:solidFill>
              <a:srgbClr val="000000"/>
            </a:solidFill>
            <a:prstDash val="dash"/>
            <a:round/>
            <a:headEnd len="med" w="med" type="none"/>
            <a:tailEnd len="med" w="med" type="none"/>
          </a:ln>
        </p:spPr>
      </p:cxnSp>
      <p:cxnSp>
        <p:nvCxnSpPr>
          <p:cNvPr id="2566" name="Google Shape;2566;p83"/>
          <p:cNvCxnSpPr/>
          <p:nvPr/>
        </p:nvCxnSpPr>
        <p:spPr>
          <a:xfrm flipH="1">
            <a:off x="4406125" y="2202600"/>
            <a:ext cx="7200" cy="585900"/>
          </a:xfrm>
          <a:prstGeom prst="straightConnector1">
            <a:avLst/>
          </a:prstGeom>
          <a:noFill/>
          <a:ln cap="flat" cmpd="sng" w="19050">
            <a:solidFill>
              <a:srgbClr val="000000"/>
            </a:solidFill>
            <a:prstDash val="dash"/>
            <a:round/>
            <a:headEnd len="med" w="med" type="none"/>
            <a:tailEnd len="med" w="med" type="none"/>
          </a:ln>
        </p:spPr>
      </p:cxnSp>
      <p:cxnSp>
        <p:nvCxnSpPr>
          <p:cNvPr id="2567" name="Google Shape;2567;p83"/>
          <p:cNvCxnSpPr/>
          <p:nvPr/>
        </p:nvCxnSpPr>
        <p:spPr>
          <a:xfrm flipH="1">
            <a:off x="8414350" y="2202600"/>
            <a:ext cx="7200" cy="585900"/>
          </a:xfrm>
          <a:prstGeom prst="straightConnector1">
            <a:avLst/>
          </a:prstGeom>
          <a:noFill/>
          <a:ln cap="flat" cmpd="sng" w="19050">
            <a:solidFill>
              <a:srgbClr val="000000"/>
            </a:solidFill>
            <a:prstDash val="dash"/>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sp>
        <p:nvSpPr>
          <p:cNvPr id="2572" name="Google Shape;2572;p8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Shadowfax Conclusion</a:t>
            </a:r>
            <a:endParaRPr sz="2400"/>
          </a:p>
        </p:txBody>
      </p:sp>
      <p:sp>
        <p:nvSpPr>
          <p:cNvPr id="2573" name="Google Shape;2573;p84"/>
          <p:cNvSpPr txBox="1"/>
          <p:nvPr>
            <p:ph idx="1" type="body"/>
          </p:nvPr>
        </p:nvSpPr>
        <p:spPr>
          <a:xfrm>
            <a:off x="628650" y="1111825"/>
            <a:ext cx="7886700" cy="40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1900">
                <a:solidFill>
                  <a:srgbClr val="000000"/>
                </a:solidFill>
                <a:latin typeface="Calibri"/>
                <a:ea typeface="Calibri"/>
                <a:cs typeface="Calibri"/>
                <a:sym typeface="Calibri"/>
              </a:rPr>
              <a:t>Multi-core optimized single-node key-value stores are emerging</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b="1" lang="en" sz="1500">
                <a:solidFill>
                  <a:srgbClr val="000000"/>
                </a:solidFill>
                <a:latin typeface="Calibri"/>
                <a:ea typeface="Calibri"/>
                <a:cs typeface="Calibri"/>
                <a:sym typeface="Calibri"/>
              </a:rPr>
              <a:t>Very </a:t>
            </a:r>
            <a:r>
              <a:rPr lang="en" sz="1500">
                <a:solidFill>
                  <a:srgbClr val="000000"/>
                </a:solidFill>
                <a:latin typeface="Calibri"/>
                <a:ea typeface="Calibri"/>
                <a:cs typeface="Calibri"/>
                <a:sym typeface="Calibri"/>
              </a:rPr>
              <a:t>high throughput ~</a:t>
            </a:r>
            <a:r>
              <a:rPr b="1" lang="en" sz="1500">
                <a:solidFill>
                  <a:srgbClr val="000000"/>
                </a:solidFill>
                <a:latin typeface="Calibri"/>
                <a:ea typeface="Calibri"/>
                <a:cs typeface="Calibri"/>
                <a:sym typeface="Calibri"/>
              </a:rPr>
              <a:t>100 Million events/sec/server. </a:t>
            </a:r>
            <a:r>
              <a:rPr lang="en" sz="1500">
                <a:solidFill>
                  <a:srgbClr val="000000"/>
                </a:solidFill>
                <a:latin typeface="Calibri"/>
                <a:ea typeface="Calibri"/>
                <a:cs typeface="Calibri"/>
                <a:sym typeface="Calibri"/>
              </a:rPr>
              <a:t>Ex: FASTER (SIGMOD’18)</a:t>
            </a:r>
            <a:endParaRPr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FF0000"/>
                </a:solidFill>
                <a:latin typeface="Calibri"/>
                <a:ea typeface="Calibri"/>
                <a:cs typeface="Calibri"/>
                <a:sym typeface="Calibri"/>
              </a:rPr>
              <a:t>Problem:</a:t>
            </a:r>
            <a:r>
              <a:rPr lang="en" sz="1900">
                <a:solidFill>
                  <a:srgbClr val="FF0000"/>
                </a:solidFill>
                <a:latin typeface="Calibri"/>
                <a:ea typeface="Calibri"/>
                <a:cs typeface="Calibri"/>
                <a:sym typeface="Calibri"/>
              </a:rPr>
              <a:t> </a:t>
            </a:r>
            <a:r>
              <a:rPr lang="en" sz="1900">
                <a:solidFill>
                  <a:srgbClr val="000000"/>
                </a:solidFill>
                <a:latin typeface="Calibri"/>
                <a:ea typeface="Calibri"/>
                <a:cs typeface="Calibri"/>
                <a:sym typeface="Calibri"/>
              </a:rPr>
              <a:t>Retain high throughput in the public cloud</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b="1" lang="en" sz="1500">
                <a:solidFill>
                  <a:schemeClr val="dk1"/>
                </a:solidFill>
                <a:latin typeface="Calibri"/>
                <a:ea typeface="Calibri"/>
                <a:cs typeface="Calibri"/>
                <a:sym typeface="Calibri"/>
              </a:rPr>
              <a:t>Avoid dispatch and network bottlenecks </a:t>
            </a:r>
            <a:r>
              <a:rPr lang="en" sz="1500">
                <a:solidFill>
                  <a:schemeClr val="dk1"/>
                </a:solidFill>
                <a:latin typeface="Calibri"/>
                <a:ea typeface="Calibri"/>
                <a:cs typeface="Calibri"/>
                <a:sym typeface="Calibri"/>
              </a:rPr>
              <a:t>→</a:t>
            </a:r>
            <a:r>
              <a:rPr b="1" lang="en" sz="1500">
                <a:solidFill>
                  <a:schemeClr val="dk1"/>
                </a:solidFill>
                <a:latin typeface="Calibri"/>
                <a:ea typeface="Calibri"/>
                <a:cs typeface="Calibri"/>
                <a:sym typeface="Calibri"/>
              </a:rPr>
              <a:t> </a:t>
            </a:r>
            <a:r>
              <a:rPr lang="en" sz="1500">
                <a:solidFill>
                  <a:srgbClr val="000000"/>
                </a:solidFill>
                <a:latin typeface="Calibri"/>
                <a:ea typeface="Calibri"/>
                <a:cs typeface="Calibri"/>
                <a:sym typeface="Calibri"/>
              </a:rPr>
              <a:t>Saturate servers within hash index</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Support reconfiguration/migration while preserving throughput</a:t>
            </a:r>
            <a:endParaRPr sz="1500">
              <a:solidFill>
                <a:srgbClr val="000000"/>
              </a:solidFill>
              <a:latin typeface="Calibri"/>
              <a:ea typeface="Calibri"/>
              <a:cs typeface="Calibri"/>
              <a:sym typeface="Calibri"/>
            </a:endParaRPr>
          </a:p>
          <a:p>
            <a:pPr indent="-152400" lvl="1" marL="6858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Solution:</a:t>
            </a:r>
            <a:r>
              <a:rPr b="1" lang="en" sz="1900">
                <a:solidFill>
                  <a:srgbClr val="255D8A"/>
                </a:solidFill>
                <a:latin typeface="Calibri"/>
                <a:ea typeface="Calibri"/>
                <a:cs typeface="Calibri"/>
                <a:sym typeface="Calibri"/>
              </a:rPr>
              <a:t> </a:t>
            </a:r>
            <a:r>
              <a:rPr lang="en" sz="1900">
                <a:solidFill>
                  <a:srgbClr val="000000"/>
                </a:solidFill>
                <a:latin typeface="Calibri"/>
                <a:ea typeface="Calibri"/>
                <a:cs typeface="Calibri"/>
                <a:sym typeface="Calibri"/>
              </a:rPr>
              <a:t>Partitioned Request Dispatch, </a:t>
            </a:r>
            <a:r>
              <a:rPr lang="en" sz="1900">
                <a:solidFill>
                  <a:schemeClr val="dk1"/>
                </a:solidFill>
                <a:latin typeface="Calibri"/>
                <a:ea typeface="Calibri"/>
                <a:cs typeface="Calibri"/>
                <a:sym typeface="Calibri"/>
              </a:rPr>
              <a:t>Asynchronous Global Cuts</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Cores share FASTER index, dispatch layer is partitioned </a:t>
            </a:r>
            <a:r>
              <a:rPr lang="en" sz="1500">
                <a:solidFill>
                  <a:schemeClr val="dk1"/>
                </a:solidFill>
                <a:latin typeface="Calibri"/>
                <a:ea typeface="Calibri"/>
                <a:cs typeface="Calibri"/>
                <a:sym typeface="Calibri"/>
              </a:rPr>
              <a:t>→ </a:t>
            </a:r>
            <a:r>
              <a:rPr b="1" lang="en" sz="1500">
                <a:solidFill>
                  <a:schemeClr val="dk1"/>
                </a:solidFill>
                <a:latin typeface="Calibri"/>
                <a:ea typeface="Calibri"/>
                <a:cs typeface="Calibri"/>
                <a:sym typeface="Calibri"/>
              </a:rPr>
              <a:t>retain high throughput</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Cores avoid coordination during migration </a:t>
            </a:r>
            <a:r>
              <a:rPr lang="en" sz="1500">
                <a:solidFill>
                  <a:schemeClr val="dk1"/>
                </a:solidFill>
                <a:latin typeface="Calibri"/>
                <a:ea typeface="Calibri"/>
                <a:cs typeface="Calibri"/>
                <a:sym typeface="Calibri"/>
              </a:rPr>
              <a:t>→ </a:t>
            </a:r>
            <a:r>
              <a:rPr b="1" lang="en" sz="1500">
                <a:solidFill>
                  <a:schemeClr val="dk1"/>
                </a:solidFill>
                <a:latin typeface="Calibri"/>
                <a:ea typeface="Calibri"/>
                <a:cs typeface="Calibri"/>
                <a:sym typeface="Calibri"/>
              </a:rPr>
              <a:t>maintain high throughput</a:t>
            </a:r>
            <a:endParaRPr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Shadowfax:</a:t>
            </a:r>
            <a:r>
              <a:rPr lang="en" sz="1900">
                <a:solidFill>
                  <a:srgbClr val="C05F00"/>
                </a:solidFill>
                <a:latin typeface="Calibri"/>
                <a:ea typeface="Calibri"/>
                <a:cs typeface="Calibri"/>
                <a:sym typeface="Calibri"/>
              </a:rPr>
              <a:t> </a:t>
            </a:r>
            <a:r>
              <a:rPr lang="en" sz="1900">
                <a:solidFill>
                  <a:srgbClr val="000000"/>
                </a:solidFill>
                <a:latin typeface="Calibri"/>
                <a:ea typeface="Calibri"/>
                <a:cs typeface="Calibri"/>
                <a:sym typeface="Calibri"/>
              </a:rPr>
              <a:t>High Throughput, Elastic, Larger-than-Memory key-value store</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b="1" lang="en" sz="1500">
                <a:solidFill>
                  <a:srgbClr val="000000"/>
                </a:solidFill>
                <a:latin typeface="Calibri"/>
                <a:ea typeface="Calibri"/>
                <a:cs typeface="Calibri"/>
                <a:sym typeface="Calibri"/>
              </a:rPr>
              <a:t>100 Million events/sec/VM on Azure</a:t>
            </a:r>
            <a:r>
              <a:rPr lang="en" sz="1500">
                <a:solidFill>
                  <a:srgbClr val="000000"/>
                </a:solidFill>
                <a:latin typeface="Calibri"/>
                <a:ea typeface="Calibri"/>
                <a:cs typeface="Calibri"/>
                <a:sym typeface="Calibri"/>
              </a:rPr>
              <a:t>, </a:t>
            </a:r>
            <a:r>
              <a:rPr b="1" lang="en" sz="1500">
                <a:solidFill>
                  <a:srgbClr val="000000"/>
                </a:solidFill>
                <a:latin typeface="Calibri"/>
                <a:ea typeface="Calibri"/>
                <a:cs typeface="Calibri"/>
                <a:sym typeface="Calibri"/>
              </a:rPr>
              <a:t>80 Million events/sec/VM </a:t>
            </a:r>
            <a:r>
              <a:rPr lang="en" sz="1500">
                <a:solidFill>
                  <a:srgbClr val="000000"/>
                </a:solidFill>
                <a:latin typeface="Calibri"/>
                <a:ea typeface="Calibri"/>
                <a:cs typeface="Calibri"/>
                <a:sym typeface="Calibri"/>
              </a:rPr>
              <a:t>during migration</a:t>
            </a:r>
            <a:endParaRPr sz="1500">
              <a:solidFill>
                <a:srgbClr val="000000"/>
              </a:solidFill>
              <a:latin typeface="Calibri"/>
              <a:ea typeface="Calibri"/>
              <a:cs typeface="Calibri"/>
              <a:sym typeface="Calibri"/>
            </a:endParaRPr>
          </a:p>
          <a:p>
            <a:pPr indent="-209550" lvl="0" marL="685800" rtl="0" algn="l">
              <a:lnSpc>
                <a:spcPct val="30000"/>
              </a:lnSpc>
              <a:spcBef>
                <a:spcPts val="1600"/>
              </a:spcBef>
              <a:spcAft>
                <a:spcPts val="1600"/>
              </a:spcAft>
              <a:buClr>
                <a:srgbClr val="000000"/>
              </a:buClr>
              <a:buSzPts val="1500"/>
              <a:buFont typeface="Calibri"/>
              <a:buChar char="➔"/>
            </a:pPr>
            <a:r>
              <a:rPr lang="en" sz="1500">
                <a:solidFill>
                  <a:srgbClr val="000000"/>
                </a:solidFill>
                <a:latin typeface="Calibri"/>
                <a:ea typeface="Calibri"/>
                <a:cs typeface="Calibri"/>
                <a:sym typeface="Calibri"/>
              </a:rPr>
              <a:t>Spans DRAM, SSD and Cloud blob storage</a:t>
            </a:r>
            <a:endParaRPr sz="1500">
              <a:solidFill>
                <a:srgbClr val="000000"/>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sp>
        <p:nvSpPr>
          <p:cNvPr id="2578" name="Google Shape;2578;p85"/>
          <p:cNvSpPr txBox="1"/>
          <p:nvPr>
            <p:ph type="title"/>
          </p:nvPr>
        </p:nvSpPr>
        <p:spPr>
          <a:xfrm>
            <a:off x="311700" y="1223700"/>
            <a:ext cx="8520600" cy="38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Extensibility and Multi-tenancy</a:t>
            </a:r>
            <a:endParaRPr>
              <a:latin typeface="Calibri"/>
              <a:ea typeface="Calibri"/>
              <a:cs typeface="Calibri"/>
              <a:sym typeface="Calibri"/>
            </a:endParaRPr>
          </a:p>
          <a:p>
            <a:pPr indent="0" lvl="0" marL="0" rtl="0" algn="ctr">
              <a:spcBef>
                <a:spcPts val="0"/>
              </a:spcBef>
              <a:spcAft>
                <a:spcPts val="0"/>
              </a:spcAft>
              <a:buNone/>
            </a:pPr>
            <a:r>
              <a:t/>
            </a:r>
            <a:endParaRPr b="1" sz="1100">
              <a:solidFill>
                <a:schemeClr val="accent2"/>
              </a:solidFill>
            </a:endParaRPr>
          </a:p>
          <a:p>
            <a:pPr indent="0" lvl="0" marL="0" rtl="0" algn="ctr">
              <a:spcBef>
                <a:spcPts val="0"/>
              </a:spcBef>
              <a:spcAft>
                <a:spcPts val="0"/>
              </a:spcAft>
              <a:buNone/>
            </a:pPr>
            <a:r>
              <a:t/>
            </a:r>
            <a:endParaRPr b="1" sz="1100">
              <a:solidFill>
                <a:schemeClr val="accent2"/>
              </a:solidFill>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rPr b="1" lang="en" sz="1500">
                <a:solidFill>
                  <a:schemeClr val="accent2"/>
                </a:solidFill>
                <a:latin typeface="Calibri"/>
                <a:ea typeface="Calibri"/>
                <a:cs typeface="Calibri"/>
                <a:sym typeface="Calibri"/>
              </a:rPr>
              <a:t>Chinmay Kulkarni</a:t>
            </a:r>
            <a:r>
              <a:rPr lang="en" sz="1500">
                <a:solidFill>
                  <a:schemeClr val="accent2"/>
                </a:solidFill>
                <a:latin typeface="Calibri"/>
                <a:ea typeface="Calibri"/>
                <a:cs typeface="Calibri"/>
                <a:sym typeface="Calibri"/>
              </a:rPr>
              <a:t>, Sara Moore, Mazhar Naqvi, Tian Zhang, Robert Ricci, and Ryan Stutsman. </a:t>
            </a:r>
            <a:r>
              <a:rPr b="1" lang="en" sz="1500">
                <a:solidFill>
                  <a:schemeClr val="accent2"/>
                </a:solidFill>
                <a:latin typeface="Calibri"/>
                <a:ea typeface="Calibri"/>
                <a:cs typeface="Calibri"/>
                <a:sym typeface="Calibri"/>
              </a:rPr>
              <a:t>Splinter: Bare-Metal Extensions for Multi-Tenant Low-Latency Storage.</a:t>
            </a:r>
            <a:r>
              <a:rPr lang="en" sz="1500">
                <a:solidFill>
                  <a:schemeClr val="accent2"/>
                </a:solidFill>
                <a:latin typeface="Calibri"/>
                <a:ea typeface="Calibri"/>
                <a:cs typeface="Calibri"/>
                <a:sym typeface="Calibri"/>
              </a:rPr>
              <a:t> In </a:t>
            </a:r>
            <a:r>
              <a:rPr i="1" lang="en" sz="1500">
                <a:solidFill>
                  <a:schemeClr val="accent2"/>
                </a:solidFill>
                <a:latin typeface="Calibri"/>
                <a:ea typeface="Calibri"/>
                <a:cs typeface="Calibri"/>
                <a:sym typeface="Calibri"/>
              </a:rPr>
              <a:t>Proceedings of the 13th USENIX Symposium on Operating Systems Design and Implementation</a:t>
            </a:r>
            <a:r>
              <a:rPr lang="en" sz="1500">
                <a:solidFill>
                  <a:schemeClr val="accent2"/>
                </a:solidFill>
                <a:latin typeface="Calibri"/>
                <a:ea typeface="Calibri"/>
                <a:cs typeface="Calibri"/>
                <a:sym typeface="Calibri"/>
              </a:rPr>
              <a:t>, </a:t>
            </a:r>
            <a:r>
              <a:rPr b="1" lang="en" sz="1500">
                <a:solidFill>
                  <a:schemeClr val="accent2"/>
                </a:solidFill>
                <a:latin typeface="Calibri"/>
                <a:ea typeface="Calibri"/>
                <a:cs typeface="Calibri"/>
                <a:sym typeface="Calibri"/>
              </a:rPr>
              <a:t>OSDI’18</a:t>
            </a:r>
            <a:endParaRPr sz="1500">
              <a:solidFill>
                <a:schemeClr val="accent2"/>
              </a:solidFill>
              <a:latin typeface="Calibri"/>
              <a:ea typeface="Calibri"/>
              <a:cs typeface="Calibri"/>
              <a:sym typeface="Calibri"/>
            </a:endParaRPr>
          </a:p>
          <a:p>
            <a:pPr indent="0" lvl="0" marL="0" rtl="0" algn="l">
              <a:spcBef>
                <a:spcPts val="0"/>
              </a:spcBef>
              <a:spcAft>
                <a:spcPts val="0"/>
              </a:spcAft>
              <a:buNone/>
            </a:pPr>
            <a:r>
              <a:t/>
            </a:r>
            <a:endParaRPr sz="1500">
              <a:solidFill>
                <a:schemeClr val="accent2"/>
              </a:solidFill>
              <a:latin typeface="Calibri"/>
              <a:ea typeface="Calibri"/>
              <a:cs typeface="Calibri"/>
              <a:sym typeface="Calibri"/>
            </a:endParaRPr>
          </a:p>
          <a:p>
            <a:pPr indent="0" lvl="0" marL="0" rtl="0" algn="l">
              <a:spcBef>
                <a:spcPts val="0"/>
              </a:spcBef>
              <a:spcAft>
                <a:spcPts val="0"/>
              </a:spcAft>
              <a:buNone/>
            </a:pPr>
            <a:r>
              <a:rPr lang="en" sz="1500">
                <a:solidFill>
                  <a:schemeClr val="accent2"/>
                </a:solidFill>
                <a:latin typeface="Calibri"/>
                <a:ea typeface="Calibri"/>
                <a:cs typeface="Calibri"/>
                <a:sym typeface="Calibri"/>
              </a:rPr>
              <a:t>Ankit Bhardwaj,</a:t>
            </a:r>
            <a:r>
              <a:rPr b="1" lang="en" sz="1500">
                <a:solidFill>
                  <a:schemeClr val="accent2"/>
                </a:solidFill>
                <a:latin typeface="Calibri"/>
                <a:ea typeface="Calibri"/>
                <a:cs typeface="Calibri"/>
                <a:sym typeface="Calibri"/>
              </a:rPr>
              <a:t> Chinmay Kulkarni</a:t>
            </a:r>
            <a:r>
              <a:rPr lang="en" sz="1500">
                <a:solidFill>
                  <a:schemeClr val="accent2"/>
                </a:solidFill>
                <a:latin typeface="Calibri"/>
                <a:ea typeface="Calibri"/>
                <a:cs typeface="Calibri"/>
                <a:sym typeface="Calibri"/>
              </a:rPr>
              <a:t>, and Ryan Stutsman. </a:t>
            </a:r>
            <a:r>
              <a:rPr b="1" lang="en" sz="1500">
                <a:solidFill>
                  <a:srgbClr val="000000"/>
                </a:solidFill>
                <a:highlight>
                  <a:srgbClr val="FFFFFF"/>
                </a:highlight>
                <a:latin typeface="Calibri"/>
                <a:ea typeface="Calibri"/>
                <a:cs typeface="Calibri"/>
                <a:sym typeface="Calibri"/>
              </a:rPr>
              <a:t>Adaptive Placement for In-memory Storage Functions. </a:t>
            </a:r>
            <a:r>
              <a:rPr lang="en" sz="1500">
                <a:solidFill>
                  <a:schemeClr val="accent2"/>
                </a:solidFill>
                <a:latin typeface="Calibri"/>
                <a:ea typeface="Calibri"/>
                <a:cs typeface="Calibri"/>
                <a:sym typeface="Calibri"/>
              </a:rPr>
              <a:t>In </a:t>
            </a:r>
            <a:r>
              <a:rPr i="1" lang="en" sz="1500">
                <a:solidFill>
                  <a:schemeClr val="accent2"/>
                </a:solidFill>
                <a:latin typeface="Calibri"/>
                <a:ea typeface="Calibri"/>
                <a:cs typeface="Calibri"/>
                <a:sym typeface="Calibri"/>
              </a:rPr>
              <a:t>Proceedings of the </a:t>
            </a:r>
            <a:r>
              <a:rPr i="1" lang="en" sz="1500">
                <a:solidFill>
                  <a:srgbClr val="000000"/>
                </a:solidFill>
                <a:highlight>
                  <a:srgbClr val="FFFFFF"/>
                </a:highlight>
                <a:latin typeface="Calibri"/>
                <a:ea typeface="Calibri"/>
                <a:cs typeface="Calibri"/>
                <a:sym typeface="Calibri"/>
              </a:rPr>
              <a:t>2020 USENIX Annual Technical Conference, </a:t>
            </a:r>
            <a:r>
              <a:rPr b="1" lang="en" sz="1500">
                <a:solidFill>
                  <a:srgbClr val="000000"/>
                </a:solidFill>
                <a:highlight>
                  <a:srgbClr val="FFFFFF"/>
                </a:highlight>
                <a:latin typeface="Calibri"/>
                <a:ea typeface="Calibri"/>
                <a:cs typeface="Calibri"/>
                <a:sym typeface="Calibri"/>
              </a:rPr>
              <a:t>ATC’20</a:t>
            </a:r>
            <a:endParaRPr b="1" sz="1500">
              <a:solidFill>
                <a:srgbClr val="000000"/>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86"/>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lang="en" sz="2800">
                <a:latin typeface="Calibri"/>
                <a:ea typeface="Calibri"/>
                <a:cs typeface="Calibri"/>
                <a:sym typeface="Calibri"/>
              </a:rPr>
              <a:t>Splinter </a:t>
            </a:r>
            <a:r>
              <a:rPr b="0" i="0" lang="en" sz="2800" u="none" cap="none" strike="noStrike">
                <a:solidFill>
                  <a:srgbClr val="000000"/>
                </a:solidFill>
                <a:latin typeface="Calibri"/>
                <a:ea typeface="Calibri"/>
                <a:cs typeface="Calibri"/>
                <a:sym typeface="Calibri"/>
              </a:rPr>
              <a:t>Introduction</a:t>
            </a:r>
            <a:endParaRPr b="0" i="0" sz="2800" u="none" cap="none" strike="noStrike">
              <a:solidFill>
                <a:srgbClr val="000000"/>
              </a:solidFill>
              <a:latin typeface="Calibri"/>
              <a:ea typeface="Calibri"/>
              <a:cs typeface="Calibri"/>
              <a:sym typeface="Calibri"/>
            </a:endParaRPr>
          </a:p>
        </p:txBody>
      </p:sp>
      <p:sp>
        <p:nvSpPr>
          <p:cNvPr id="2584" name="Google Shape;2584;p86"/>
          <p:cNvSpPr txBox="1"/>
          <p:nvPr/>
        </p:nvSpPr>
        <p:spPr>
          <a:xfrm>
            <a:off x="628284" y="1111541"/>
            <a:ext cx="7885800" cy="3647700"/>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None/>
            </a:pPr>
            <a:r>
              <a:rPr b="1" i="0" lang="en" sz="1900" u="none" cap="none" strike="noStrike">
                <a:solidFill>
                  <a:srgbClr val="000000"/>
                </a:solidFill>
                <a:latin typeface="Calibri"/>
                <a:ea typeface="Calibri"/>
                <a:cs typeface="Calibri"/>
                <a:sym typeface="Calibri"/>
              </a:rPr>
              <a:t>Kernel-bypass </a:t>
            </a:r>
            <a:r>
              <a:rPr b="0" i="0" lang="en" sz="1900" u="none" cap="none" strike="noStrike">
                <a:solidFill>
                  <a:srgbClr val="000000"/>
                </a:solidFill>
                <a:latin typeface="Calibri"/>
                <a:ea typeface="Calibri"/>
                <a:cs typeface="Calibri"/>
                <a:sym typeface="Calibri"/>
              </a:rPr>
              <a:t>key-value stores offer </a:t>
            </a:r>
            <a:r>
              <a:rPr b="1" i="0" lang="en" sz="1900" u="none" cap="none" strike="noStrike">
                <a:solidFill>
                  <a:srgbClr val="000000"/>
                </a:solidFill>
                <a:latin typeface="Calibri"/>
                <a:ea typeface="Calibri"/>
                <a:cs typeface="Calibri"/>
                <a:sym typeface="Calibri"/>
              </a:rPr>
              <a:t>&lt;</a:t>
            </a:r>
            <a:r>
              <a:rPr b="0" i="0" lang="en" sz="1900" u="none" cap="none" strike="noStrike">
                <a:solidFill>
                  <a:srgbClr val="000000"/>
                </a:solidFill>
                <a:latin typeface="Calibri"/>
                <a:ea typeface="Calibri"/>
                <a:cs typeface="Calibri"/>
                <a:sym typeface="Calibri"/>
              </a:rPr>
              <a:t> </a:t>
            </a:r>
            <a:r>
              <a:rPr b="1" i="0" lang="en" sz="1900" u="none" cap="none" strike="noStrike">
                <a:solidFill>
                  <a:srgbClr val="000000"/>
                </a:solidFill>
                <a:latin typeface="Calibri"/>
                <a:ea typeface="Calibri"/>
                <a:cs typeface="Calibri"/>
                <a:sym typeface="Calibri"/>
              </a:rPr>
              <a:t>10μs </a:t>
            </a:r>
            <a:r>
              <a:rPr b="0" i="0" lang="en" sz="1900" u="none" cap="none" strike="noStrike">
                <a:solidFill>
                  <a:srgbClr val="000000"/>
                </a:solidFill>
                <a:latin typeface="Calibri"/>
                <a:ea typeface="Calibri"/>
                <a:cs typeface="Calibri"/>
                <a:sym typeface="Calibri"/>
              </a:rPr>
              <a:t>latency</a:t>
            </a:r>
            <a:r>
              <a:rPr b="1" i="0" lang="en" sz="1900" u="none" cap="none" strike="noStrike">
                <a:solidFill>
                  <a:srgbClr val="000000"/>
                </a:solidFill>
                <a:latin typeface="Calibri"/>
                <a:ea typeface="Calibri"/>
                <a:cs typeface="Calibri"/>
                <a:sym typeface="Calibri"/>
              </a:rPr>
              <a:t>, &gt; Mops/s </a:t>
            </a:r>
            <a:r>
              <a:rPr b="0" i="0" lang="en" sz="1900" u="none" cap="none" strike="noStrike">
                <a:solidFill>
                  <a:srgbClr val="000000"/>
                </a:solidFill>
                <a:latin typeface="Calibri"/>
                <a:ea typeface="Calibri"/>
                <a:cs typeface="Calibri"/>
                <a:sym typeface="Calibri"/>
              </a:rPr>
              <a:t>throughput</a:t>
            </a:r>
            <a:endParaRPr b="0" i="0" sz="19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Fast because they</a:t>
            </a:r>
            <a:r>
              <a:rPr lang="en" sz="1500">
                <a:latin typeface="Calibri"/>
                <a:ea typeface="Calibri"/>
                <a:cs typeface="Calibri"/>
                <a:sym typeface="Calibri"/>
              </a:rPr>
              <a:t> support just simple gets and puts?</a:t>
            </a:r>
            <a:endParaRPr b="0" i="0" sz="1500" u="none" cap="none" strike="noStrike">
              <a:solidFill>
                <a:srgbClr val="000000"/>
              </a:solidFill>
              <a:latin typeface="Calibri"/>
              <a:ea typeface="Calibri"/>
              <a:cs typeface="Calibri"/>
              <a:sym typeface="Calibri"/>
            </a:endParaRPr>
          </a:p>
          <a:p>
            <a:pPr indent="-241300" lvl="0" marL="393700" marR="0" rtl="0" algn="l">
              <a:spcBef>
                <a:spcPts val="500"/>
              </a:spcBef>
              <a:spcAft>
                <a:spcPts val="0"/>
              </a:spcAft>
              <a:buClr>
                <a:srgbClr val="000000"/>
              </a:buClr>
              <a:buSzPts val="800"/>
              <a:buFont typeface="Noto Sans Symbols"/>
              <a:buNone/>
            </a:pPr>
            <a:r>
              <a:t/>
            </a:r>
            <a:endParaRPr b="0" i="0" sz="1900" u="none" cap="none" strike="noStrike">
              <a:solidFill>
                <a:srgbClr val="000000"/>
              </a:solidFill>
              <a:latin typeface="Calibri"/>
              <a:ea typeface="Calibri"/>
              <a:cs typeface="Calibri"/>
              <a:sym typeface="Calibri"/>
            </a:endParaRPr>
          </a:p>
          <a:p>
            <a:pPr indent="0" lvl="0" marL="0" marR="0" rtl="0" algn="l">
              <a:spcBef>
                <a:spcPts val="100"/>
              </a:spcBef>
              <a:spcAft>
                <a:spcPts val="0"/>
              </a:spcAft>
              <a:buNone/>
            </a:pPr>
            <a:r>
              <a:rPr b="1" i="0" lang="en" sz="1900" u="none" cap="none" strike="noStrike">
                <a:solidFill>
                  <a:srgbClr val="FF0000"/>
                </a:solidFill>
                <a:latin typeface="Calibri"/>
                <a:ea typeface="Calibri"/>
                <a:cs typeface="Calibri"/>
                <a:sym typeface="Calibri"/>
              </a:rPr>
              <a:t>Problem: </a:t>
            </a:r>
            <a:r>
              <a:rPr b="0" i="0" lang="en" sz="1900" u="none" cap="none" strike="noStrike">
                <a:solidFill>
                  <a:srgbClr val="000000"/>
                </a:solidFill>
                <a:latin typeface="Calibri"/>
                <a:ea typeface="Calibri"/>
                <a:cs typeface="Calibri"/>
                <a:sym typeface="Calibri"/>
              </a:rPr>
              <a:t>Leverage performance </a:t>
            </a:r>
            <a:r>
              <a:rPr b="1" i="0" lang="en" sz="1900" u="none" cap="none" strike="noStrike">
                <a:solidFill>
                  <a:srgbClr val="000000"/>
                </a:solidFill>
                <a:latin typeface="Calibri"/>
                <a:ea typeface="Calibri"/>
                <a:cs typeface="Calibri"/>
                <a:sym typeface="Calibri"/>
              </a:rPr>
              <a:t>→</a:t>
            </a:r>
            <a:r>
              <a:rPr b="0" i="0" lang="en" sz="1900" u="none" cap="none" strike="noStrike">
                <a:solidFill>
                  <a:srgbClr val="000000"/>
                </a:solidFill>
                <a:latin typeface="Calibri"/>
                <a:ea typeface="Calibri"/>
                <a:cs typeface="Calibri"/>
                <a:sym typeface="Calibri"/>
              </a:rPr>
              <a:t>  </a:t>
            </a:r>
            <a:r>
              <a:rPr b="1" i="0" lang="en" sz="1900" u="none" cap="none" strike="noStrike">
                <a:solidFill>
                  <a:srgbClr val="000000"/>
                </a:solidFill>
                <a:latin typeface="Calibri"/>
                <a:ea typeface="Calibri"/>
                <a:cs typeface="Calibri"/>
                <a:sym typeface="Calibri"/>
              </a:rPr>
              <a:t>share</a:t>
            </a:r>
            <a:r>
              <a:rPr b="0" i="0" lang="en" sz="1900" u="none" cap="none" strike="noStrike">
                <a:solidFill>
                  <a:srgbClr val="000000"/>
                </a:solidFill>
                <a:latin typeface="Calibri"/>
                <a:ea typeface="Calibri"/>
                <a:cs typeface="Calibri"/>
                <a:sym typeface="Calibri"/>
              </a:rPr>
              <a:t> between tenants</a:t>
            </a:r>
            <a:endParaRPr b="0" i="0" sz="1900" u="none" cap="none" strike="noStrike">
              <a:solidFill>
                <a:srgbClr val="000000"/>
              </a:solidFill>
              <a:latin typeface="Calibri"/>
              <a:ea typeface="Calibri"/>
              <a:cs typeface="Calibri"/>
              <a:sym typeface="Calibri"/>
            </a:endParaRPr>
          </a:p>
          <a:p>
            <a:pPr indent="0" lvl="0" marL="0" marR="0" rtl="0" algn="l">
              <a:spcBef>
                <a:spcPts val="100"/>
              </a:spcBef>
              <a:spcAft>
                <a:spcPts val="0"/>
              </a:spcAft>
              <a:buNone/>
            </a:pPr>
            <a:r>
              <a:rPr b="1" i="0" lang="en" sz="1900" u="none" cap="none" strike="noStrike">
                <a:solidFill>
                  <a:srgbClr val="FF0000"/>
                </a:solidFill>
                <a:latin typeface="Calibri"/>
                <a:ea typeface="Calibri"/>
                <a:cs typeface="Calibri"/>
                <a:sym typeface="Calibri"/>
              </a:rPr>
              <a:t>Problem: </a:t>
            </a:r>
            <a:r>
              <a:rPr b="0" i="0" lang="en" sz="1900" u="none" cap="none" strike="noStrike">
                <a:solidFill>
                  <a:srgbClr val="000000"/>
                </a:solidFill>
                <a:latin typeface="Calibri"/>
                <a:ea typeface="Calibri"/>
                <a:cs typeface="Calibri"/>
                <a:sym typeface="Calibri"/>
              </a:rPr>
              <a:t>Apps require rich data models. Ex: Facebook’s TAO</a:t>
            </a:r>
            <a:endParaRPr b="0" i="0" sz="19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Implement using gets &amp; puts? </a:t>
            </a:r>
            <a:r>
              <a:rPr b="1" i="0" lang="en" sz="1500" u="none" cap="none" strike="noStrike">
                <a:solidFill>
                  <a:srgbClr val="000000"/>
                </a:solidFill>
                <a:latin typeface="Calibri"/>
                <a:ea typeface="Calibri"/>
                <a:cs typeface="Calibri"/>
                <a:sym typeface="Calibri"/>
              </a:rPr>
              <a:t>→</a:t>
            </a:r>
            <a:r>
              <a:rPr b="0" i="0" lang="en" sz="1500" u="none" cap="none" strike="noStrike">
                <a:solidFill>
                  <a:srgbClr val="000000"/>
                </a:solidFill>
                <a:latin typeface="Calibri"/>
                <a:ea typeface="Calibri"/>
                <a:cs typeface="Calibri"/>
                <a:sym typeface="Calibri"/>
              </a:rPr>
              <a:t> </a:t>
            </a:r>
            <a:r>
              <a:rPr b="1" i="0" lang="en" sz="1500" u="none" cap="none" strike="noStrike">
                <a:solidFill>
                  <a:srgbClr val="000000"/>
                </a:solidFill>
                <a:latin typeface="Calibri"/>
                <a:ea typeface="Calibri"/>
                <a:cs typeface="Calibri"/>
                <a:sym typeface="Calibri"/>
              </a:rPr>
              <a:t>Data movement, client stalls</a:t>
            </a:r>
            <a:endParaRPr b="0" i="0" sz="15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Push code to key-value store? </a:t>
            </a:r>
            <a:r>
              <a:rPr b="1" i="0" lang="en" sz="1500" u="none" cap="none" strike="noStrike">
                <a:solidFill>
                  <a:srgbClr val="000000"/>
                </a:solidFill>
                <a:latin typeface="Calibri"/>
                <a:ea typeface="Calibri"/>
                <a:cs typeface="Calibri"/>
                <a:sym typeface="Calibri"/>
              </a:rPr>
              <a:t>→</a:t>
            </a:r>
            <a:r>
              <a:rPr b="0" i="0" lang="en" sz="1500" u="none" cap="none" strike="noStrike">
                <a:solidFill>
                  <a:srgbClr val="000000"/>
                </a:solidFill>
                <a:latin typeface="Calibri"/>
                <a:ea typeface="Calibri"/>
                <a:cs typeface="Calibri"/>
                <a:sym typeface="Calibri"/>
              </a:rPr>
              <a:t> </a:t>
            </a:r>
            <a:r>
              <a:rPr b="1" i="0" lang="en" sz="1500" u="none" cap="none" strike="noStrike">
                <a:solidFill>
                  <a:srgbClr val="000000"/>
                </a:solidFill>
                <a:latin typeface="Calibri"/>
                <a:ea typeface="Calibri"/>
                <a:cs typeface="Calibri"/>
                <a:sym typeface="Calibri"/>
              </a:rPr>
              <a:t>Isolation costs limit density</a:t>
            </a:r>
            <a:endParaRPr b="0" i="0" sz="1500" u="none" cap="none" strike="noStrike">
              <a:solidFill>
                <a:srgbClr val="000000"/>
              </a:solidFill>
              <a:latin typeface="Calibri"/>
              <a:ea typeface="Calibri"/>
              <a:cs typeface="Calibri"/>
              <a:sym typeface="Calibri"/>
            </a:endParaRPr>
          </a:p>
          <a:p>
            <a:pPr indent="-241300" lvl="0" marL="393700" marR="0" rtl="0" algn="l">
              <a:spcBef>
                <a:spcPts val="500"/>
              </a:spcBef>
              <a:spcAft>
                <a:spcPts val="0"/>
              </a:spcAft>
              <a:buClr>
                <a:srgbClr val="0066B3"/>
              </a:buClr>
              <a:buSzPts val="800"/>
              <a:buFont typeface="Noto Sans Symbols"/>
              <a:buNone/>
            </a:pPr>
            <a:r>
              <a:t/>
            </a:r>
            <a:endParaRPr b="0" i="0" sz="1900" u="none" cap="none" strike="noStrike">
              <a:solidFill>
                <a:srgbClr val="000000"/>
              </a:solidFill>
              <a:latin typeface="Calibri"/>
              <a:ea typeface="Calibri"/>
              <a:cs typeface="Calibri"/>
              <a:sym typeface="Calibri"/>
            </a:endParaRPr>
          </a:p>
          <a:p>
            <a:pPr indent="0" lvl="0" marL="0" marR="0" rtl="0" algn="l">
              <a:spcBef>
                <a:spcPts val="100"/>
              </a:spcBef>
              <a:spcAft>
                <a:spcPts val="0"/>
              </a:spcAft>
              <a:buNone/>
            </a:pPr>
            <a:r>
              <a:rPr b="1" i="0" lang="en" sz="1900" u="none" cap="none" strike="noStrike">
                <a:solidFill>
                  <a:srgbClr val="0091FF"/>
                </a:solidFill>
                <a:latin typeface="Calibri"/>
                <a:ea typeface="Calibri"/>
                <a:cs typeface="Calibri"/>
                <a:sym typeface="Calibri"/>
              </a:rPr>
              <a:t>Splinter:</a:t>
            </a:r>
            <a:r>
              <a:rPr b="1" i="0" lang="en" sz="1900" u="none" cap="none" strike="noStrike">
                <a:solidFill>
                  <a:srgbClr val="0066B3"/>
                </a:solidFill>
                <a:latin typeface="Calibri"/>
                <a:ea typeface="Calibri"/>
                <a:cs typeface="Calibri"/>
                <a:sym typeface="Calibri"/>
              </a:rPr>
              <a:t> </a:t>
            </a:r>
            <a:r>
              <a:rPr b="1" i="0" lang="en" sz="1900" u="none" cap="none" strike="noStrike">
                <a:solidFill>
                  <a:srgbClr val="000000"/>
                </a:solidFill>
                <a:latin typeface="Calibri"/>
                <a:ea typeface="Calibri"/>
                <a:cs typeface="Calibri"/>
                <a:sym typeface="Calibri"/>
              </a:rPr>
              <a:t>Multi-tenant</a:t>
            </a:r>
            <a:r>
              <a:rPr b="0" i="0" lang="en" sz="1900" u="none" cap="none" strike="noStrike">
                <a:solidFill>
                  <a:srgbClr val="000000"/>
                </a:solidFill>
                <a:latin typeface="Calibri"/>
                <a:ea typeface="Calibri"/>
                <a:cs typeface="Calibri"/>
                <a:sym typeface="Calibri"/>
              </a:rPr>
              <a:t> key-value store that code can be pushed to</a:t>
            </a:r>
            <a:endParaRPr b="0" i="0" sz="19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Tenants push type- &amp; memory-safe code written in </a:t>
            </a:r>
            <a:r>
              <a:rPr b="1" i="0" lang="en" sz="1500" u="none" cap="none" strike="noStrike">
                <a:solidFill>
                  <a:srgbClr val="000000"/>
                </a:solidFill>
                <a:latin typeface="Calibri"/>
                <a:ea typeface="Calibri"/>
                <a:cs typeface="Calibri"/>
                <a:sym typeface="Calibri"/>
              </a:rPr>
              <a:t>Rust</a:t>
            </a:r>
            <a:r>
              <a:rPr b="0" i="0" lang="en" sz="1500" u="none" cap="none" strike="noStrike">
                <a:solidFill>
                  <a:srgbClr val="000000"/>
                </a:solidFill>
                <a:latin typeface="Calibri"/>
                <a:ea typeface="Calibri"/>
                <a:cs typeface="Calibri"/>
                <a:sym typeface="Calibri"/>
              </a:rPr>
              <a:t> at runtime</a:t>
            </a:r>
            <a:endParaRPr b="0" i="0" sz="15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lang="en" sz="1500">
                <a:latin typeface="Calibri"/>
                <a:ea typeface="Calibri"/>
                <a:cs typeface="Calibri"/>
                <a:sym typeface="Calibri"/>
              </a:rPr>
              <a:t>Aggregate workload improves by </a:t>
            </a:r>
            <a:r>
              <a:rPr b="1" lang="en" sz="1500">
                <a:latin typeface="Calibri"/>
                <a:ea typeface="Calibri"/>
                <a:cs typeface="Calibri"/>
                <a:sym typeface="Calibri"/>
              </a:rPr>
              <a:t>2x</a:t>
            </a:r>
            <a:r>
              <a:rPr lang="en" sz="1500">
                <a:latin typeface="Calibri"/>
                <a:ea typeface="Calibri"/>
                <a:cs typeface="Calibri"/>
                <a:sym typeface="Calibri"/>
              </a:rPr>
              <a:t>, Facebook’s TAO by </a:t>
            </a:r>
            <a:r>
              <a:rPr b="1" lang="en" sz="1500">
                <a:latin typeface="Calibri"/>
                <a:ea typeface="Calibri"/>
                <a:cs typeface="Calibri"/>
                <a:sym typeface="Calibri"/>
              </a:rPr>
              <a:t>400 Kops/s</a:t>
            </a:r>
            <a:endParaRPr b="1" i="0" sz="1500" u="none" cap="none" strike="noStrike">
              <a:solidFill>
                <a:srgbClr val="00000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88" name="Shape 2588"/>
        <p:cNvGrpSpPr/>
        <p:nvPr/>
      </p:nvGrpSpPr>
      <p:grpSpPr>
        <a:xfrm>
          <a:off x="0" y="0"/>
          <a:ext cx="0" cy="0"/>
          <a:chOff x="0" y="0"/>
          <a:chExt cx="0" cy="0"/>
        </a:xfrm>
      </p:grpSpPr>
      <p:sp>
        <p:nvSpPr>
          <p:cNvPr id="2589" name="Google Shape;2589;p87"/>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i="0" lang="en" sz="2800" u="none" cap="none" strike="noStrike">
                <a:solidFill>
                  <a:srgbClr val="000000"/>
                </a:solidFill>
                <a:latin typeface="Calibri"/>
                <a:ea typeface="Calibri"/>
                <a:cs typeface="Calibri"/>
                <a:sym typeface="Calibri"/>
              </a:rPr>
              <a:t>Richer Data Models Come At A Price</a:t>
            </a:r>
            <a:endParaRPr b="0" i="0" sz="2800" u="none" cap="none" strike="noStrike">
              <a:solidFill>
                <a:srgbClr val="000000"/>
              </a:solidFill>
              <a:latin typeface="Calibri"/>
              <a:ea typeface="Calibri"/>
              <a:cs typeface="Calibri"/>
              <a:sym typeface="Calibri"/>
            </a:endParaRPr>
          </a:p>
        </p:txBody>
      </p:sp>
      <p:sp>
        <p:nvSpPr>
          <p:cNvPr id="2590" name="Google Shape;2590;p87"/>
          <p:cNvSpPr txBox="1"/>
          <p:nvPr/>
        </p:nvSpPr>
        <p:spPr>
          <a:xfrm>
            <a:off x="2656825" y="1841675"/>
            <a:ext cx="6159900" cy="651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i="0" lang="en" sz="1900" u="none" cap="none" strike="noStrike">
                <a:latin typeface="Calibri"/>
                <a:ea typeface="Calibri"/>
                <a:cs typeface="Calibri"/>
                <a:sym typeface="Calibri"/>
              </a:rPr>
              <a:t>Apps require rich data models in addition to performance</a:t>
            </a:r>
            <a:endParaRPr sz="1900" strike="noStrike">
              <a:latin typeface="Calibri"/>
              <a:ea typeface="Calibri"/>
              <a:cs typeface="Calibri"/>
              <a:sym typeface="Calibri"/>
            </a:endParaRPr>
          </a:p>
          <a:p>
            <a:pPr indent="-330200" lvl="0" marL="419100" marR="0" rtl="0" algn="l">
              <a:spcBef>
                <a:spcPts val="800"/>
              </a:spcBef>
              <a:spcAft>
                <a:spcPts val="0"/>
              </a:spcAft>
              <a:buClr>
                <a:srgbClr val="000000"/>
              </a:buClr>
              <a:buSzPts val="1800"/>
              <a:buFont typeface="Calibri"/>
              <a:buChar char="➔"/>
            </a:pPr>
            <a:r>
              <a:rPr i="0" lang="en" sz="1900" u="none" cap="none" strike="noStrike">
                <a:latin typeface="Calibri"/>
                <a:ea typeface="Calibri"/>
                <a:cs typeface="Calibri"/>
                <a:sym typeface="Calibri"/>
              </a:rPr>
              <a:t>Ex: Social graphs, Decision trees etc</a:t>
            </a:r>
            <a:endParaRPr i="0" sz="1900" u="none" cap="none" strike="noStrike">
              <a:latin typeface="Calibri"/>
              <a:ea typeface="Calibri"/>
              <a:cs typeface="Calibri"/>
              <a:sym typeface="Calibri"/>
            </a:endParaRPr>
          </a:p>
        </p:txBody>
      </p:sp>
      <p:sp>
        <p:nvSpPr>
          <p:cNvPr id="2591" name="Google Shape;2591;p87"/>
          <p:cNvSpPr txBox="1"/>
          <p:nvPr/>
        </p:nvSpPr>
        <p:spPr>
          <a:xfrm>
            <a:off x="2656825" y="3466550"/>
            <a:ext cx="5857800" cy="882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Key-value stores trade-off data model for performance</a:t>
            </a:r>
            <a:endParaRPr b="0" sz="1900"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Simple get()’s &amp; put()’s over key-value pairs</a:t>
            </a:r>
            <a:endParaRPr b="0" i="0" sz="1900" u="none" cap="none" strike="noStrike">
              <a:latin typeface="Arial"/>
              <a:ea typeface="Arial"/>
              <a:cs typeface="Arial"/>
              <a:sym typeface="Arial"/>
            </a:endParaRPr>
          </a:p>
        </p:txBody>
      </p:sp>
      <p:sp>
        <p:nvSpPr>
          <p:cNvPr id="2592" name="Google Shape;2592;p87"/>
          <p:cNvSpPr/>
          <p:nvPr/>
        </p:nvSpPr>
        <p:spPr>
          <a:xfrm>
            <a:off x="663552" y="3154374"/>
            <a:ext cx="1732500" cy="1592400"/>
          </a:xfrm>
          <a:prstGeom prst="rect">
            <a:avLst/>
          </a:prstGeom>
          <a:solidFill>
            <a:srgbClr val="BCE4E5"/>
          </a:solidFill>
          <a:ln cap="flat" cmpd="sng" w="9525">
            <a:solidFill>
              <a:srgbClr val="0066B3"/>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Key-value store</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593" name="Google Shape;2593;p87"/>
          <p:cNvSpPr/>
          <p:nvPr/>
        </p:nvSpPr>
        <p:spPr>
          <a:xfrm>
            <a:off x="663552" y="1529512"/>
            <a:ext cx="1733700" cy="960000"/>
          </a:xfrm>
          <a:prstGeom prst="rect">
            <a:avLst/>
          </a:prstGeom>
          <a:solidFill>
            <a:srgbClr val="FCD3C1"/>
          </a:solidFill>
          <a:ln cap="flat" cmpd="sng" w="9525">
            <a:solidFill>
              <a:srgbClr val="ED1C24"/>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get_friends(user)</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Client</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grpSp>
        <p:nvGrpSpPr>
          <p:cNvPr id="2594" name="Google Shape;2594;p87"/>
          <p:cNvGrpSpPr/>
          <p:nvPr/>
        </p:nvGrpSpPr>
        <p:grpSpPr>
          <a:xfrm>
            <a:off x="1821529" y="2496521"/>
            <a:ext cx="620456" cy="657684"/>
            <a:chOff x="2008080" y="2752200"/>
            <a:chExt cx="684000" cy="725040"/>
          </a:xfrm>
        </p:grpSpPr>
        <p:sp>
          <p:nvSpPr>
            <p:cNvPr id="2595" name="Google Shape;2595;p87"/>
            <p:cNvSpPr/>
            <p:nvPr/>
          </p:nvSpPr>
          <p:spPr>
            <a:xfrm>
              <a:off x="2008080" y="2752200"/>
              <a:ext cx="351361" cy="72503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596" name="Google Shape;2596;p87"/>
            <p:cNvSpPr/>
            <p:nvPr/>
          </p:nvSpPr>
          <p:spPr>
            <a:xfrm rot="10800000">
              <a:off x="2340719" y="2752201"/>
              <a:ext cx="351361" cy="72503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grpSp>
      <p:sp>
        <p:nvSpPr>
          <p:cNvPr id="2597" name="Google Shape;2597;p87"/>
          <p:cNvSpPr txBox="1"/>
          <p:nvPr/>
        </p:nvSpPr>
        <p:spPr>
          <a:xfrm>
            <a:off x="574077" y="2695912"/>
            <a:ext cx="1371600" cy="290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600" strike="noStrike">
                <a:solidFill>
                  <a:srgbClr val="FF000A"/>
                </a:solidFill>
                <a:latin typeface="Calibri"/>
                <a:ea typeface="Calibri"/>
                <a:cs typeface="Calibri"/>
                <a:sym typeface="Calibri"/>
              </a:rPr>
              <a:t>get()/put(</a:t>
            </a:r>
            <a:r>
              <a:rPr b="0" lang="en" sz="1600" strike="noStrike">
                <a:solidFill>
                  <a:srgbClr val="FF000A"/>
                </a:solidFill>
                <a:latin typeface="Calibri"/>
                <a:ea typeface="Calibri"/>
                <a:cs typeface="Calibri"/>
                <a:sym typeface="Calibri"/>
              </a:rPr>
              <a:t>)</a:t>
            </a:r>
            <a:endParaRPr b="0" sz="1600" strike="noStrike">
              <a:latin typeface="Arial"/>
              <a:ea typeface="Arial"/>
              <a:cs typeface="Arial"/>
              <a:sym typeface="Arial"/>
            </a:endParaRPr>
          </a:p>
        </p:txBody>
      </p:sp>
      <p:grpSp>
        <p:nvGrpSpPr>
          <p:cNvPr id="2598" name="Google Shape;2598;p87"/>
          <p:cNvGrpSpPr/>
          <p:nvPr/>
        </p:nvGrpSpPr>
        <p:grpSpPr>
          <a:xfrm>
            <a:off x="913051" y="3541173"/>
            <a:ext cx="414726" cy="819111"/>
            <a:chOff x="1006560" y="3903840"/>
            <a:chExt cx="457200" cy="903000"/>
          </a:xfrm>
        </p:grpSpPr>
        <p:sp>
          <p:nvSpPr>
            <p:cNvPr id="2599" name="Google Shape;2599;p87"/>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00" name="Google Shape;2600;p87"/>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01" name="Google Shape;2601;p87"/>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02" name="Google Shape;2602;p87"/>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03" name="Google Shape;2603;p87"/>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604" name="Google Shape;2604;p87"/>
          <p:cNvCxnSpPr/>
          <p:nvPr/>
        </p:nvCxnSpPr>
        <p:spPr>
          <a:xfrm>
            <a:off x="1327757" y="3623938"/>
            <a:ext cx="397200" cy="210900"/>
          </a:xfrm>
          <a:prstGeom prst="straightConnector1">
            <a:avLst/>
          </a:prstGeom>
          <a:noFill/>
          <a:ln cap="flat" cmpd="sng" w="38150">
            <a:solidFill>
              <a:srgbClr val="000000"/>
            </a:solidFill>
            <a:prstDash val="solid"/>
            <a:round/>
            <a:headEnd len="sm" w="sm" type="none"/>
            <a:tailEnd len="med" w="med" type="stealth"/>
          </a:ln>
        </p:spPr>
      </p:cxnSp>
      <p:cxnSp>
        <p:nvCxnSpPr>
          <p:cNvPr id="2605" name="Google Shape;2605;p87"/>
          <p:cNvCxnSpPr/>
          <p:nvPr/>
        </p:nvCxnSpPr>
        <p:spPr>
          <a:xfrm flipH="1" rot="10800000">
            <a:off x="1327757" y="3997985"/>
            <a:ext cx="496800" cy="123600"/>
          </a:xfrm>
          <a:prstGeom prst="straightConnector1">
            <a:avLst/>
          </a:prstGeom>
          <a:noFill/>
          <a:ln cap="flat" cmpd="sng" w="38150">
            <a:solidFill>
              <a:srgbClr val="000000"/>
            </a:solidFill>
            <a:prstDash val="solid"/>
            <a:round/>
            <a:headEnd len="sm" w="sm" type="none"/>
            <a:tailEnd len="med" w="med" type="stealth"/>
          </a:ln>
        </p:spPr>
      </p:cxnSp>
      <p:sp>
        <p:nvSpPr>
          <p:cNvPr id="2606" name="Google Shape;2606;p87"/>
          <p:cNvSpPr txBox="1"/>
          <p:nvPr/>
        </p:nvSpPr>
        <p:spPr>
          <a:xfrm>
            <a:off x="559797" y="3240150"/>
            <a:ext cx="11940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Hash Table</a:t>
            </a:r>
            <a:endParaRPr b="0" sz="1400" strike="noStrike">
              <a:latin typeface="Arial"/>
              <a:ea typeface="Arial"/>
              <a:cs typeface="Arial"/>
              <a:sym typeface="Arial"/>
            </a:endParaRPr>
          </a:p>
        </p:txBody>
      </p:sp>
      <p:sp>
        <p:nvSpPr>
          <p:cNvPr id="2607" name="Google Shape;2607;p87"/>
          <p:cNvSpPr txBox="1"/>
          <p:nvPr/>
        </p:nvSpPr>
        <p:spPr>
          <a:xfrm>
            <a:off x="1566274" y="3240150"/>
            <a:ext cx="8556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grpSp>
        <p:nvGrpSpPr>
          <p:cNvPr id="2608" name="Google Shape;2608;p87"/>
          <p:cNvGrpSpPr/>
          <p:nvPr/>
        </p:nvGrpSpPr>
        <p:grpSpPr>
          <a:xfrm>
            <a:off x="1644209" y="3541173"/>
            <a:ext cx="643315" cy="817479"/>
            <a:chOff x="1812600" y="3903840"/>
            <a:chExt cx="709200" cy="901200"/>
          </a:xfrm>
        </p:grpSpPr>
        <p:sp>
          <p:nvSpPr>
            <p:cNvPr id="2609" name="Google Shape;2609;p87"/>
            <p:cNvSpPr/>
            <p:nvPr/>
          </p:nvSpPr>
          <p:spPr>
            <a:xfrm>
              <a:off x="2028600" y="408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10" name="Google Shape;2610;p87"/>
            <p:cNvSpPr/>
            <p:nvPr/>
          </p:nvSpPr>
          <p:spPr>
            <a:xfrm>
              <a:off x="1900080" y="422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11" name="Google Shape;2611;p87"/>
            <p:cNvSpPr/>
            <p:nvPr/>
          </p:nvSpPr>
          <p:spPr>
            <a:xfrm>
              <a:off x="2009880" y="440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12" name="Google Shape;2612;p87"/>
            <p:cNvSpPr/>
            <p:nvPr/>
          </p:nvSpPr>
          <p:spPr>
            <a:xfrm>
              <a:off x="1812600" y="458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13" name="Google Shape;2613;p87"/>
            <p:cNvSpPr/>
            <p:nvPr/>
          </p:nvSpPr>
          <p:spPr>
            <a:xfrm>
              <a:off x="2064600" y="4731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14" name="Google Shape;2614;p87"/>
            <p:cNvSpPr/>
            <p:nvPr/>
          </p:nvSpPr>
          <p:spPr>
            <a:xfrm>
              <a:off x="1920600" y="390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615" name="Google Shape;2615;p87"/>
          <p:cNvSpPr txBox="1"/>
          <p:nvPr/>
        </p:nvSpPr>
        <p:spPr>
          <a:xfrm>
            <a:off x="2657147" y="4260691"/>
            <a:ext cx="5168100" cy="6351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Thinner data model → Better performance</a:t>
            </a:r>
            <a:endParaRPr b="0" sz="2200" strike="noStrike">
              <a:latin typeface="Arial"/>
              <a:ea typeface="Arial"/>
              <a:cs typeface="Arial"/>
              <a:sym typeface="Arial"/>
            </a:endParaRPr>
          </a:p>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But do applications benefit?</a:t>
            </a:r>
            <a:endParaRPr b="0" sz="2200" strike="noStrike">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19" name="Shape 2619"/>
        <p:cNvGrpSpPr/>
        <p:nvPr/>
      </p:nvGrpSpPr>
      <p:grpSpPr>
        <a:xfrm>
          <a:off x="0" y="0"/>
          <a:ext cx="0" cy="0"/>
          <a:chOff x="0" y="0"/>
          <a:chExt cx="0" cy="0"/>
        </a:xfrm>
      </p:grpSpPr>
      <p:sp>
        <p:nvSpPr>
          <p:cNvPr id="2620" name="Google Shape;2620;p88"/>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i="0" lang="en" sz="2800" u="none" cap="none" strike="noStrike">
                <a:solidFill>
                  <a:srgbClr val="000000"/>
                </a:solidFill>
                <a:latin typeface="Calibri"/>
                <a:ea typeface="Calibri"/>
                <a:cs typeface="Calibri"/>
                <a:sym typeface="Calibri"/>
              </a:rPr>
              <a:t>Richer Data Models Come At A Price</a:t>
            </a:r>
            <a:endParaRPr b="0" i="0" sz="2800" u="none" cap="none" strike="noStrike">
              <a:solidFill>
                <a:srgbClr val="000000"/>
              </a:solidFill>
              <a:latin typeface="Calibri"/>
              <a:ea typeface="Calibri"/>
              <a:cs typeface="Calibri"/>
              <a:sym typeface="Calibri"/>
            </a:endParaRPr>
          </a:p>
        </p:txBody>
      </p:sp>
      <p:sp>
        <p:nvSpPr>
          <p:cNvPr id="2621" name="Google Shape;2621;p88"/>
          <p:cNvSpPr txBox="1"/>
          <p:nvPr/>
        </p:nvSpPr>
        <p:spPr>
          <a:xfrm>
            <a:off x="2656825" y="1841675"/>
            <a:ext cx="6159900" cy="651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i="0" lang="en" sz="1900" u="none" cap="none" strike="noStrike">
                <a:latin typeface="Calibri"/>
                <a:ea typeface="Calibri"/>
                <a:cs typeface="Calibri"/>
                <a:sym typeface="Calibri"/>
              </a:rPr>
              <a:t>Apps require rich data models in addition to performance</a:t>
            </a:r>
            <a:endParaRPr sz="1900" strike="noStrike">
              <a:latin typeface="Calibri"/>
              <a:ea typeface="Calibri"/>
              <a:cs typeface="Calibri"/>
              <a:sym typeface="Calibri"/>
            </a:endParaRPr>
          </a:p>
          <a:p>
            <a:pPr indent="-330200" lvl="0" marL="419100" marR="0" rtl="0" algn="l">
              <a:spcBef>
                <a:spcPts val="800"/>
              </a:spcBef>
              <a:spcAft>
                <a:spcPts val="0"/>
              </a:spcAft>
              <a:buClr>
                <a:srgbClr val="000000"/>
              </a:buClr>
              <a:buSzPts val="1800"/>
              <a:buFont typeface="Calibri"/>
              <a:buChar char="➔"/>
            </a:pPr>
            <a:r>
              <a:rPr i="0" lang="en" sz="1900" u="none" cap="none" strike="noStrike">
                <a:latin typeface="Calibri"/>
                <a:ea typeface="Calibri"/>
                <a:cs typeface="Calibri"/>
                <a:sym typeface="Calibri"/>
              </a:rPr>
              <a:t>Ex: Social graphs, Decision trees etc</a:t>
            </a:r>
            <a:endParaRPr i="0" sz="1900" u="none" cap="none" strike="noStrike">
              <a:latin typeface="Calibri"/>
              <a:ea typeface="Calibri"/>
              <a:cs typeface="Calibri"/>
              <a:sym typeface="Calibri"/>
            </a:endParaRPr>
          </a:p>
        </p:txBody>
      </p:sp>
      <p:sp>
        <p:nvSpPr>
          <p:cNvPr id="2622" name="Google Shape;2622;p88"/>
          <p:cNvSpPr txBox="1"/>
          <p:nvPr/>
        </p:nvSpPr>
        <p:spPr>
          <a:xfrm>
            <a:off x="2656825" y="3466550"/>
            <a:ext cx="5857800" cy="882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Key-value stores trade-off data model for performance</a:t>
            </a:r>
            <a:endParaRPr b="0" sz="1900"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Simple get()’s &amp; put()’s over key-value pairs</a:t>
            </a:r>
            <a:endParaRPr b="0" i="0" sz="1900" u="none" cap="none" strike="noStrike">
              <a:latin typeface="Arial"/>
              <a:ea typeface="Arial"/>
              <a:cs typeface="Arial"/>
              <a:sym typeface="Arial"/>
            </a:endParaRPr>
          </a:p>
        </p:txBody>
      </p:sp>
      <p:sp>
        <p:nvSpPr>
          <p:cNvPr id="2623" name="Google Shape;2623;p88"/>
          <p:cNvSpPr/>
          <p:nvPr/>
        </p:nvSpPr>
        <p:spPr>
          <a:xfrm>
            <a:off x="663552" y="3154374"/>
            <a:ext cx="1732500" cy="1592400"/>
          </a:xfrm>
          <a:prstGeom prst="rect">
            <a:avLst/>
          </a:prstGeom>
          <a:solidFill>
            <a:srgbClr val="BCE4E5"/>
          </a:solidFill>
          <a:ln cap="flat" cmpd="sng" w="9525">
            <a:solidFill>
              <a:srgbClr val="0066B3"/>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Key-value store</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624" name="Google Shape;2624;p88"/>
          <p:cNvSpPr/>
          <p:nvPr/>
        </p:nvSpPr>
        <p:spPr>
          <a:xfrm>
            <a:off x="663552" y="1529512"/>
            <a:ext cx="1733700" cy="960000"/>
          </a:xfrm>
          <a:prstGeom prst="rect">
            <a:avLst/>
          </a:prstGeom>
          <a:solidFill>
            <a:srgbClr val="FCD3C1"/>
          </a:solidFill>
          <a:ln cap="flat" cmpd="sng" w="9525">
            <a:solidFill>
              <a:srgbClr val="ED1C24"/>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get_friends(user)</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Client</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grpSp>
        <p:nvGrpSpPr>
          <p:cNvPr id="2625" name="Google Shape;2625;p88"/>
          <p:cNvGrpSpPr/>
          <p:nvPr/>
        </p:nvGrpSpPr>
        <p:grpSpPr>
          <a:xfrm>
            <a:off x="1821529" y="2496521"/>
            <a:ext cx="620456" cy="657684"/>
            <a:chOff x="2008080" y="2752200"/>
            <a:chExt cx="684000" cy="725040"/>
          </a:xfrm>
        </p:grpSpPr>
        <p:sp>
          <p:nvSpPr>
            <p:cNvPr id="2626" name="Google Shape;2626;p88"/>
            <p:cNvSpPr/>
            <p:nvPr/>
          </p:nvSpPr>
          <p:spPr>
            <a:xfrm>
              <a:off x="2008080" y="2752200"/>
              <a:ext cx="351361" cy="72503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627" name="Google Shape;2627;p88"/>
            <p:cNvSpPr/>
            <p:nvPr/>
          </p:nvSpPr>
          <p:spPr>
            <a:xfrm rot="10800000">
              <a:off x="2340719" y="2752201"/>
              <a:ext cx="351361" cy="72503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grpSp>
      <p:sp>
        <p:nvSpPr>
          <p:cNvPr id="2628" name="Google Shape;2628;p88"/>
          <p:cNvSpPr txBox="1"/>
          <p:nvPr/>
        </p:nvSpPr>
        <p:spPr>
          <a:xfrm>
            <a:off x="574077" y="2695912"/>
            <a:ext cx="1371600" cy="290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600" strike="noStrike">
                <a:solidFill>
                  <a:srgbClr val="FF000A"/>
                </a:solidFill>
                <a:latin typeface="Calibri"/>
                <a:ea typeface="Calibri"/>
                <a:cs typeface="Calibri"/>
                <a:sym typeface="Calibri"/>
              </a:rPr>
              <a:t>get()/put(</a:t>
            </a:r>
            <a:r>
              <a:rPr b="0" lang="en" sz="1600" strike="noStrike">
                <a:solidFill>
                  <a:srgbClr val="FF000A"/>
                </a:solidFill>
                <a:latin typeface="Calibri"/>
                <a:ea typeface="Calibri"/>
                <a:cs typeface="Calibri"/>
                <a:sym typeface="Calibri"/>
              </a:rPr>
              <a:t>)</a:t>
            </a:r>
            <a:endParaRPr b="0" sz="1600" strike="noStrike">
              <a:latin typeface="Arial"/>
              <a:ea typeface="Arial"/>
              <a:cs typeface="Arial"/>
              <a:sym typeface="Arial"/>
            </a:endParaRPr>
          </a:p>
        </p:txBody>
      </p:sp>
      <p:grpSp>
        <p:nvGrpSpPr>
          <p:cNvPr id="2629" name="Google Shape;2629;p88"/>
          <p:cNvGrpSpPr/>
          <p:nvPr/>
        </p:nvGrpSpPr>
        <p:grpSpPr>
          <a:xfrm>
            <a:off x="913051" y="3541173"/>
            <a:ext cx="414726" cy="819111"/>
            <a:chOff x="1006560" y="3903840"/>
            <a:chExt cx="457200" cy="903000"/>
          </a:xfrm>
        </p:grpSpPr>
        <p:sp>
          <p:nvSpPr>
            <p:cNvPr id="2630" name="Google Shape;2630;p88"/>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31" name="Google Shape;2631;p88"/>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32" name="Google Shape;2632;p88"/>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33" name="Google Shape;2633;p88"/>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34" name="Google Shape;2634;p88"/>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635" name="Google Shape;2635;p88"/>
          <p:cNvCxnSpPr/>
          <p:nvPr/>
        </p:nvCxnSpPr>
        <p:spPr>
          <a:xfrm>
            <a:off x="1327757" y="3623938"/>
            <a:ext cx="397200" cy="210900"/>
          </a:xfrm>
          <a:prstGeom prst="straightConnector1">
            <a:avLst/>
          </a:prstGeom>
          <a:noFill/>
          <a:ln cap="flat" cmpd="sng" w="38150">
            <a:solidFill>
              <a:srgbClr val="000000"/>
            </a:solidFill>
            <a:prstDash val="solid"/>
            <a:round/>
            <a:headEnd len="sm" w="sm" type="none"/>
            <a:tailEnd len="med" w="med" type="stealth"/>
          </a:ln>
        </p:spPr>
      </p:cxnSp>
      <p:cxnSp>
        <p:nvCxnSpPr>
          <p:cNvPr id="2636" name="Google Shape;2636;p88"/>
          <p:cNvCxnSpPr/>
          <p:nvPr/>
        </p:nvCxnSpPr>
        <p:spPr>
          <a:xfrm flipH="1" rot="10800000">
            <a:off x="1327757" y="3997985"/>
            <a:ext cx="496800" cy="123600"/>
          </a:xfrm>
          <a:prstGeom prst="straightConnector1">
            <a:avLst/>
          </a:prstGeom>
          <a:noFill/>
          <a:ln cap="flat" cmpd="sng" w="38150">
            <a:solidFill>
              <a:srgbClr val="000000"/>
            </a:solidFill>
            <a:prstDash val="solid"/>
            <a:round/>
            <a:headEnd len="sm" w="sm" type="none"/>
            <a:tailEnd len="med" w="med" type="stealth"/>
          </a:ln>
        </p:spPr>
      </p:cxnSp>
      <p:sp>
        <p:nvSpPr>
          <p:cNvPr id="2637" name="Google Shape;2637;p88"/>
          <p:cNvSpPr txBox="1"/>
          <p:nvPr/>
        </p:nvSpPr>
        <p:spPr>
          <a:xfrm>
            <a:off x="1566274" y="3240150"/>
            <a:ext cx="8556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grpSp>
        <p:nvGrpSpPr>
          <p:cNvPr id="2638" name="Google Shape;2638;p88"/>
          <p:cNvGrpSpPr/>
          <p:nvPr/>
        </p:nvGrpSpPr>
        <p:grpSpPr>
          <a:xfrm>
            <a:off x="1644209" y="3541173"/>
            <a:ext cx="643315" cy="817479"/>
            <a:chOff x="1812600" y="3903840"/>
            <a:chExt cx="709200" cy="901200"/>
          </a:xfrm>
        </p:grpSpPr>
        <p:sp>
          <p:nvSpPr>
            <p:cNvPr id="2639" name="Google Shape;2639;p88"/>
            <p:cNvSpPr/>
            <p:nvPr/>
          </p:nvSpPr>
          <p:spPr>
            <a:xfrm>
              <a:off x="2028600" y="408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40" name="Google Shape;2640;p88"/>
            <p:cNvSpPr/>
            <p:nvPr/>
          </p:nvSpPr>
          <p:spPr>
            <a:xfrm>
              <a:off x="1900080" y="422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41" name="Google Shape;2641;p88"/>
            <p:cNvSpPr/>
            <p:nvPr/>
          </p:nvSpPr>
          <p:spPr>
            <a:xfrm>
              <a:off x="2009880" y="440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42" name="Google Shape;2642;p88"/>
            <p:cNvSpPr/>
            <p:nvPr/>
          </p:nvSpPr>
          <p:spPr>
            <a:xfrm>
              <a:off x="1812600" y="458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43" name="Google Shape;2643;p88"/>
            <p:cNvSpPr/>
            <p:nvPr/>
          </p:nvSpPr>
          <p:spPr>
            <a:xfrm>
              <a:off x="2064600" y="4731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44" name="Google Shape;2644;p88"/>
            <p:cNvSpPr/>
            <p:nvPr/>
          </p:nvSpPr>
          <p:spPr>
            <a:xfrm>
              <a:off x="1920600" y="390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645" name="Google Shape;2645;p88"/>
          <p:cNvSpPr txBox="1"/>
          <p:nvPr/>
        </p:nvSpPr>
        <p:spPr>
          <a:xfrm>
            <a:off x="2657147" y="4260691"/>
            <a:ext cx="5168100" cy="6351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Thinner data model → Better performance</a:t>
            </a:r>
            <a:endParaRPr b="0" sz="2200" strike="noStrike">
              <a:latin typeface="Arial"/>
              <a:ea typeface="Arial"/>
              <a:cs typeface="Arial"/>
              <a:sym typeface="Arial"/>
            </a:endParaRPr>
          </a:p>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But do applications benefit?</a:t>
            </a:r>
            <a:endParaRPr b="0" sz="2200" strike="noStrike">
              <a:latin typeface="Arial"/>
              <a:ea typeface="Arial"/>
              <a:cs typeface="Arial"/>
              <a:sym typeface="Arial"/>
            </a:endParaRPr>
          </a:p>
        </p:txBody>
      </p:sp>
      <p:sp>
        <p:nvSpPr>
          <p:cNvPr id="2646" name="Google Shape;2646;p88"/>
          <p:cNvSpPr txBox="1"/>
          <p:nvPr/>
        </p:nvSpPr>
        <p:spPr>
          <a:xfrm>
            <a:off x="2656820" y="4260364"/>
            <a:ext cx="5168100" cy="6351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latin typeface="Calibri"/>
                <a:ea typeface="Calibri"/>
                <a:cs typeface="Calibri"/>
                <a:sym typeface="Calibri"/>
              </a:rPr>
              <a:t>Thinner data model → Better performance</a:t>
            </a:r>
            <a:endParaRPr b="0" sz="2200" strike="noStrike">
              <a:latin typeface="Arial"/>
              <a:ea typeface="Arial"/>
              <a:cs typeface="Arial"/>
              <a:sym typeface="Arial"/>
            </a:endParaRPr>
          </a:p>
          <a:p>
            <a:pPr indent="0" lvl="0" marL="0" marR="0" rtl="0" algn="ctr">
              <a:spcBef>
                <a:spcPts val="0"/>
              </a:spcBef>
              <a:spcAft>
                <a:spcPts val="0"/>
              </a:spcAft>
              <a:buNone/>
            </a:pPr>
            <a:r>
              <a:rPr b="1" lang="en" sz="2200" strike="noStrike">
                <a:latin typeface="Calibri"/>
                <a:ea typeface="Calibri"/>
                <a:cs typeface="Calibri"/>
                <a:sym typeface="Calibri"/>
              </a:rPr>
              <a:t>But do applications benefit?</a:t>
            </a:r>
            <a:endParaRPr b="0" sz="2200" strike="noStrike">
              <a:latin typeface="Arial"/>
              <a:ea typeface="Arial"/>
              <a:cs typeface="Arial"/>
              <a:sym typeface="Arial"/>
            </a:endParaRPr>
          </a:p>
        </p:txBody>
      </p:sp>
      <p:sp>
        <p:nvSpPr>
          <p:cNvPr id="2647" name="Google Shape;2647;p88"/>
          <p:cNvSpPr txBox="1"/>
          <p:nvPr/>
        </p:nvSpPr>
        <p:spPr>
          <a:xfrm>
            <a:off x="559797" y="3240150"/>
            <a:ext cx="11940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Hash Table</a:t>
            </a:r>
            <a:endParaRPr b="0" sz="1400" strike="noStrike">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1" name="Shape 2651"/>
        <p:cNvGrpSpPr/>
        <p:nvPr/>
      </p:nvGrpSpPr>
      <p:grpSpPr>
        <a:xfrm>
          <a:off x="0" y="0"/>
          <a:ext cx="0" cy="0"/>
          <a:chOff x="0" y="0"/>
          <a:chExt cx="0" cy="0"/>
        </a:xfrm>
      </p:grpSpPr>
      <p:sp>
        <p:nvSpPr>
          <p:cNvPr id="2652" name="Google Shape;2652;p89"/>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Extra Round-Trips (RTTs) Hurt Latency &amp; Utilization</a:t>
            </a:r>
            <a:endParaRPr b="0" sz="2800" strike="noStrike">
              <a:solidFill>
                <a:srgbClr val="000000"/>
              </a:solidFill>
              <a:latin typeface="Calibri"/>
              <a:ea typeface="Calibri"/>
              <a:cs typeface="Calibri"/>
              <a:sym typeface="Calibri"/>
            </a:endParaRPr>
          </a:p>
        </p:txBody>
      </p:sp>
      <p:sp>
        <p:nvSpPr>
          <p:cNvPr id="2653" name="Google Shape;2653;p89"/>
          <p:cNvSpPr txBox="1"/>
          <p:nvPr/>
        </p:nvSpPr>
        <p:spPr>
          <a:xfrm>
            <a:off x="2656825" y="1841675"/>
            <a:ext cx="6375600" cy="12210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Example: Traverse tree with N nodes using gets</a:t>
            </a:r>
            <a:endParaRPr b="0" sz="1900"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One get() at each level of the tree </a:t>
            </a:r>
            <a:r>
              <a:rPr b="1" i="0" lang="en" sz="1900" u="none" cap="none" strike="noStrike">
                <a:latin typeface="Calibri"/>
                <a:ea typeface="Calibri"/>
                <a:cs typeface="Calibri"/>
                <a:sym typeface="Calibri"/>
              </a:rPr>
              <a:t>→ </a:t>
            </a:r>
            <a:r>
              <a:rPr b="1" i="0" lang="en" sz="1900" u="none" cap="none" strike="noStrike">
                <a:solidFill>
                  <a:srgbClr val="FF000A"/>
                </a:solidFill>
                <a:latin typeface="Calibri"/>
                <a:ea typeface="Calibri"/>
                <a:cs typeface="Calibri"/>
                <a:sym typeface="Calibri"/>
              </a:rPr>
              <a:t>O(log N) RTTs</a:t>
            </a:r>
            <a:endParaRPr b="0" i="0" sz="1900" u="none" cap="none"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Control flow depends on data </a:t>
            </a:r>
            <a:r>
              <a:rPr b="1" i="0" lang="en" sz="1900" u="none" cap="none" strike="noStrike">
                <a:latin typeface="Calibri"/>
                <a:ea typeface="Calibri"/>
                <a:cs typeface="Calibri"/>
                <a:sym typeface="Calibri"/>
              </a:rPr>
              <a:t>→</a:t>
            </a:r>
            <a:r>
              <a:rPr b="0" i="0" lang="en" sz="1900" u="none" cap="none" strike="noStrike">
                <a:latin typeface="Calibri"/>
                <a:ea typeface="Calibri"/>
                <a:cs typeface="Calibri"/>
                <a:sym typeface="Calibri"/>
              </a:rPr>
              <a:t> </a:t>
            </a:r>
            <a:r>
              <a:rPr b="1" i="0" lang="en" sz="1900" u="none" cap="none" strike="noStrike">
                <a:solidFill>
                  <a:srgbClr val="FF000A"/>
                </a:solidFill>
                <a:latin typeface="Calibri"/>
                <a:ea typeface="Calibri"/>
                <a:cs typeface="Calibri"/>
                <a:sym typeface="Calibri"/>
              </a:rPr>
              <a:t>Client stalls during get()</a:t>
            </a:r>
            <a:endParaRPr b="0" i="0" sz="1900" u="none" cap="none" strike="noStrike">
              <a:latin typeface="Arial"/>
              <a:ea typeface="Arial"/>
              <a:cs typeface="Arial"/>
              <a:sym typeface="Arial"/>
            </a:endParaRPr>
          </a:p>
        </p:txBody>
      </p:sp>
      <p:sp>
        <p:nvSpPr>
          <p:cNvPr id="2654" name="Google Shape;2654;p89"/>
          <p:cNvSpPr/>
          <p:nvPr/>
        </p:nvSpPr>
        <p:spPr>
          <a:xfrm>
            <a:off x="663552" y="3154374"/>
            <a:ext cx="1732500" cy="1592400"/>
          </a:xfrm>
          <a:prstGeom prst="rect">
            <a:avLst/>
          </a:prstGeom>
          <a:solidFill>
            <a:srgbClr val="BCE4E5"/>
          </a:solidFill>
          <a:ln cap="flat" cmpd="sng" w="9525">
            <a:solidFill>
              <a:srgbClr val="0066B3"/>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Key-value store</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655" name="Google Shape;2655;p89"/>
          <p:cNvSpPr/>
          <p:nvPr/>
        </p:nvSpPr>
        <p:spPr>
          <a:xfrm>
            <a:off x="663552" y="1529512"/>
            <a:ext cx="1733700" cy="960000"/>
          </a:xfrm>
          <a:prstGeom prst="rect">
            <a:avLst/>
          </a:prstGeom>
          <a:solidFill>
            <a:srgbClr val="FCD3C1"/>
          </a:solidFill>
          <a:ln cap="flat" cmpd="sng" w="9525">
            <a:solidFill>
              <a:srgbClr val="ED1C24"/>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Client</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656" name="Google Shape;2656;p89"/>
          <p:cNvSpPr/>
          <p:nvPr/>
        </p:nvSpPr>
        <p:spPr>
          <a:xfrm>
            <a:off x="1821503" y="2496396"/>
            <a:ext cx="318716" cy="65764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657" name="Google Shape;2657;p89"/>
          <p:cNvSpPr/>
          <p:nvPr/>
        </p:nvSpPr>
        <p:spPr>
          <a:xfrm rot="10800000">
            <a:off x="2123234" y="2496398"/>
            <a:ext cx="318716" cy="65764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658" name="Google Shape;2658;p89"/>
          <p:cNvSpPr txBox="1"/>
          <p:nvPr/>
        </p:nvSpPr>
        <p:spPr>
          <a:xfrm>
            <a:off x="574077" y="2695912"/>
            <a:ext cx="1371600" cy="290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600" strike="noStrike">
                <a:solidFill>
                  <a:srgbClr val="FF000A"/>
                </a:solidFill>
                <a:latin typeface="Calibri"/>
                <a:ea typeface="Calibri"/>
                <a:cs typeface="Calibri"/>
                <a:sym typeface="Calibri"/>
              </a:rPr>
              <a:t>get()/put(</a:t>
            </a:r>
            <a:r>
              <a:rPr b="0" lang="en" sz="1600" strike="noStrike">
                <a:solidFill>
                  <a:srgbClr val="FF000A"/>
                </a:solidFill>
                <a:latin typeface="Calibri"/>
                <a:ea typeface="Calibri"/>
                <a:cs typeface="Calibri"/>
                <a:sym typeface="Calibri"/>
              </a:rPr>
              <a:t>)</a:t>
            </a:r>
            <a:endParaRPr b="0" sz="1600" strike="noStrike">
              <a:latin typeface="Arial"/>
              <a:ea typeface="Arial"/>
              <a:cs typeface="Arial"/>
              <a:sym typeface="Arial"/>
            </a:endParaRPr>
          </a:p>
        </p:txBody>
      </p:sp>
      <p:grpSp>
        <p:nvGrpSpPr>
          <p:cNvPr id="2659" name="Google Shape;2659;p89"/>
          <p:cNvGrpSpPr/>
          <p:nvPr/>
        </p:nvGrpSpPr>
        <p:grpSpPr>
          <a:xfrm>
            <a:off x="913051" y="3541173"/>
            <a:ext cx="414726" cy="819111"/>
            <a:chOff x="1006560" y="3903840"/>
            <a:chExt cx="457200" cy="903000"/>
          </a:xfrm>
        </p:grpSpPr>
        <p:sp>
          <p:nvSpPr>
            <p:cNvPr id="2660" name="Google Shape;2660;p89"/>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1" name="Google Shape;2661;p89"/>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2" name="Google Shape;2662;p89"/>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3" name="Google Shape;2663;p89"/>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4" name="Google Shape;2664;p89"/>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665" name="Google Shape;2665;p89"/>
          <p:cNvCxnSpPr/>
          <p:nvPr/>
        </p:nvCxnSpPr>
        <p:spPr>
          <a:xfrm>
            <a:off x="1327757" y="3616101"/>
            <a:ext cx="630000" cy="0"/>
          </a:xfrm>
          <a:prstGeom prst="straightConnector1">
            <a:avLst/>
          </a:prstGeom>
          <a:noFill/>
          <a:ln cap="flat" cmpd="sng" w="38150">
            <a:solidFill>
              <a:srgbClr val="000000"/>
            </a:solidFill>
            <a:prstDash val="solid"/>
            <a:round/>
            <a:headEnd len="sm" w="sm" type="none"/>
            <a:tailEnd len="med" w="med" type="stealth"/>
          </a:ln>
        </p:spPr>
      </p:cxnSp>
      <p:cxnSp>
        <p:nvCxnSpPr>
          <p:cNvPr id="2666" name="Google Shape;2666;p89"/>
          <p:cNvCxnSpPr/>
          <p:nvPr/>
        </p:nvCxnSpPr>
        <p:spPr>
          <a:xfrm flipH="1" rot="10800000">
            <a:off x="1327757" y="3898085"/>
            <a:ext cx="467100" cy="223500"/>
          </a:xfrm>
          <a:prstGeom prst="straightConnector1">
            <a:avLst/>
          </a:prstGeom>
          <a:noFill/>
          <a:ln cap="flat" cmpd="sng" w="38150">
            <a:solidFill>
              <a:srgbClr val="000000"/>
            </a:solidFill>
            <a:prstDash val="solid"/>
            <a:round/>
            <a:headEnd len="sm" w="sm" type="none"/>
            <a:tailEnd len="med" w="med" type="stealth"/>
          </a:ln>
        </p:spPr>
      </p:cxnSp>
      <p:sp>
        <p:nvSpPr>
          <p:cNvPr id="2667" name="Google Shape;2667;p89"/>
          <p:cNvSpPr txBox="1"/>
          <p:nvPr/>
        </p:nvSpPr>
        <p:spPr>
          <a:xfrm>
            <a:off x="1547548" y="3240150"/>
            <a:ext cx="8745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sp>
        <p:nvSpPr>
          <p:cNvPr id="2668" name="Google Shape;2668;p89"/>
          <p:cNvSpPr/>
          <p:nvPr/>
        </p:nvSpPr>
        <p:spPr>
          <a:xfrm>
            <a:off x="1958327" y="3534140"/>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9" name="Google Shape;2669;p89"/>
          <p:cNvSpPr/>
          <p:nvPr/>
        </p:nvSpPr>
        <p:spPr>
          <a:xfrm>
            <a:off x="2121276" y="3795372"/>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70" name="Google Shape;2670;p89"/>
          <p:cNvSpPr/>
          <p:nvPr/>
        </p:nvSpPr>
        <p:spPr>
          <a:xfrm>
            <a:off x="1795052" y="3795698"/>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71" name="Google Shape;2671;p89"/>
          <p:cNvSpPr/>
          <p:nvPr/>
        </p:nvSpPr>
        <p:spPr>
          <a:xfrm>
            <a:off x="1625572" y="4064114"/>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72" name="Google Shape;2672;p89"/>
          <p:cNvSpPr/>
          <p:nvPr/>
        </p:nvSpPr>
        <p:spPr>
          <a:xfrm>
            <a:off x="1791460" y="4329590"/>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673" name="Google Shape;2673;p89"/>
          <p:cNvCxnSpPr>
            <a:stCxn id="2670" idx="0"/>
            <a:endCxn id="2668" idx="3"/>
          </p:cNvCxnSpPr>
          <p:nvPr/>
        </p:nvCxnSpPr>
        <p:spPr>
          <a:xfrm flipH="1" rot="10800000">
            <a:off x="1886402" y="3690098"/>
            <a:ext cx="98700" cy="105600"/>
          </a:xfrm>
          <a:prstGeom prst="straightConnector1">
            <a:avLst/>
          </a:prstGeom>
          <a:noFill/>
          <a:ln cap="flat" cmpd="sng" w="38150">
            <a:solidFill>
              <a:srgbClr val="5C2D91"/>
            </a:solidFill>
            <a:prstDash val="solid"/>
            <a:round/>
            <a:headEnd len="sm" w="sm" type="none"/>
            <a:tailEnd len="sm" w="sm" type="none"/>
          </a:ln>
        </p:spPr>
      </p:cxnSp>
      <p:cxnSp>
        <p:nvCxnSpPr>
          <p:cNvPr id="2674" name="Google Shape;2674;p89"/>
          <p:cNvCxnSpPr>
            <a:stCxn id="2669" idx="0"/>
            <a:endCxn id="2668" idx="5"/>
          </p:cNvCxnSpPr>
          <p:nvPr/>
        </p:nvCxnSpPr>
        <p:spPr>
          <a:xfrm rot="10800000">
            <a:off x="2114226" y="3690072"/>
            <a:ext cx="98400" cy="105300"/>
          </a:xfrm>
          <a:prstGeom prst="straightConnector1">
            <a:avLst/>
          </a:prstGeom>
          <a:noFill/>
          <a:ln cap="flat" cmpd="sng" w="38150">
            <a:solidFill>
              <a:srgbClr val="5C2D91"/>
            </a:solidFill>
            <a:prstDash val="solid"/>
            <a:round/>
            <a:headEnd len="sm" w="sm" type="none"/>
            <a:tailEnd len="sm" w="sm" type="none"/>
          </a:ln>
        </p:spPr>
      </p:cxnSp>
      <p:cxnSp>
        <p:nvCxnSpPr>
          <p:cNvPr id="2675" name="Google Shape;2675;p89"/>
          <p:cNvCxnSpPr>
            <a:endCxn id="2670" idx="3"/>
          </p:cNvCxnSpPr>
          <p:nvPr/>
        </p:nvCxnSpPr>
        <p:spPr>
          <a:xfrm flipH="1" rot="10800000">
            <a:off x="1722808" y="3951642"/>
            <a:ext cx="99000" cy="105900"/>
          </a:xfrm>
          <a:prstGeom prst="straightConnector1">
            <a:avLst/>
          </a:prstGeom>
          <a:noFill/>
          <a:ln cap="flat" cmpd="sng" w="38150">
            <a:solidFill>
              <a:srgbClr val="5C2D91"/>
            </a:solidFill>
            <a:prstDash val="solid"/>
            <a:round/>
            <a:headEnd len="sm" w="sm" type="none"/>
            <a:tailEnd len="sm" w="sm" type="none"/>
          </a:ln>
        </p:spPr>
      </p:cxnSp>
      <p:cxnSp>
        <p:nvCxnSpPr>
          <p:cNvPr id="2676" name="Google Shape;2676;p89"/>
          <p:cNvCxnSpPr>
            <a:stCxn id="2672" idx="0"/>
            <a:endCxn id="2671" idx="5"/>
          </p:cNvCxnSpPr>
          <p:nvPr/>
        </p:nvCxnSpPr>
        <p:spPr>
          <a:xfrm rot="10800000">
            <a:off x="1781410" y="4220090"/>
            <a:ext cx="101400" cy="109500"/>
          </a:xfrm>
          <a:prstGeom prst="straightConnector1">
            <a:avLst/>
          </a:prstGeom>
          <a:noFill/>
          <a:ln cap="flat" cmpd="sng" w="38150">
            <a:solidFill>
              <a:srgbClr val="5C2D91"/>
            </a:solidFill>
            <a:prstDash val="solid"/>
            <a:round/>
            <a:headEnd len="sm" w="sm" type="none"/>
            <a:tailEnd len="sm" w="sm" type="none"/>
          </a:ln>
        </p:spPr>
      </p:cxnSp>
      <p:sp>
        <p:nvSpPr>
          <p:cNvPr id="2677" name="Google Shape;2677;p89"/>
          <p:cNvSpPr/>
          <p:nvPr/>
        </p:nvSpPr>
        <p:spPr>
          <a:xfrm>
            <a:off x="1439111" y="1672863"/>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78" name="Google Shape;2678;p89"/>
          <p:cNvSpPr/>
          <p:nvPr/>
        </p:nvSpPr>
        <p:spPr>
          <a:xfrm>
            <a:off x="1275835" y="1934422"/>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679" name="Google Shape;2679;p89"/>
          <p:cNvCxnSpPr>
            <a:stCxn id="2678" idx="0"/>
            <a:endCxn id="2677" idx="3"/>
          </p:cNvCxnSpPr>
          <p:nvPr/>
        </p:nvCxnSpPr>
        <p:spPr>
          <a:xfrm flipH="1" rot="10800000">
            <a:off x="1367185" y="1828822"/>
            <a:ext cx="98700" cy="105600"/>
          </a:xfrm>
          <a:prstGeom prst="straightConnector1">
            <a:avLst/>
          </a:prstGeom>
          <a:noFill/>
          <a:ln cap="flat" cmpd="sng" w="38150">
            <a:solidFill>
              <a:srgbClr val="5C2D91"/>
            </a:solidFill>
            <a:prstDash val="solid"/>
            <a:round/>
            <a:headEnd len="sm" w="sm" type="none"/>
            <a:tailEnd len="sm" w="sm" type="none"/>
          </a:ln>
        </p:spPr>
      </p:cxnSp>
      <p:sp>
        <p:nvSpPr>
          <p:cNvPr id="2680" name="Google Shape;2680;p89"/>
          <p:cNvSpPr/>
          <p:nvPr/>
        </p:nvSpPr>
        <p:spPr>
          <a:xfrm>
            <a:off x="2191485" y="2734117"/>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681" name="Google Shape;2681;p89"/>
          <p:cNvCxnSpPr/>
          <p:nvPr/>
        </p:nvCxnSpPr>
        <p:spPr>
          <a:xfrm>
            <a:off x="1327757" y="3795698"/>
            <a:ext cx="297600" cy="326100"/>
          </a:xfrm>
          <a:prstGeom prst="straightConnector1">
            <a:avLst/>
          </a:prstGeom>
          <a:noFill/>
          <a:ln cap="flat" cmpd="sng" w="38150">
            <a:solidFill>
              <a:srgbClr val="000000"/>
            </a:solidFill>
            <a:prstDash val="solid"/>
            <a:round/>
            <a:headEnd len="sm" w="sm" type="none"/>
            <a:tailEnd len="med" w="med" type="stealth"/>
          </a:ln>
        </p:spPr>
      </p:cxnSp>
      <p:cxnSp>
        <p:nvCxnSpPr>
          <p:cNvPr id="2682" name="Google Shape;2682;p89"/>
          <p:cNvCxnSpPr/>
          <p:nvPr/>
        </p:nvCxnSpPr>
        <p:spPr>
          <a:xfrm>
            <a:off x="1327757" y="4277018"/>
            <a:ext cx="463800" cy="118800"/>
          </a:xfrm>
          <a:prstGeom prst="straightConnector1">
            <a:avLst/>
          </a:prstGeom>
          <a:noFill/>
          <a:ln cap="flat" cmpd="sng" w="38150">
            <a:solidFill>
              <a:srgbClr val="000000"/>
            </a:solidFill>
            <a:prstDash val="solid"/>
            <a:round/>
            <a:headEnd len="sm" w="sm" type="none"/>
            <a:tailEnd len="med" w="med" type="stealth"/>
          </a:ln>
        </p:spPr>
      </p:cxnSp>
      <p:sp>
        <p:nvSpPr>
          <p:cNvPr id="2683" name="Google Shape;2683;p89"/>
          <p:cNvSpPr txBox="1"/>
          <p:nvPr/>
        </p:nvSpPr>
        <p:spPr>
          <a:xfrm>
            <a:off x="2656820" y="3588672"/>
            <a:ext cx="5922300" cy="7239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Network RTTs, dispatch are the main bottleneck </a:t>
            </a:r>
            <a:r>
              <a:rPr b="1" lang="en" sz="1900" strike="noStrike">
                <a:solidFill>
                  <a:srgbClr val="000000"/>
                </a:solidFill>
                <a:latin typeface="Calibri"/>
                <a:ea typeface="Calibri"/>
                <a:cs typeface="Calibri"/>
                <a:sym typeface="Calibri"/>
              </a:rPr>
              <a:t>~</a:t>
            </a:r>
            <a:r>
              <a:rPr b="1" lang="en" sz="1900" strike="noStrike">
                <a:latin typeface="Calibri"/>
                <a:ea typeface="Calibri"/>
                <a:cs typeface="Calibri"/>
                <a:sym typeface="Calibri"/>
              </a:rPr>
              <a:t>10μs</a:t>
            </a:r>
            <a:endParaRPr b="0" sz="1900" strike="noStrike">
              <a:latin typeface="Arial"/>
              <a:ea typeface="Arial"/>
              <a:cs typeface="Arial"/>
              <a:sym typeface="Arial"/>
            </a:endParaRPr>
          </a:p>
          <a:p>
            <a:pPr indent="-336550" lvl="0" marL="419100" marR="0" rtl="0" algn="l">
              <a:spcBef>
                <a:spcPts val="800"/>
              </a:spcBef>
              <a:spcAft>
                <a:spcPts val="0"/>
              </a:spcAft>
              <a:buClr>
                <a:srgbClr val="000000"/>
              </a:buClr>
              <a:buSzPts val="1900"/>
              <a:buFont typeface="Noto Sans Symbols"/>
              <a:buChar char="➔"/>
            </a:pPr>
            <a:r>
              <a:rPr b="0" i="0" lang="en" sz="1900" u="none" cap="none" strike="noStrike">
                <a:latin typeface="Calibri"/>
                <a:ea typeface="Calibri"/>
                <a:cs typeface="Calibri"/>
                <a:sym typeface="Calibri"/>
              </a:rPr>
              <a:t>1.5μs inside the server</a:t>
            </a:r>
            <a:endParaRPr b="0" i="0" sz="1900" u="none" cap="none" strike="noStrike">
              <a:latin typeface="Arial"/>
              <a:ea typeface="Arial"/>
              <a:cs typeface="Arial"/>
              <a:sym typeface="Arial"/>
            </a:endParaRPr>
          </a:p>
        </p:txBody>
      </p:sp>
      <p:sp>
        <p:nvSpPr>
          <p:cNvPr id="2684" name="Google Shape;2684;p89"/>
          <p:cNvSpPr txBox="1"/>
          <p:nvPr/>
        </p:nvSpPr>
        <p:spPr>
          <a:xfrm>
            <a:off x="2657474" y="4489269"/>
            <a:ext cx="51681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So push code to storage?</a:t>
            </a:r>
            <a:endParaRPr b="0" sz="2200" strike="noStrike">
              <a:latin typeface="Arial"/>
              <a:ea typeface="Arial"/>
              <a:cs typeface="Arial"/>
              <a:sym typeface="Arial"/>
            </a:endParaRPr>
          </a:p>
        </p:txBody>
      </p:sp>
      <p:sp>
        <p:nvSpPr>
          <p:cNvPr id="2685" name="Google Shape;2685;p89"/>
          <p:cNvSpPr txBox="1"/>
          <p:nvPr/>
        </p:nvSpPr>
        <p:spPr>
          <a:xfrm>
            <a:off x="559797" y="3240150"/>
            <a:ext cx="11940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Hash Table</a:t>
            </a:r>
            <a:endParaRPr b="0" sz="1400" strike="noStrike">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89" name="Shape 2689"/>
        <p:cNvGrpSpPr/>
        <p:nvPr/>
      </p:nvGrpSpPr>
      <p:grpSpPr>
        <a:xfrm>
          <a:off x="0" y="0"/>
          <a:ext cx="0" cy="0"/>
          <a:chOff x="0" y="0"/>
          <a:chExt cx="0" cy="0"/>
        </a:xfrm>
      </p:grpSpPr>
      <p:sp>
        <p:nvSpPr>
          <p:cNvPr id="2690" name="Google Shape;2690;p90"/>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Extra Round-Trips (RTTs) Hurt Latency &amp; Utilization</a:t>
            </a:r>
            <a:endParaRPr b="0" sz="2800" strike="noStrike">
              <a:solidFill>
                <a:srgbClr val="000000"/>
              </a:solidFill>
              <a:latin typeface="Calibri"/>
              <a:ea typeface="Calibri"/>
              <a:cs typeface="Calibri"/>
              <a:sym typeface="Calibri"/>
            </a:endParaRPr>
          </a:p>
        </p:txBody>
      </p:sp>
      <p:sp>
        <p:nvSpPr>
          <p:cNvPr id="2691" name="Google Shape;2691;p90"/>
          <p:cNvSpPr txBox="1"/>
          <p:nvPr/>
        </p:nvSpPr>
        <p:spPr>
          <a:xfrm>
            <a:off x="2656825" y="1841675"/>
            <a:ext cx="6375600" cy="12210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Example: Traverse tree with N nodes using gets</a:t>
            </a:r>
            <a:endParaRPr b="0" sz="1900"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One get() at each level of the tree </a:t>
            </a:r>
            <a:r>
              <a:rPr b="1" i="0" lang="en" sz="1900" u="none" cap="none" strike="noStrike">
                <a:latin typeface="Calibri"/>
                <a:ea typeface="Calibri"/>
                <a:cs typeface="Calibri"/>
                <a:sym typeface="Calibri"/>
              </a:rPr>
              <a:t>→ </a:t>
            </a:r>
            <a:r>
              <a:rPr b="1" i="0" lang="en" sz="1900" u="none" cap="none" strike="noStrike">
                <a:solidFill>
                  <a:srgbClr val="FF000A"/>
                </a:solidFill>
                <a:latin typeface="Calibri"/>
                <a:ea typeface="Calibri"/>
                <a:cs typeface="Calibri"/>
                <a:sym typeface="Calibri"/>
              </a:rPr>
              <a:t>O(log N) RTTs</a:t>
            </a:r>
            <a:endParaRPr b="0" i="0" sz="1900" u="none" cap="none"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Control flow depends on data </a:t>
            </a:r>
            <a:r>
              <a:rPr b="1" i="0" lang="en" sz="1900" u="none" cap="none" strike="noStrike">
                <a:latin typeface="Calibri"/>
                <a:ea typeface="Calibri"/>
                <a:cs typeface="Calibri"/>
                <a:sym typeface="Calibri"/>
              </a:rPr>
              <a:t>→</a:t>
            </a:r>
            <a:r>
              <a:rPr b="0" i="0" lang="en" sz="1900" u="none" cap="none" strike="noStrike">
                <a:latin typeface="Calibri"/>
                <a:ea typeface="Calibri"/>
                <a:cs typeface="Calibri"/>
                <a:sym typeface="Calibri"/>
              </a:rPr>
              <a:t> </a:t>
            </a:r>
            <a:r>
              <a:rPr b="1" i="0" lang="en" sz="1900" u="none" cap="none" strike="noStrike">
                <a:solidFill>
                  <a:srgbClr val="FF000A"/>
                </a:solidFill>
                <a:latin typeface="Calibri"/>
                <a:ea typeface="Calibri"/>
                <a:cs typeface="Calibri"/>
                <a:sym typeface="Calibri"/>
              </a:rPr>
              <a:t>Client stalls during get()</a:t>
            </a:r>
            <a:endParaRPr b="0" i="0" sz="1900" u="none" cap="none" strike="noStrike">
              <a:latin typeface="Arial"/>
              <a:ea typeface="Arial"/>
              <a:cs typeface="Arial"/>
              <a:sym typeface="Arial"/>
            </a:endParaRPr>
          </a:p>
        </p:txBody>
      </p:sp>
      <p:sp>
        <p:nvSpPr>
          <p:cNvPr id="2692" name="Google Shape;2692;p90"/>
          <p:cNvSpPr/>
          <p:nvPr/>
        </p:nvSpPr>
        <p:spPr>
          <a:xfrm>
            <a:off x="663552" y="3154374"/>
            <a:ext cx="1732500" cy="1592400"/>
          </a:xfrm>
          <a:prstGeom prst="rect">
            <a:avLst/>
          </a:prstGeom>
          <a:solidFill>
            <a:srgbClr val="BCE4E5"/>
          </a:solidFill>
          <a:ln cap="flat" cmpd="sng" w="9525">
            <a:solidFill>
              <a:srgbClr val="0066B3"/>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Key-value store</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693" name="Google Shape;2693;p90"/>
          <p:cNvSpPr/>
          <p:nvPr/>
        </p:nvSpPr>
        <p:spPr>
          <a:xfrm>
            <a:off x="663552" y="1529512"/>
            <a:ext cx="1733700" cy="960000"/>
          </a:xfrm>
          <a:prstGeom prst="rect">
            <a:avLst/>
          </a:prstGeom>
          <a:solidFill>
            <a:srgbClr val="FCD3C1"/>
          </a:solidFill>
          <a:ln cap="flat" cmpd="sng" w="9525">
            <a:solidFill>
              <a:srgbClr val="ED1C24"/>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Client</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694" name="Google Shape;2694;p90"/>
          <p:cNvSpPr/>
          <p:nvPr/>
        </p:nvSpPr>
        <p:spPr>
          <a:xfrm>
            <a:off x="1821503" y="2496396"/>
            <a:ext cx="318716" cy="65764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695" name="Google Shape;2695;p90"/>
          <p:cNvSpPr/>
          <p:nvPr/>
        </p:nvSpPr>
        <p:spPr>
          <a:xfrm rot="10800000">
            <a:off x="2123234" y="2496398"/>
            <a:ext cx="318716" cy="65764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696" name="Google Shape;2696;p90"/>
          <p:cNvSpPr txBox="1"/>
          <p:nvPr/>
        </p:nvSpPr>
        <p:spPr>
          <a:xfrm>
            <a:off x="574077" y="2695912"/>
            <a:ext cx="1371600" cy="290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600" strike="noStrike">
                <a:solidFill>
                  <a:srgbClr val="FF000A"/>
                </a:solidFill>
                <a:latin typeface="Calibri"/>
                <a:ea typeface="Calibri"/>
                <a:cs typeface="Calibri"/>
                <a:sym typeface="Calibri"/>
              </a:rPr>
              <a:t>get()/put(</a:t>
            </a:r>
            <a:r>
              <a:rPr b="0" lang="en" sz="1600" strike="noStrike">
                <a:solidFill>
                  <a:srgbClr val="FF000A"/>
                </a:solidFill>
                <a:latin typeface="Calibri"/>
                <a:ea typeface="Calibri"/>
                <a:cs typeface="Calibri"/>
                <a:sym typeface="Calibri"/>
              </a:rPr>
              <a:t>)</a:t>
            </a:r>
            <a:endParaRPr b="0" sz="1600" strike="noStrike">
              <a:latin typeface="Arial"/>
              <a:ea typeface="Arial"/>
              <a:cs typeface="Arial"/>
              <a:sym typeface="Arial"/>
            </a:endParaRPr>
          </a:p>
        </p:txBody>
      </p:sp>
      <p:grpSp>
        <p:nvGrpSpPr>
          <p:cNvPr id="2697" name="Google Shape;2697;p90"/>
          <p:cNvGrpSpPr/>
          <p:nvPr/>
        </p:nvGrpSpPr>
        <p:grpSpPr>
          <a:xfrm>
            <a:off x="913051" y="3541173"/>
            <a:ext cx="414726" cy="819111"/>
            <a:chOff x="1006560" y="3903840"/>
            <a:chExt cx="457200" cy="903000"/>
          </a:xfrm>
        </p:grpSpPr>
        <p:sp>
          <p:nvSpPr>
            <p:cNvPr id="2698" name="Google Shape;2698;p90"/>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99" name="Google Shape;2699;p90"/>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00" name="Google Shape;2700;p90"/>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01" name="Google Shape;2701;p90"/>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02" name="Google Shape;2702;p90"/>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703" name="Google Shape;2703;p90"/>
          <p:cNvCxnSpPr/>
          <p:nvPr/>
        </p:nvCxnSpPr>
        <p:spPr>
          <a:xfrm>
            <a:off x="1327757" y="3616101"/>
            <a:ext cx="630000" cy="0"/>
          </a:xfrm>
          <a:prstGeom prst="straightConnector1">
            <a:avLst/>
          </a:prstGeom>
          <a:noFill/>
          <a:ln cap="flat" cmpd="sng" w="38150">
            <a:solidFill>
              <a:srgbClr val="000000"/>
            </a:solidFill>
            <a:prstDash val="solid"/>
            <a:round/>
            <a:headEnd len="sm" w="sm" type="none"/>
            <a:tailEnd len="med" w="med" type="stealth"/>
          </a:ln>
        </p:spPr>
      </p:cxnSp>
      <p:cxnSp>
        <p:nvCxnSpPr>
          <p:cNvPr id="2704" name="Google Shape;2704;p90"/>
          <p:cNvCxnSpPr/>
          <p:nvPr/>
        </p:nvCxnSpPr>
        <p:spPr>
          <a:xfrm flipH="1" rot="10800000">
            <a:off x="1327757" y="3898085"/>
            <a:ext cx="467100" cy="223500"/>
          </a:xfrm>
          <a:prstGeom prst="straightConnector1">
            <a:avLst/>
          </a:prstGeom>
          <a:noFill/>
          <a:ln cap="flat" cmpd="sng" w="38150">
            <a:solidFill>
              <a:srgbClr val="000000"/>
            </a:solidFill>
            <a:prstDash val="solid"/>
            <a:round/>
            <a:headEnd len="sm" w="sm" type="none"/>
            <a:tailEnd len="med" w="med" type="stealth"/>
          </a:ln>
        </p:spPr>
      </p:cxnSp>
      <p:sp>
        <p:nvSpPr>
          <p:cNvPr id="2705" name="Google Shape;2705;p90"/>
          <p:cNvSpPr txBox="1"/>
          <p:nvPr/>
        </p:nvSpPr>
        <p:spPr>
          <a:xfrm>
            <a:off x="1547548" y="3240150"/>
            <a:ext cx="8745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sp>
        <p:nvSpPr>
          <p:cNvPr id="2706" name="Google Shape;2706;p90"/>
          <p:cNvSpPr/>
          <p:nvPr/>
        </p:nvSpPr>
        <p:spPr>
          <a:xfrm>
            <a:off x="1958327" y="3534140"/>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07" name="Google Shape;2707;p90"/>
          <p:cNvSpPr/>
          <p:nvPr/>
        </p:nvSpPr>
        <p:spPr>
          <a:xfrm>
            <a:off x="2121276" y="3795372"/>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08" name="Google Shape;2708;p90"/>
          <p:cNvSpPr/>
          <p:nvPr/>
        </p:nvSpPr>
        <p:spPr>
          <a:xfrm>
            <a:off x="1795052" y="3795698"/>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09" name="Google Shape;2709;p90"/>
          <p:cNvSpPr/>
          <p:nvPr/>
        </p:nvSpPr>
        <p:spPr>
          <a:xfrm>
            <a:off x="1625572" y="4064114"/>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10" name="Google Shape;2710;p90"/>
          <p:cNvSpPr/>
          <p:nvPr/>
        </p:nvSpPr>
        <p:spPr>
          <a:xfrm>
            <a:off x="1791460" y="4329590"/>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711" name="Google Shape;2711;p90"/>
          <p:cNvCxnSpPr>
            <a:stCxn id="2708" idx="0"/>
            <a:endCxn id="2706" idx="3"/>
          </p:cNvCxnSpPr>
          <p:nvPr/>
        </p:nvCxnSpPr>
        <p:spPr>
          <a:xfrm flipH="1" rot="10800000">
            <a:off x="1886402" y="3690098"/>
            <a:ext cx="98700" cy="105600"/>
          </a:xfrm>
          <a:prstGeom prst="straightConnector1">
            <a:avLst/>
          </a:prstGeom>
          <a:noFill/>
          <a:ln cap="flat" cmpd="sng" w="38150">
            <a:solidFill>
              <a:srgbClr val="5C2D91"/>
            </a:solidFill>
            <a:prstDash val="solid"/>
            <a:round/>
            <a:headEnd len="sm" w="sm" type="none"/>
            <a:tailEnd len="sm" w="sm" type="none"/>
          </a:ln>
        </p:spPr>
      </p:cxnSp>
      <p:cxnSp>
        <p:nvCxnSpPr>
          <p:cNvPr id="2712" name="Google Shape;2712;p90"/>
          <p:cNvCxnSpPr>
            <a:stCxn id="2707" idx="0"/>
            <a:endCxn id="2706" idx="5"/>
          </p:cNvCxnSpPr>
          <p:nvPr/>
        </p:nvCxnSpPr>
        <p:spPr>
          <a:xfrm rot="10800000">
            <a:off x="2114226" y="3690072"/>
            <a:ext cx="98400" cy="105300"/>
          </a:xfrm>
          <a:prstGeom prst="straightConnector1">
            <a:avLst/>
          </a:prstGeom>
          <a:noFill/>
          <a:ln cap="flat" cmpd="sng" w="38150">
            <a:solidFill>
              <a:srgbClr val="5C2D91"/>
            </a:solidFill>
            <a:prstDash val="solid"/>
            <a:round/>
            <a:headEnd len="sm" w="sm" type="none"/>
            <a:tailEnd len="sm" w="sm" type="none"/>
          </a:ln>
        </p:spPr>
      </p:cxnSp>
      <p:cxnSp>
        <p:nvCxnSpPr>
          <p:cNvPr id="2713" name="Google Shape;2713;p90"/>
          <p:cNvCxnSpPr>
            <a:endCxn id="2708" idx="3"/>
          </p:cNvCxnSpPr>
          <p:nvPr/>
        </p:nvCxnSpPr>
        <p:spPr>
          <a:xfrm flipH="1" rot="10800000">
            <a:off x="1722808" y="3951642"/>
            <a:ext cx="99000" cy="105900"/>
          </a:xfrm>
          <a:prstGeom prst="straightConnector1">
            <a:avLst/>
          </a:prstGeom>
          <a:noFill/>
          <a:ln cap="flat" cmpd="sng" w="38150">
            <a:solidFill>
              <a:srgbClr val="5C2D91"/>
            </a:solidFill>
            <a:prstDash val="solid"/>
            <a:round/>
            <a:headEnd len="sm" w="sm" type="none"/>
            <a:tailEnd len="sm" w="sm" type="none"/>
          </a:ln>
        </p:spPr>
      </p:cxnSp>
      <p:cxnSp>
        <p:nvCxnSpPr>
          <p:cNvPr id="2714" name="Google Shape;2714;p90"/>
          <p:cNvCxnSpPr>
            <a:stCxn id="2710" idx="0"/>
            <a:endCxn id="2709" idx="5"/>
          </p:cNvCxnSpPr>
          <p:nvPr/>
        </p:nvCxnSpPr>
        <p:spPr>
          <a:xfrm rot="10800000">
            <a:off x="1781410" y="4220090"/>
            <a:ext cx="101400" cy="109500"/>
          </a:xfrm>
          <a:prstGeom prst="straightConnector1">
            <a:avLst/>
          </a:prstGeom>
          <a:noFill/>
          <a:ln cap="flat" cmpd="sng" w="38150">
            <a:solidFill>
              <a:srgbClr val="5C2D91"/>
            </a:solidFill>
            <a:prstDash val="solid"/>
            <a:round/>
            <a:headEnd len="sm" w="sm" type="none"/>
            <a:tailEnd len="sm" w="sm" type="none"/>
          </a:ln>
        </p:spPr>
      </p:cxnSp>
      <p:sp>
        <p:nvSpPr>
          <p:cNvPr id="2715" name="Google Shape;2715;p90"/>
          <p:cNvSpPr/>
          <p:nvPr/>
        </p:nvSpPr>
        <p:spPr>
          <a:xfrm>
            <a:off x="1439111" y="1672863"/>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16" name="Google Shape;2716;p90"/>
          <p:cNvSpPr/>
          <p:nvPr/>
        </p:nvSpPr>
        <p:spPr>
          <a:xfrm>
            <a:off x="1275835" y="1934422"/>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717" name="Google Shape;2717;p90"/>
          <p:cNvCxnSpPr>
            <a:stCxn id="2716" idx="0"/>
            <a:endCxn id="2715" idx="3"/>
          </p:cNvCxnSpPr>
          <p:nvPr/>
        </p:nvCxnSpPr>
        <p:spPr>
          <a:xfrm flipH="1" rot="10800000">
            <a:off x="1367185" y="1828822"/>
            <a:ext cx="98700" cy="105600"/>
          </a:xfrm>
          <a:prstGeom prst="straightConnector1">
            <a:avLst/>
          </a:prstGeom>
          <a:noFill/>
          <a:ln cap="flat" cmpd="sng" w="38150">
            <a:solidFill>
              <a:srgbClr val="5C2D91"/>
            </a:solidFill>
            <a:prstDash val="solid"/>
            <a:round/>
            <a:headEnd len="sm" w="sm" type="none"/>
            <a:tailEnd len="sm" w="sm" type="none"/>
          </a:ln>
        </p:spPr>
      </p:cxnSp>
      <p:sp>
        <p:nvSpPr>
          <p:cNvPr id="2718" name="Google Shape;2718;p90"/>
          <p:cNvSpPr/>
          <p:nvPr/>
        </p:nvSpPr>
        <p:spPr>
          <a:xfrm>
            <a:off x="2191485" y="2734117"/>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719" name="Google Shape;2719;p90"/>
          <p:cNvCxnSpPr/>
          <p:nvPr/>
        </p:nvCxnSpPr>
        <p:spPr>
          <a:xfrm>
            <a:off x="1327757" y="3795698"/>
            <a:ext cx="297600" cy="326100"/>
          </a:xfrm>
          <a:prstGeom prst="straightConnector1">
            <a:avLst/>
          </a:prstGeom>
          <a:noFill/>
          <a:ln cap="flat" cmpd="sng" w="38150">
            <a:solidFill>
              <a:srgbClr val="000000"/>
            </a:solidFill>
            <a:prstDash val="solid"/>
            <a:round/>
            <a:headEnd len="sm" w="sm" type="none"/>
            <a:tailEnd len="med" w="med" type="stealth"/>
          </a:ln>
        </p:spPr>
      </p:cxnSp>
      <p:cxnSp>
        <p:nvCxnSpPr>
          <p:cNvPr id="2720" name="Google Shape;2720;p90"/>
          <p:cNvCxnSpPr/>
          <p:nvPr/>
        </p:nvCxnSpPr>
        <p:spPr>
          <a:xfrm>
            <a:off x="1327757" y="4277018"/>
            <a:ext cx="463800" cy="118800"/>
          </a:xfrm>
          <a:prstGeom prst="straightConnector1">
            <a:avLst/>
          </a:prstGeom>
          <a:noFill/>
          <a:ln cap="flat" cmpd="sng" w="38150">
            <a:solidFill>
              <a:srgbClr val="000000"/>
            </a:solidFill>
            <a:prstDash val="solid"/>
            <a:round/>
            <a:headEnd len="sm" w="sm" type="none"/>
            <a:tailEnd len="med" w="med" type="stealth"/>
          </a:ln>
        </p:spPr>
      </p:cxnSp>
      <p:sp>
        <p:nvSpPr>
          <p:cNvPr id="2721" name="Google Shape;2721;p90"/>
          <p:cNvSpPr txBox="1"/>
          <p:nvPr/>
        </p:nvSpPr>
        <p:spPr>
          <a:xfrm>
            <a:off x="2656820" y="3588672"/>
            <a:ext cx="5922300" cy="7239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Network RTTs, dispatch are the main bottleneck </a:t>
            </a:r>
            <a:r>
              <a:rPr b="1" lang="en" sz="1900" strike="noStrike">
                <a:solidFill>
                  <a:srgbClr val="000000"/>
                </a:solidFill>
                <a:latin typeface="Calibri"/>
                <a:ea typeface="Calibri"/>
                <a:cs typeface="Calibri"/>
                <a:sym typeface="Calibri"/>
              </a:rPr>
              <a:t>~</a:t>
            </a:r>
            <a:r>
              <a:rPr b="1" lang="en" sz="1900" strike="noStrike">
                <a:latin typeface="Calibri"/>
                <a:ea typeface="Calibri"/>
                <a:cs typeface="Calibri"/>
                <a:sym typeface="Calibri"/>
              </a:rPr>
              <a:t>10μs</a:t>
            </a:r>
            <a:endParaRPr b="0" sz="1900" strike="noStrike">
              <a:latin typeface="Arial"/>
              <a:ea typeface="Arial"/>
              <a:cs typeface="Arial"/>
              <a:sym typeface="Arial"/>
            </a:endParaRPr>
          </a:p>
          <a:p>
            <a:pPr indent="-336550" lvl="0" marL="419100" marR="0" rtl="0" algn="l">
              <a:spcBef>
                <a:spcPts val="800"/>
              </a:spcBef>
              <a:spcAft>
                <a:spcPts val="0"/>
              </a:spcAft>
              <a:buClr>
                <a:srgbClr val="000000"/>
              </a:buClr>
              <a:buSzPts val="1900"/>
              <a:buFont typeface="Noto Sans Symbols"/>
              <a:buChar char="➔"/>
            </a:pPr>
            <a:r>
              <a:rPr b="0" i="0" lang="en" sz="1900" u="none" cap="none" strike="noStrike">
                <a:latin typeface="Calibri"/>
                <a:ea typeface="Calibri"/>
                <a:cs typeface="Calibri"/>
                <a:sym typeface="Calibri"/>
              </a:rPr>
              <a:t>1.5μs inside the server</a:t>
            </a:r>
            <a:endParaRPr b="0" i="0" sz="1900" u="none" cap="none" strike="noStrike">
              <a:latin typeface="Arial"/>
              <a:ea typeface="Arial"/>
              <a:cs typeface="Arial"/>
              <a:sym typeface="Arial"/>
            </a:endParaRPr>
          </a:p>
        </p:txBody>
      </p:sp>
      <p:sp>
        <p:nvSpPr>
          <p:cNvPr id="2722" name="Google Shape;2722;p90"/>
          <p:cNvSpPr txBox="1"/>
          <p:nvPr/>
        </p:nvSpPr>
        <p:spPr>
          <a:xfrm>
            <a:off x="2657474" y="4489269"/>
            <a:ext cx="51681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So push code to storage?</a:t>
            </a:r>
            <a:endParaRPr b="0" sz="2200" strike="noStrike">
              <a:latin typeface="Arial"/>
              <a:ea typeface="Arial"/>
              <a:cs typeface="Arial"/>
              <a:sym typeface="Arial"/>
            </a:endParaRPr>
          </a:p>
        </p:txBody>
      </p:sp>
      <p:sp>
        <p:nvSpPr>
          <p:cNvPr id="2723" name="Google Shape;2723;p90"/>
          <p:cNvSpPr txBox="1"/>
          <p:nvPr/>
        </p:nvSpPr>
        <p:spPr>
          <a:xfrm>
            <a:off x="2657147" y="4489269"/>
            <a:ext cx="51681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latin typeface="Calibri"/>
                <a:ea typeface="Calibri"/>
                <a:cs typeface="Calibri"/>
                <a:sym typeface="Calibri"/>
              </a:rPr>
              <a:t>So push code to storage?</a:t>
            </a:r>
            <a:endParaRPr b="0" sz="2200" strike="noStrike">
              <a:latin typeface="Arial"/>
              <a:ea typeface="Arial"/>
              <a:cs typeface="Arial"/>
              <a:sym typeface="Arial"/>
            </a:endParaRPr>
          </a:p>
        </p:txBody>
      </p:sp>
      <p:sp>
        <p:nvSpPr>
          <p:cNvPr id="2724" name="Google Shape;2724;p90"/>
          <p:cNvSpPr txBox="1"/>
          <p:nvPr/>
        </p:nvSpPr>
        <p:spPr>
          <a:xfrm>
            <a:off x="559797" y="3240150"/>
            <a:ext cx="11940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Hash Table</a:t>
            </a:r>
            <a:endParaRPr b="0" sz="1400" strike="noStrike">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28" name="Shape 2728"/>
        <p:cNvGrpSpPr/>
        <p:nvPr/>
      </p:nvGrpSpPr>
      <p:grpSpPr>
        <a:xfrm>
          <a:off x="0" y="0"/>
          <a:ext cx="0" cy="0"/>
          <a:chOff x="0" y="0"/>
          <a:chExt cx="0" cy="0"/>
        </a:xfrm>
      </p:grpSpPr>
      <p:sp>
        <p:nvSpPr>
          <p:cNvPr id="2729" name="Google Shape;2729;p91"/>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Why Not Push Compute To Storage?</a:t>
            </a:r>
            <a:endParaRPr b="0" sz="2800" strike="noStrike">
              <a:solidFill>
                <a:srgbClr val="000000"/>
              </a:solidFill>
              <a:latin typeface="Calibri"/>
              <a:ea typeface="Calibri"/>
              <a:cs typeface="Calibri"/>
              <a:sym typeface="Calibri"/>
            </a:endParaRPr>
          </a:p>
        </p:txBody>
      </p:sp>
      <p:sp>
        <p:nvSpPr>
          <p:cNvPr id="2730" name="Google Shape;2730;p91"/>
          <p:cNvSpPr/>
          <p:nvPr/>
        </p:nvSpPr>
        <p:spPr>
          <a:xfrm>
            <a:off x="663552" y="3154374"/>
            <a:ext cx="1732500" cy="1592400"/>
          </a:xfrm>
          <a:prstGeom prst="rect">
            <a:avLst/>
          </a:prstGeom>
          <a:solidFill>
            <a:srgbClr val="BCE4E5"/>
          </a:solidFill>
          <a:ln cap="flat" cmpd="sng" w="9525">
            <a:solidFill>
              <a:srgbClr val="0066B3"/>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solidFill>
                  <a:srgbClr val="FF000A"/>
                </a:solidFill>
                <a:latin typeface="Calibri"/>
                <a:ea typeface="Calibri"/>
                <a:cs typeface="Calibri"/>
                <a:sym typeface="Calibri"/>
              </a:rPr>
              <a:t>ISOLATION?</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Key-value store</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grpSp>
        <p:nvGrpSpPr>
          <p:cNvPr id="2731" name="Google Shape;2731;p91"/>
          <p:cNvGrpSpPr/>
          <p:nvPr/>
        </p:nvGrpSpPr>
        <p:grpSpPr>
          <a:xfrm>
            <a:off x="671726" y="1170377"/>
            <a:ext cx="1714419" cy="1696731"/>
            <a:chOff x="740520" y="1290240"/>
            <a:chExt cx="1890000" cy="1870500"/>
          </a:xfrm>
        </p:grpSpPr>
        <p:sp>
          <p:nvSpPr>
            <p:cNvPr id="2732" name="Google Shape;2732;p91"/>
            <p:cNvSpPr/>
            <p:nvPr/>
          </p:nvSpPr>
          <p:spPr>
            <a:xfrm>
              <a:off x="1496520" y="1290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33" name="Google Shape;2733;p91"/>
            <p:cNvSpPr/>
            <p:nvPr/>
          </p:nvSpPr>
          <p:spPr>
            <a:xfrm>
              <a:off x="1460520" y="1326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34" name="Google Shape;2734;p91"/>
            <p:cNvSpPr/>
            <p:nvPr/>
          </p:nvSpPr>
          <p:spPr>
            <a:xfrm>
              <a:off x="1424520" y="1362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35" name="Google Shape;2735;p91"/>
            <p:cNvSpPr/>
            <p:nvPr/>
          </p:nvSpPr>
          <p:spPr>
            <a:xfrm>
              <a:off x="1388520" y="1398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36" name="Google Shape;2736;p91"/>
            <p:cNvSpPr/>
            <p:nvPr/>
          </p:nvSpPr>
          <p:spPr>
            <a:xfrm>
              <a:off x="1352520" y="1434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37" name="Google Shape;2737;p91"/>
            <p:cNvSpPr/>
            <p:nvPr/>
          </p:nvSpPr>
          <p:spPr>
            <a:xfrm>
              <a:off x="1316520" y="1470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38" name="Google Shape;2738;p91"/>
            <p:cNvSpPr/>
            <p:nvPr/>
          </p:nvSpPr>
          <p:spPr>
            <a:xfrm>
              <a:off x="1280520" y="1506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39" name="Google Shape;2739;p91"/>
            <p:cNvSpPr/>
            <p:nvPr/>
          </p:nvSpPr>
          <p:spPr>
            <a:xfrm>
              <a:off x="1244520" y="1542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40" name="Google Shape;2740;p91"/>
            <p:cNvSpPr/>
            <p:nvPr/>
          </p:nvSpPr>
          <p:spPr>
            <a:xfrm>
              <a:off x="1208520" y="1578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41" name="Google Shape;2741;p91"/>
            <p:cNvSpPr/>
            <p:nvPr/>
          </p:nvSpPr>
          <p:spPr>
            <a:xfrm>
              <a:off x="1172520" y="1614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42" name="Google Shape;2742;p91"/>
            <p:cNvSpPr/>
            <p:nvPr/>
          </p:nvSpPr>
          <p:spPr>
            <a:xfrm>
              <a:off x="1136520" y="1650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43" name="Google Shape;2743;p91"/>
            <p:cNvSpPr/>
            <p:nvPr/>
          </p:nvSpPr>
          <p:spPr>
            <a:xfrm>
              <a:off x="1100520" y="1686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44" name="Google Shape;2744;p91"/>
            <p:cNvSpPr/>
            <p:nvPr/>
          </p:nvSpPr>
          <p:spPr>
            <a:xfrm>
              <a:off x="1064520" y="1722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45" name="Google Shape;2745;p91"/>
            <p:cNvSpPr/>
            <p:nvPr/>
          </p:nvSpPr>
          <p:spPr>
            <a:xfrm>
              <a:off x="1028520" y="1758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46" name="Google Shape;2746;p91"/>
            <p:cNvSpPr/>
            <p:nvPr/>
          </p:nvSpPr>
          <p:spPr>
            <a:xfrm>
              <a:off x="992520" y="1794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747" name="Google Shape;2747;p91"/>
            <p:cNvSpPr/>
            <p:nvPr/>
          </p:nvSpPr>
          <p:spPr>
            <a:xfrm>
              <a:off x="740520" y="2118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classify()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grpSp>
      <p:sp>
        <p:nvSpPr>
          <p:cNvPr id="2748" name="Google Shape;2748;p91"/>
          <p:cNvSpPr/>
          <p:nvPr/>
        </p:nvSpPr>
        <p:spPr>
          <a:xfrm>
            <a:off x="1370209" y="2986533"/>
            <a:ext cx="318716" cy="846063"/>
          </a:xfrm>
          <a:custGeom>
            <a:rect b="b" l="l" r="r" t="t"/>
            <a:pathLst>
              <a:path extrusionOk="0" h="2593" w="978">
                <a:moveTo>
                  <a:pt x="244" y="0"/>
                </a:moveTo>
                <a:lnTo>
                  <a:pt x="244" y="1944"/>
                </a:lnTo>
                <a:lnTo>
                  <a:pt x="0" y="1944"/>
                </a:lnTo>
                <a:lnTo>
                  <a:pt x="488" y="2592"/>
                </a:lnTo>
                <a:lnTo>
                  <a:pt x="977" y="1944"/>
                </a:lnTo>
                <a:lnTo>
                  <a:pt x="732" y="1944"/>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749" name="Google Shape;2749;p91"/>
          <p:cNvSpPr txBox="1"/>
          <p:nvPr/>
        </p:nvSpPr>
        <p:spPr>
          <a:xfrm>
            <a:off x="2656820" y="3545242"/>
            <a:ext cx="5922300" cy="8109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2900" strike="noStrike">
                <a:latin typeface="Calibri"/>
                <a:ea typeface="Calibri"/>
                <a:cs typeface="Calibri"/>
                <a:sym typeface="Calibri"/>
              </a:rPr>
              <a:t>Context Switches </a:t>
            </a:r>
            <a:r>
              <a:rPr b="1" lang="en" sz="2900" strike="noStrike">
                <a:solidFill>
                  <a:srgbClr val="FF000A"/>
                </a:solidFill>
                <a:latin typeface="Calibri"/>
                <a:ea typeface="Calibri"/>
                <a:cs typeface="Calibri"/>
                <a:sym typeface="Calibri"/>
              </a:rPr>
              <a:t>~1.5µs </a:t>
            </a:r>
            <a:endParaRPr b="0" sz="2900" strike="noStrike">
              <a:latin typeface="Arial"/>
              <a:ea typeface="Arial"/>
              <a:cs typeface="Arial"/>
              <a:sym typeface="Arial"/>
            </a:endParaRPr>
          </a:p>
          <a:p>
            <a:pPr indent="0" lvl="0" marL="0" marR="0" rtl="0" algn="l">
              <a:spcBef>
                <a:spcPts val="0"/>
              </a:spcBef>
              <a:spcAft>
                <a:spcPts val="0"/>
              </a:spcAft>
              <a:buNone/>
            </a:pPr>
            <a:r>
              <a:rPr b="1" lang="en" sz="1800" strike="noStrike">
                <a:latin typeface="Calibri"/>
                <a:ea typeface="Calibri"/>
                <a:cs typeface="Calibri"/>
                <a:sym typeface="Calibri"/>
              </a:rPr>
              <a:t>Multi-tenancy → Need hardware isolation</a:t>
            </a:r>
            <a:r>
              <a:rPr b="0" lang="en" sz="1600" strike="noStrike">
                <a:latin typeface="Ubuntu"/>
                <a:ea typeface="Ubuntu"/>
                <a:cs typeface="Ubuntu"/>
                <a:sym typeface="Ubuntu"/>
              </a:rPr>
              <a:t> </a:t>
            </a:r>
            <a:endParaRPr b="0" sz="1600" strike="noStrike">
              <a:latin typeface="Arial"/>
              <a:ea typeface="Arial"/>
              <a:cs typeface="Arial"/>
              <a:sym typeface="Arial"/>
            </a:endParaRPr>
          </a:p>
        </p:txBody>
      </p:sp>
      <p:sp>
        <p:nvSpPr>
          <p:cNvPr id="2750" name="Google Shape;2750;p91"/>
          <p:cNvSpPr txBox="1"/>
          <p:nvPr/>
        </p:nvSpPr>
        <p:spPr>
          <a:xfrm>
            <a:off x="2656820" y="1613433"/>
            <a:ext cx="5922300" cy="8109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2900" strike="noStrike">
                <a:latin typeface="Calibri"/>
                <a:ea typeface="Calibri"/>
                <a:cs typeface="Calibri"/>
                <a:sym typeface="Calibri"/>
              </a:rPr>
              <a:t>RPC Processing Time </a:t>
            </a:r>
            <a:r>
              <a:rPr b="1" lang="en" sz="2900" strike="noStrike">
                <a:solidFill>
                  <a:srgbClr val="FF000A"/>
                </a:solidFill>
                <a:latin typeface="Calibri"/>
                <a:ea typeface="Calibri"/>
                <a:cs typeface="Calibri"/>
                <a:sym typeface="Calibri"/>
              </a:rPr>
              <a:t>~1.5µs </a:t>
            </a:r>
            <a:endParaRPr b="0" sz="2900" strike="noStrike">
              <a:latin typeface="Arial"/>
              <a:ea typeface="Arial"/>
              <a:cs typeface="Arial"/>
              <a:sym typeface="Arial"/>
            </a:endParaRPr>
          </a:p>
          <a:p>
            <a:pPr indent="0" lvl="0" marL="0" marR="0" rtl="0" algn="l">
              <a:spcBef>
                <a:spcPts val="0"/>
              </a:spcBef>
              <a:spcAft>
                <a:spcPts val="0"/>
              </a:spcAft>
              <a:buNone/>
            </a:pPr>
            <a:r>
              <a:rPr b="1" lang="en" sz="1800" strike="noStrike">
                <a:latin typeface="Calibri"/>
                <a:ea typeface="Calibri"/>
                <a:cs typeface="Calibri"/>
                <a:sym typeface="Calibri"/>
              </a:rPr>
              <a:t>Only native code will do</a:t>
            </a:r>
            <a:r>
              <a:rPr b="0" lang="en" sz="1600" strike="noStrike">
                <a:latin typeface="Ubuntu"/>
                <a:ea typeface="Ubuntu"/>
                <a:cs typeface="Ubuntu"/>
                <a:sym typeface="Ubuntu"/>
              </a:rPr>
              <a:t> </a:t>
            </a:r>
            <a:endParaRPr b="0" sz="1600" strike="noStrike">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54" name="Shape 2754"/>
        <p:cNvGrpSpPr/>
        <p:nvPr/>
      </p:nvGrpSpPr>
      <p:grpSpPr>
        <a:xfrm>
          <a:off x="0" y="0"/>
          <a:ext cx="0" cy="0"/>
          <a:chOff x="0" y="0"/>
          <a:chExt cx="0" cy="0"/>
        </a:xfrm>
      </p:grpSpPr>
      <p:sp>
        <p:nvSpPr>
          <p:cNvPr id="2755" name="Google Shape;2755;p92"/>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What Do We Want From The Storage Layer?</a:t>
            </a:r>
            <a:endParaRPr b="0" sz="2800" strike="noStrike">
              <a:solidFill>
                <a:srgbClr val="000000"/>
              </a:solidFill>
              <a:latin typeface="Calibri"/>
              <a:ea typeface="Calibri"/>
              <a:cs typeface="Calibri"/>
              <a:sym typeface="Calibri"/>
            </a:endParaRPr>
          </a:p>
        </p:txBody>
      </p:sp>
      <p:sp>
        <p:nvSpPr>
          <p:cNvPr id="2756" name="Google Shape;2756;p92"/>
          <p:cNvSpPr txBox="1"/>
          <p:nvPr/>
        </p:nvSpPr>
        <p:spPr>
          <a:xfrm>
            <a:off x="628284" y="1368855"/>
            <a:ext cx="7885800" cy="3262800"/>
          </a:xfrm>
          <a:prstGeom prst="rect">
            <a:avLst/>
          </a:prstGeom>
          <a:noFill/>
          <a:ln>
            <a:noFill/>
          </a:ln>
        </p:spPr>
        <p:txBody>
          <a:bodyPr anchorCtr="0" anchor="t" bIns="0" lIns="0" spcFirstLastPara="1" rIns="0" wrap="square" tIns="0">
            <a:noAutofit/>
          </a:bodyPr>
          <a:lstStyle/>
          <a:p>
            <a:pPr indent="-241300" lvl="0" marL="393700" marR="0" rtl="0" algn="l">
              <a:spcBef>
                <a:spcPts val="0"/>
              </a:spcBef>
              <a:spcAft>
                <a:spcPts val="0"/>
              </a:spcAft>
              <a:buClr>
                <a:srgbClr val="000000"/>
              </a:buClr>
              <a:buSzPts val="900"/>
              <a:buFont typeface="Noto Sans Symbols"/>
              <a:buNone/>
            </a:pPr>
            <a:r>
              <a:t/>
            </a:r>
            <a:endParaRPr b="0" sz="2100" strike="noStrike">
              <a:solidFill>
                <a:srgbClr val="000000"/>
              </a:solidFill>
              <a:latin typeface="Calibri"/>
              <a:ea typeface="Calibri"/>
              <a:cs typeface="Calibri"/>
              <a:sym typeface="Calibri"/>
            </a:endParaRPr>
          </a:p>
          <a:p>
            <a:pPr indent="-241300" lvl="0" marL="393700" marR="0" rtl="0" algn="l">
              <a:spcBef>
                <a:spcPts val="1100"/>
              </a:spcBef>
              <a:spcAft>
                <a:spcPts val="0"/>
              </a:spcAft>
              <a:buClr>
                <a:srgbClr val="000000"/>
              </a:buClr>
              <a:buSzPts val="900"/>
              <a:buFont typeface="Noto Sans Symbols"/>
              <a:buNone/>
            </a:pPr>
            <a:r>
              <a:t/>
            </a:r>
            <a:endParaRPr b="0" sz="2100" strike="noStrike">
              <a:solidFill>
                <a:srgbClr val="000000"/>
              </a:solidFill>
              <a:latin typeface="Calibri"/>
              <a:ea typeface="Calibri"/>
              <a:cs typeface="Calibri"/>
              <a:sym typeface="Calibri"/>
            </a:endParaRPr>
          </a:p>
          <a:p>
            <a:pPr indent="-241300" lvl="0" marL="393700" marR="0" rtl="0" algn="l">
              <a:spcBef>
                <a:spcPts val="1100"/>
              </a:spcBef>
              <a:spcAft>
                <a:spcPts val="0"/>
              </a:spcAft>
              <a:buClr>
                <a:srgbClr val="000000"/>
              </a:buClr>
              <a:buSzPts val="900"/>
              <a:buFont typeface="Noto Sans Symbols"/>
              <a:buNone/>
            </a:pPr>
            <a:r>
              <a:t/>
            </a:r>
            <a:endParaRPr b="0" sz="2100" strike="noStrike">
              <a:solidFill>
                <a:srgbClr val="000000"/>
              </a:solidFill>
              <a:latin typeface="Calibri"/>
              <a:ea typeface="Calibri"/>
              <a:cs typeface="Calibri"/>
              <a:sym typeface="Calibri"/>
            </a:endParaRPr>
          </a:p>
          <a:p>
            <a:pPr indent="0" lvl="0" marL="0" marR="0" rtl="0" algn="l">
              <a:spcBef>
                <a:spcPts val="1100"/>
              </a:spcBef>
              <a:spcAft>
                <a:spcPts val="0"/>
              </a:spcAft>
              <a:buNone/>
            </a:pPr>
            <a:r>
              <a:rPr b="1" lang="en" sz="1900" strike="noStrike">
                <a:solidFill>
                  <a:srgbClr val="000000"/>
                </a:solidFill>
                <a:latin typeface="Calibri"/>
                <a:ea typeface="Calibri"/>
                <a:cs typeface="Calibri"/>
                <a:sym typeface="Calibri"/>
              </a:rPr>
              <a:t>Extremely high tenant density</a:t>
            </a:r>
            <a:endParaRPr b="0" sz="1900"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Fine-grained resource allocation; 100s of CPU cycles, Kilobytes of memory</a:t>
            </a:r>
            <a:endParaRPr b="0" i="0" sz="1500" u="none" cap="none" strike="noStrike">
              <a:solidFill>
                <a:srgbClr val="000000"/>
              </a:solidFill>
              <a:latin typeface="Calibri"/>
              <a:ea typeface="Calibri"/>
              <a:cs typeface="Calibri"/>
              <a:sym typeface="Calibri"/>
            </a:endParaRPr>
          </a:p>
          <a:p>
            <a:pPr indent="-177800" lvl="0" marL="393700" marR="0" rtl="0" algn="l">
              <a:spcBef>
                <a:spcPts val="1100"/>
              </a:spcBef>
              <a:spcAft>
                <a:spcPts val="0"/>
              </a:spcAft>
              <a:buClr>
                <a:srgbClr val="000000"/>
              </a:buClr>
              <a:buSzPts val="1800"/>
              <a:buFont typeface="Noto Sans Symbols"/>
              <a:buNone/>
            </a:pPr>
            <a:r>
              <a:t/>
            </a:r>
            <a:endParaRPr b="0" sz="1900" strike="noStrike">
              <a:solidFill>
                <a:srgbClr val="000000"/>
              </a:solidFill>
              <a:latin typeface="Calibri"/>
              <a:ea typeface="Calibri"/>
              <a:cs typeface="Calibri"/>
              <a:sym typeface="Calibri"/>
            </a:endParaRPr>
          </a:p>
          <a:p>
            <a:pPr indent="0" lvl="0" marL="0" marR="0" rtl="0" algn="l">
              <a:spcBef>
                <a:spcPts val="1100"/>
              </a:spcBef>
              <a:spcAft>
                <a:spcPts val="0"/>
              </a:spcAft>
              <a:buNone/>
            </a:pPr>
            <a:r>
              <a:rPr b="1" lang="en" sz="1900" strike="noStrike">
                <a:solidFill>
                  <a:srgbClr val="000000"/>
                </a:solidFill>
                <a:latin typeface="Calibri"/>
                <a:ea typeface="Calibri"/>
                <a:cs typeface="Calibri"/>
                <a:sym typeface="Calibri"/>
              </a:rPr>
              <a:t>Allow tenants to extend data model at runtime</a:t>
            </a:r>
            <a:endParaRPr b="0" sz="1900"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Low overhead isolation between tenants &amp; storage layer</a:t>
            </a:r>
            <a:endParaRPr b="0" i="0" sz="1500" u="none" cap="none" strike="noStrike">
              <a:solidFill>
                <a:srgbClr val="000000"/>
              </a:solidFill>
              <a:latin typeface="Calibri"/>
              <a:ea typeface="Calibri"/>
              <a:cs typeface="Calibri"/>
              <a:sym typeface="Calibri"/>
            </a:endParaRPr>
          </a:p>
        </p:txBody>
      </p:sp>
      <p:sp>
        <p:nvSpPr>
          <p:cNvPr id="2757" name="Google Shape;2757;p92"/>
          <p:cNvSpPr txBox="1"/>
          <p:nvPr/>
        </p:nvSpPr>
        <p:spPr>
          <a:xfrm>
            <a:off x="1892038" y="1158563"/>
            <a:ext cx="5358300" cy="911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latin typeface="Calibri"/>
                <a:ea typeface="Calibri"/>
                <a:cs typeface="Calibri"/>
                <a:sym typeface="Calibri"/>
              </a:rPr>
              <a:t>Granularity of compute is steadily decreasing</a:t>
            </a:r>
            <a:endParaRPr b="0" sz="2200" strike="noStrike">
              <a:latin typeface="Arial"/>
              <a:ea typeface="Arial"/>
              <a:cs typeface="Arial"/>
              <a:sym typeface="Arial"/>
            </a:endParaRPr>
          </a:p>
          <a:p>
            <a:pPr indent="0" lvl="0" marL="0" marR="0" rtl="0" algn="ctr">
              <a:spcBef>
                <a:spcPts val="700"/>
              </a:spcBef>
              <a:spcAft>
                <a:spcPts val="0"/>
              </a:spcAft>
              <a:buNone/>
            </a:pPr>
            <a:r>
              <a:rPr b="1" lang="en" sz="2200" strike="noStrike">
                <a:latin typeface="Calibri"/>
                <a:ea typeface="Calibri"/>
                <a:cs typeface="Calibri"/>
                <a:sym typeface="Calibri"/>
              </a:rPr>
              <a:t>Virtual machines → Containers → Lambdas</a:t>
            </a:r>
            <a:endParaRPr b="0" sz="2200"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Record Ownership</a:t>
            </a:r>
            <a:endParaRPr>
              <a:latin typeface="Calibri"/>
              <a:ea typeface="Calibri"/>
              <a:cs typeface="Calibri"/>
              <a:sym typeface="Calibri"/>
            </a:endParaRPr>
          </a:p>
        </p:txBody>
      </p:sp>
      <p:sp>
        <p:nvSpPr>
          <p:cNvPr id="201" name="Google Shape;20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202" name="Google Shape;202;p21"/>
          <p:cNvSpPr/>
          <p:nvPr/>
        </p:nvSpPr>
        <p:spPr>
          <a:xfrm>
            <a:off x="86910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03" name="Google Shape;203;p21"/>
          <p:cNvSpPr/>
          <p:nvPr/>
        </p:nvSpPr>
        <p:spPr>
          <a:xfrm>
            <a:off x="86910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04" name="Google Shape;204;p21"/>
          <p:cNvSpPr/>
          <p:nvPr/>
        </p:nvSpPr>
        <p:spPr>
          <a:xfrm>
            <a:off x="243967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05" name="Google Shape;205;p21"/>
          <p:cNvSpPr/>
          <p:nvPr/>
        </p:nvSpPr>
        <p:spPr>
          <a:xfrm>
            <a:off x="243967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06" name="Google Shape;206;p21"/>
          <p:cNvSpPr/>
          <p:nvPr/>
        </p:nvSpPr>
        <p:spPr>
          <a:xfrm>
            <a:off x="401025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07" name="Google Shape;207;p21"/>
          <p:cNvSpPr/>
          <p:nvPr/>
        </p:nvSpPr>
        <p:spPr>
          <a:xfrm>
            <a:off x="401025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08" name="Google Shape;208;p21"/>
          <p:cNvSpPr/>
          <p:nvPr/>
        </p:nvSpPr>
        <p:spPr>
          <a:xfrm>
            <a:off x="558082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09" name="Google Shape;209;p21"/>
          <p:cNvSpPr/>
          <p:nvPr/>
        </p:nvSpPr>
        <p:spPr>
          <a:xfrm>
            <a:off x="558082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10" name="Google Shape;210;p21"/>
          <p:cNvSpPr/>
          <p:nvPr/>
        </p:nvSpPr>
        <p:spPr>
          <a:xfrm>
            <a:off x="1072450" y="2805552"/>
            <a:ext cx="5383368" cy="572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Network</a:t>
            </a:r>
            <a:endParaRPr b="1">
              <a:latin typeface="Calibri"/>
              <a:ea typeface="Calibri"/>
              <a:cs typeface="Calibri"/>
              <a:sym typeface="Calibri"/>
            </a:endParaRPr>
          </a:p>
        </p:txBody>
      </p:sp>
      <p:sp>
        <p:nvSpPr>
          <p:cNvPr id="211" name="Google Shape;211;p21"/>
          <p:cNvSpPr txBox="1"/>
          <p:nvPr/>
        </p:nvSpPr>
        <p:spPr>
          <a:xfrm>
            <a:off x="311701" y="4542950"/>
            <a:ext cx="8405700" cy="5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Servers </a:t>
            </a:r>
            <a:r>
              <a:rPr b="1" lang="en" sz="1900">
                <a:solidFill>
                  <a:srgbClr val="FF0000"/>
                </a:solidFill>
                <a:latin typeface="Calibri"/>
                <a:ea typeface="Calibri"/>
                <a:cs typeface="Calibri"/>
                <a:sym typeface="Calibri"/>
              </a:rPr>
              <a:t>own</a:t>
            </a:r>
            <a:r>
              <a:rPr b="1" lang="en" sz="1900">
                <a:latin typeface="Calibri"/>
                <a:ea typeface="Calibri"/>
                <a:cs typeface="Calibri"/>
                <a:sym typeface="Calibri"/>
              </a:rPr>
              <a:t> partitions: order requests, provide durability and crash recovery</a:t>
            </a:r>
            <a:endParaRPr b="1" sz="1900">
              <a:latin typeface="Calibri"/>
              <a:ea typeface="Calibri"/>
              <a:cs typeface="Calibri"/>
              <a:sym typeface="Calibri"/>
            </a:endParaRPr>
          </a:p>
        </p:txBody>
      </p:sp>
      <p:grpSp>
        <p:nvGrpSpPr>
          <p:cNvPr id="212" name="Google Shape;212;p21"/>
          <p:cNvGrpSpPr/>
          <p:nvPr/>
        </p:nvGrpSpPr>
        <p:grpSpPr>
          <a:xfrm>
            <a:off x="1290968" y="3563911"/>
            <a:ext cx="292059" cy="543334"/>
            <a:chOff x="1006560" y="3903840"/>
            <a:chExt cx="457200" cy="723000"/>
          </a:xfrm>
        </p:grpSpPr>
        <p:sp>
          <p:nvSpPr>
            <p:cNvPr id="213" name="Google Shape;213;p2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14" name="Google Shape;214;p2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15" name="Google Shape;215;p2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16" name="Google Shape;216;p2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17" name="Google Shape;217;p21"/>
          <p:cNvGrpSpPr/>
          <p:nvPr/>
        </p:nvGrpSpPr>
        <p:grpSpPr>
          <a:xfrm>
            <a:off x="2861543" y="3563911"/>
            <a:ext cx="292059" cy="543334"/>
            <a:chOff x="1006560" y="3903840"/>
            <a:chExt cx="457200" cy="723000"/>
          </a:xfrm>
        </p:grpSpPr>
        <p:sp>
          <p:nvSpPr>
            <p:cNvPr id="218" name="Google Shape;218;p2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19" name="Google Shape;219;p2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20" name="Google Shape;220;p2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21" name="Google Shape;221;p2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22" name="Google Shape;222;p21"/>
          <p:cNvGrpSpPr/>
          <p:nvPr/>
        </p:nvGrpSpPr>
        <p:grpSpPr>
          <a:xfrm>
            <a:off x="4432118" y="3563911"/>
            <a:ext cx="292059" cy="543334"/>
            <a:chOff x="1006560" y="3903840"/>
            <a:chExt cx="457200" cy="723000"/>
          </a:xfrm>
        </p:grpSpPr>
        <p:sp>
          <p:nvSpPr>
            <p:cNvPr id="223" name="Google Shape;223;p2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24" name="Google Shape;224;p2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25" name="Google Shape;225;p2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26" name="Google Shape;226;p2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27" name="Google Shape;227;p21"/>
          <p:cNvGrpSpPr/>
          <p:nvPr/>
        </p:nvGrpSpPr>
        <p:grpSpPr>
          <a:xfrm>
            <a:off x="6006918" y="3563911"/>
            <a:ext cx="292059" cy="543334"/>
            <a:chOff x="1006560" y="3903840"/>
            <a:chExt cx="457200" cy="723000"/>
          </a:xfrm>
        </p:grpSpPr>
        <p:sp>
          <p:nvSpPr>
            <p:cNvPr id="228" name="Google Shape;228;p2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29" name="Google Shape;229;p2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30" name="Google Shape;230;p2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31" name="Google Shape;231;p2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32" name="Google Shape;232;p21"/>
          <p:cNvSpPr/>
          <p:nvPr/>
        </p:nvSpPr>
        <p:spPr>
          <a:xfrm>
            <a:off x="7103625" y="2549813"/>
            <a:ext cx="1786200" cy="10842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Ownership Mappings</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Hash Range -&gt; Server</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Metadata Store</a:t>
            </a:r>
            <a:endParaRPr b="1">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1" name="Shape 2761"/>
        <p:cNvGrpSpPr/>
        <p:nvPr/>
      </p:nvGrpSpPr>
      <p:grpSpPr>
        <a:xfrm>
          <a:off x="0" y="0"/>
          <a:ext cx="0" cy="0"/>
          <a:chOff x="0" y="0"/>
          <a:chExt cx="0" cy="0"/>
        </a:xfrm>
      </p:grpSpPr>
      <p:sp>
        <p:nvSpPr>
          <p:cNvPr id="2762" name="Google Shape;2762;p93"/>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Splinter: A Multi-Tenant Key-Value Store</a:t>
            </a:r>
            <a:endParaRPr b="0" sz="2800" strike="noStrike">
              <a:solidFill>
                <a:srgbClr val="000000"/>
              </a:solidFill>
              <a:latin typeface="Calibri"/>
              <a:ea typeface="Calibri"/>
              <a:cs typeface="Calibri"/>
              <a:sym typeface="Calibri"/>
            </a:endParaRPr>
          </a:p>
        </p:txBody>
      </p:sp>
      <p:sp>
        <p:nvSpPr>
          <p:cNvPr id="2763" name="Google Shape;2763;p93"/>
          <p:cNvSpPr txBox="1"/>
          <p:nvPr/>
        </p:nvSpPr>
        <p:spPr>
          <a:xfrm>
            <a:off x="628284" y="1368855"/>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900" strike="noStrike">
                <a:solidFill>
                  <a:srgbClr val="000000"/>
                </a:solidFill>
                <a:latin typeface="Calibri"/>
                <a:ea typeface="Calibri"/>
                <a:cs typeface="Calibri"/>
                <a:sym typeface="Calibri"/>
              </a:rPr>
              <a:t>Tenants can install and invoke extensions at runtime</a:t>
            </a:r>
            <a:endParaRPr b="0" sz="1900"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b="0" i="0" lang="en" sz="1900" u="none" cap="none" strike="noStrike">
                <a:solidFill>
                  <a:srgbClr val="000000"/>
                </a:solidFill>
                <a:latin typeface="Calibri"/>
                <a:ea typeface="Calibri"/>
                <a:cs typeface="Calibri"/>
                <a:sym typeface="Calibri"/>
              </a:rPr>
              <a:t>Extensions written in </a:t>
            </a:r>
            <a:r>
              <a:rPr b="1" i="0" lang="en" sz="1900" u="none" cap="none" strike="noStrike">
                <a:solidFill>
                  <a:srgbClr val="000000"/>
                </a:solidFill>
                <a:latin typeface="Calibri"/>
                <a:ea typeface="Calibri"/>
                <a:cs typeface="Calibri"/>
                <a:sym typeface="Calibri"/>
              </a:rPr>
              <a:t>Rust</a:t>
            </a:r>
            <a:endParaRPr b="0" i="0" sz="1900" u="none" cap="none"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b="0" i="0" lang="en" sz="1900" u="none" cap="none" strike="noStrike">
                <a:solidFill>
                  <a:srgbClr val="000000"/>
                </a:solidFill>
                <a:latin typeface="Calibri"/>
                <a:ea typeface="Calibri"/>
                <a:cs typeface="Calibri"/>
                <a:sym typeface="Calibri"/>
              </a:rPr>
              <a:t>Rely on type and memory safety for isolation, avoids context switch</a:t>
            </a:r>
            <a:endParaRPr b="0" i="0" sz="1900" u="none" cap="none" strike="noStrike">
              <a:solidFill>
                <a:srgbClr val="000000"/>
              </a:solidFill>
              <a:latin typeface="Calibri"/>
              <a:ea typeface="Calibri"/>
              <a:cs typeface="Calibri"/>
              <a:sym typeface="Calibri"/>
            </a:endParaRPr>
          </a:p>
          <a:p>
            <a:pPr indent="-177800" lvl="0" marL="393700" marR="0" rtl="0" algn="l">
              <a:spcBef>
                <a:spcPts val="1100"/>
              </a:spcBef>
              <a:spcAft>
                <a:spcPts val="0"/>
              </a:spcAft>
              <a:buClr>
                <a:srgbClr val="000000"/>
              </a:buClr>
              <a:buSzPts val="1800"/>
              <a:buFont typeface="Noto Sans Symbols"/>
              <a:buNone/>
            </a:pPr>
            <a:r>
              <a:t/>
            </a:r>
            <a:endParaRPr b="0" sz="1800" strike="noStrike">
              <a:solidFill>
                <a:srgbClr val="000000"/>
              </a:solidFill>
              <a:latin typeface="Calibri"/>
              <a:ea typeface="Calibri"/>
              <a:cs typeface="Calibri"/>
              <a:sym typeface="Calibri"/>
            </a:endParaRPr>
          </a:p>
          <a:p>
            <a:pPr indent="0" lvl="0" marL="0" marR="0" rtl="0" algn="l">
              <a:spcBef>
                <a:spcPts val="1100"/>
              </a:spcBef>
              <a:spcAft>
                <a:spcPts val="0"/>
              </a:spcAft>
              <a:buNone/>
            </a:pPr>
            <a:r>
              <a:rPr b="1" lang="en" sz="1900" strike="noStrike">
                <a:solidFill>
                  <a:srgbClr val="000000"/>
                </a:solidFill>
                <a:latin typeface="Calibri"/>
                <a:ea typeface="Calibri"/>
                <a:cs typeface="Calibri"/>
                <a:sym typeface="Calibri"/>
              </a:rPr>
              <a:t>Implemented in ~9000 lines of Rust</a:t>
            </a:r>
            <a:endParaRPr b="0" sz="1900"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b="0" i="0" lang="en" sz="1900" u="none" cap="none" strike="noStrike">
                <a:solidFill>
                  <a:srgbClr val="000000"/>
                </a:solidFill>
                <a:latin typeface="Calibri"/>
                <a:ea typeface="Calibri"/>
                <a:cs typeface="Calibri"/>
                <a:sym typeface="Calibri"/>
              </a:rPr>
              <a:t>Supports two RPCs </a:t>
            </a:r>
            <a:r>
              <a:rPr b="1" i="0" lang="en" sz="1900" u="none" cap="none" strike="noStrike">
                <a:solidFill>
                  <a:srgbClr val="000000"/>
                </a:solidFill>
                <a:latin typeface="Calibri"/>
                <a:ea typeface="Calibri"/>
                <a:cs typeface="Calibri"/>
                <a:sym typeface="Calibri"/>
              </a:rPr>
              <a:t>→</a:t>
            </a:r>
            <a:r>
              <a:rPr b="0" i="0" lang="en" sz="1900" u="none" cap="none" strike="noStrike">
                <a:solidFill>
                  <a:srgbClr val="000000"/>
                </a:solidFill>
                <a:latin typeface="Calibri"/>
                <a:ea typeface="Calibri"/>
                <a:cs typeface="Calibri"/>
                <a:sym typeface="Calibri"/>
              </a:rPr>
              <a:t> </a:t>
            </a:r>
            <a:r>
              <a:rPr b="1" i="0" lang="en" sz="1900" u="none" cap="none" strike="noStrike">
                <a:solidFill>
                  <a:srgbClr val="000000"/>
                </a:solidFill>
                <a:latin typeface="Calibri"/>
                <a:ea typeface="Calibri"/>
                <a:cs typeface="Calibri"/>
                <a:sym typeface="Calibri"/>
              </a:rPr>
              <a:t>install(ext_name) &amp; invoke(ext_name)</a:t>
            </a:r>
            <a:endParaRPr b="0" i="0" sz="1900" u="none" cap="none"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b="0" i="0" lang="en" sz="1900" u="none" cap="none" strike="noStrike">
                <a:solidFill>
                  <a:srgbClr val="000000"/>
                </a:solidFill>
                <a:latin typeface="Calibri"/>
                <a:ea typeface="Calibri"/>
                <a:cs typeface="Calibri"/>
                <a:sym typeface="Calibri"/>
              </a:rPr>
              <a:t>Also supports regular get() &amp; put() RPCs </a:t>
            </a:r>
            <a:r>
              <a:rPr b="1" i="0" lang="en" sz="1900" u="none" cap="none" strike="noStrike">
                <a:solidFill>
                  <a:srgbClr val="000000"/>
                </a:solidFill>
                <a:latin typeface="Calibri"/>
                <a:ea typeface="Calibri"/>
                <a:cs typeface="Calibri"/>
                <a:sym typeface="Calibri"/>
              </a:rPr>
              <a:t>→ “Native” operations</a:t>
            </a:r>
            <a:endParaRPr b="0" i="0" sz="1900" u="none" cap="none" strike="noStrike">
              <a:solidFill>
                <a:srgbClr val="000000"/>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7" name="Shape 2767"/>
        <p:cNvGrpSpPr/>
        <p:nvPr/>
      </p:nvGrpSpPr>
      <p:grpSpPr>
        <a:xfrm>
          <a:off x="0" y="0"/>
          <a:ext cx="0" cy="0"/>
          <a:chOff x="0" y="0"/>
          <a:chExt cx="0" cy="0"/>
        </a:xfrm>
      </p:grpSpPr>
      <p:sp>
        <p:nvSpPr>
          <p:cNvPr id="2768" name="Google Shape;2768;p94"/>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769" name="Google Shape;2769;p94"/>
          <p:cNvSpPr/>
          <p:nvPr/>
        </p:nvSpPr>
        <p:spPr>
          <a:xfrm>
            <a:off x="3948004"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770" name="Google Shape;2770;p94"/>
          <p:cNvSpPr/>
          <p:nvPr/>
        </p:nvSpPr>
        <p:spPr>
          <a:xfrm>
            <a:off x="296116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grpSp>
        <p:nvGrpSpPr>
          <p:cNvPr id="2771" name="Google Shape;2771;p94"/>
          <p:cNvGrpSpPr/>
          <p:nvPr/>
        </p:nvGrpSpPr>
        <p:grpSpPr>
          <a:xfrm>
            <a:off x="3950675" y="2105905"/>
            <a:ext cx="580725" cy="980049"/>
            <a:chOff x="4355280" y="2321580"/>
            <a:chExt cx="640200" cy="1080420"/>
          </a:xfrm>
        </p:grpSpPr>
        <p:sp>
          <p:nvSpPr>
            <p:cNvPr id="2772" name="Google Shape;2772;p94"/>
            <p:cNvSpPr/>
            <p:nvPr/>
          </p:nvSpPr>
          <p:spPr>
            <a:xfrm flipH="1" rot="10800000">
              <a:off x="4355280" y="2321580"/>
              <a:ext cx="640200" cy="6225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773" name="Google Shape;2773;p94"/>
            <p:cNvGrpSpPr/>
            <p:nvPr/>
          </p:nvGrpSpPr>
          <p:grpSpPr>
            <a:xfrm>
              <a:off x="4521240" y="3236100"/>
              <a:ext cx="307740" cy="83100"/>
              <a:chOff x="4521240" y="3236100"/>
              <a:chExt cx="307740" cy="83100"/>
            </a:xfrm>
          </p:grpSpPr>
          <p:sp>
            <p:nvSpPr>
              <p:cNvPr id="2774" name="Google Shape;2774;p94"/>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75" name="Google Shape;2775;p94"/>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76" name="Google Shape;2776;p94"/>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77" name="Google Shape;2777;p94"/>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78" name="Google Shape;2778;p94"/>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779" name="Google Shape;2779;p94"/>
            <p:cNvSpPr/>
            <p:nvPr/>
          </p:nvSpPr>
          <p:spPr>
            <a:xfrm flipH="1" rot="10800000">
              <a:off x="4372920" y="336130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780" name="Google Shape;2780;p94"/>
            <p:cNvSpPr/>
            <p:nvPr/>
          </p:nvSpPr>
          <p:spPr>
            <a:xfrm flipH="1" rot="10800000">
              <a:off x="4823280" y="340162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781" name="Google Shape;2781;p94"/>
            <p:cNvSpPr/>
            <p:nvPr/>
          </p:nvSpPr>
          <p:spPr>
            <a:xfrm flipH="1" rot="10800000">
              <a:off x="4823280" y="3383658"/>
              <a:ext cx="166698" cy="702"/>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782" name="Google Shape;2782;p94"/>
            <p:cNvSpPr/>
            <p:nvPr/>
          </p:nvSpPr>
          <p:spPr>
            <a:xfrm flipH="1" rot="10800000">
              <a:off x="4823280" y="33177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2783" name="Google Shape;2783;p94"/>
            <p:cNvGrpSpPr/>
            <p:nvPr/>
          </p:nvGrpSpPr>
          <p:grpSpPr>
            <a:xfrm>
              <a:off x="4522680" y="3111960"/>
              <a:ext cx="245520" cy="83400"/>
              <a:chOff x="4522680" y="3111960"/>
              <a:chExt cx="245520" cy="83400"/>
            </a:xfrm>
          </p:grpSpPr>
          <p:sp>
            <p:nvSpPr>
              <p:cNvPr id="2784" name="Google Shape;2784;p94"/>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85" name="Google Shape;2785;p94"/>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86" name="Google Shape;2786;p94"/>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87" name="Google Shape;2787;p94"/>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788" name="Google Shape;2788;p94"/>
            <p:cNvSpPr/>
            <p:nvPr/>
          </p:nvSpPr>
          <p:spPr>
            <a:xfrm flipH="1" rot="10800000">
              <a:off x="43729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789" name="Google Shape;2789;p94"/>
            <p:cNvSpPr/>
            <p:nvPr/>
          </p:nvSpPr>
          <p:spPr>
            <a:xfrm flipH="1" rot="10800000">
              <a:off x="47491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grpSp>
        <p:nvGrpSpPr>
          <p:cNvPr id="2790" name="Google Shape;2790;p94"/>
          <p:cNvGrpSpPr/>
          <p:nvPr/>
        </p:nvGrpSpPr>
        <p:grpSpPr>
          <a:xfrm>
            <a:off x="2971333" y="2138833"/>
            <a:ext cx="580725" cy="875279"/>
            <a:chOff x="3275640" y="2357880"/>
            <a:chExt cx="640200" cy="964920"/>
          </a:xfrm>
        </p:grpSpPr>
        <p:sp>
          <p:nvSpPr>
            <p:cNvPr id="2791" name="Google Shape;2791;p94"/>
            <p:cNvSpPr/>
            <p:nvPr/>
          </p:nvSpPr>
          <p:spPr>
            <a:xfrm flipH="1" rot="10800000">
              <a:off x="3275640" y="2357880"/>
              <a:ext cx="640200" cy="611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792" name="Google Shape;2792;p94"/>
            <p:cNvGrpSpPr/>
            <p:nvPr/>
          </p:nvGrpSpPr>
          <p:grpSpPr>
            <a:xfrm>
              <a:off x="3410280" y="2988000"/>
              <a:ext cx="370680" cy="334800"/>
              <a:chOff x="3410280" y="2988000"/>
              <a:chExt cx="370680" cy="334800"/>
            </a:xfrm>
          </p:grpSpPr>
          <p:sp>
            <p:nvSpPr>
              <p:cNvPr id="2793" name="Google Shape;2793;p94"/>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4" name="Google Shape;2794;p94"/>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5" name="Google Shape;2795;p94"/>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6" name="Google Shape;2796;p94"/>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7" name="Google Shape;2797;p94"/>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8" name="Google Shape;2798;p94"/>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9" name="Google Shape;2799;p94"/>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0" name="Google Shape;2800;p94"/>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1" name="Google Shape;2801;p94"/>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2802" name="Google Shape;2802;p94"/>
          <p:cNvGrpSpPr/>
          <p:nvPr/>
        </p:nvGrpSpPr>
        <p:grpSpPr>
          <a:xfrm>
            <a:off x="1991665" y="2107701"/>
            <a:ext cx="581270" cy="1010256"/>
            <a:chOff x="2195640" y="2323560"/>
            <a:chExt cx="640800" cy="1113720"/>
          </a:xfrm>
        </p:grpSpPr>
        <p:sp>
          <p:nvSpPr>
            <p:cNvPr id="2803" name="Google Shape;2803;p94"/>
            <p:cNvSpPr/>
            <p:nvPr/>
          </p:nvSpPr>
          <p:spPr>
            <a:xfrm flipH="1" rot="10800000">
              <a:off x="2195640" y="2323560"/>
              <a:ext cx="640800" cy="634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804" name="Google Shape;2804;p94"/>
            <p:cNvGrpSpPr/>
            <p:nvPr/>
          </p:nvGrpSpPr>
          <p:grpSpPr>
            <a:xfrm>
              <a:off x="2365920" y="2989860"/>
              <a:ext cx="299520" cy="447420"/>
              <a:chOff x="2365920" y="2989860"/>
              <a:chExt cx="299520" cy="447420"/>
            </a:xfrm>
          </p:grpSpPr>
          <p:sp>
            <p:nvSpPr>
              <p:cNvPr id="2805" name="Google Shape;2805;p94"/>
              <p:cNvSpPr/>
              <p:nvPr/>
            </p:nvSpPr>
            <p:spPr>
              <a:xfrm flipH="1" rot="10800000">
                <a:off x="2365920" y="3209160"/>
                <a:ext cx="543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6" name="Google Shape;2806;p94"/>
              <p:cNvSpPr/>
              <p:nvPr/>
            </p:nvSpPr>
            <p:spPr>
              <a:xfrm flipH="1" rot="10800000">
                <a:off x="2584440" y="3044580"/>
                <a:ext cx="540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7" name="Google Shape;2807;p94"/>
              <p:cNvSpPr/>
              <p:nvPr/>
            </p:nvSpPr>
            <p:spPr>
              <a:xfrm flipH="1" rot="10800000">
                <a:off x="2420640" y="2989860"/>
                <a:ext cx="543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8" name="Google Shape;2808;p94"/>
              <p:cNvSpPr/>
              <p:nvPr/>
            </p:nvSpPr>
            <p:spPr>
              <a:xfrm flipH="1" rot="10800000">
                <a:off x="2448000" y="3350460"/>
                <a:ext cx="54300" cy="537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9" name="Google Shape;2809;p94"/>
              <p:cNvSpPr/>
              <p:nvPr/>
            </p:nvSpPr>
            <p:spPr>
              <a:xfrm flipH="1" rot="10800000">
                <a:off x="2529720" y="329232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10" name="Google Shape;2810;p94"/>
              <p:cNvSpPr/>
              <p:nvPr/>
            </p:nvSpPr>
            <p:spPr>
              <a:xfrm flipH="1" rot="10800000">
                <a:off x="2611440" y="321096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811" name="Google Shape;2811;p94"/>
              <p:cNvCxnSpPr/>
              <p:nvPr/>
            </p:nvCxnSpPr>
            <p:spPr>
              <a:xfrm rot="10800000">
                <a:off x="2392860" y="3318780"/>
                <a:ext cx="62700" cy="118500"/>
              </a:xfrm>
              <a:prstGeom prst="straightConnector1">
                <a:avLst/>
              </a:prstGeom>
              <a:noFill/>
              <a:ln cap="flat" cmpd="sng" w="9525">
                <a:solidFill>
                  <a:srgbClr val="000000"/>
                </a:solidFill>
                <a:prstDash val="solid"/>
                <a:miter lim="8000"/>
                <a:headEnd len="sm" w="sm" type="none"/>
                <a:tailEnd len="sm" w="sm" type="none"/>
              </a:ln>
            </p:spPr>
          </p:cxnSp>
          <p:cxnSp>
            <p:nvCxnSpPr>
              <p:cNvPr id="2812" name="Google Shape;2812;p94"/>
              <p:cNvCxnSpPr/>
              <p:nvPr/>
            </p:nvCxnSpPr>
            <p:spPr>
              <a:xfrm rot="10800000">
                <a:off x="2420340" y="3291600"/>
                <a:ext cx="117300" cy="63600"/>
              </a:xfrm>
              <a:prstGeom prst="straightConnector1">
                <a:avLst/>
              </a:prstGeom>
              <a:noFill/>
              <a:ln cap="flat" cmpd="sng" w="9525">
                <a:solidFill>
                  <a:srgbClr val="000000"/>
                </a:solidFill>
                <a:prstDash val="solid"/>
                <a:miter lim="8000"/>
                <a:headEnd len="sm" w="sm" type="none"/>
                <a:tailEnd len="sm" w="sm" type="none"/>
              </a:ln>
            </p:spPr>
          </p:cxnSp>
          <p:cxnSp>
            <p:nvCxnSpPr>
              <p:cNvPr id="2813" name="Google Shape;2813;p94"/>
              <p:cNvCxnSpPr/>
              <p:nvPr/>
            </p:nvCxnSpPr>
            <p:spPr>
              <a:xfrm flipH="1" rot="10800000">
                <a:off x="2576160" y="3312300"/>
                <a:ext cx="42900" cy="42900"/>
              </a:xfrm>
              <a:prstGeom prst="straightConnector1">
                <a:avLst/>
              </a:prstGeom>
              <a:noFill/>
              <a:ln cap="flat" cmpd="sng" w="9525">
                <a:solidFill>
                  <a:srgbClr val="000000"/>
                </a:solidFill>
                <a:prstDash val="solid"/>
                <a:miter lim="8000"/>
                <a:headEnd len="sm" w="sm" type="none"/>
                <a:tailEnd len="sm" w="sm" type="none"/>
              </a:ln>
            </p:spPr>
          </p:cxnSp>
          <p:cxnSp>
            <p:nvCxnSpPr>
              <p:cNvPr id="2814" name="Google Shape;2814;p94"/>
              <p:cNvCxnSpPr/>
              <p:nvPr/>
            </p:nvCxnSpPr>
            <p:spPr>
              <a:xfrm flipH="1">
                <a:off x="2392860" y="3116160"/>
                <a:ext cx="35700" cy="147600"/>
              </a:xfrm>
              <a:prstGeom prst="straightConnector1">
                <a:avLst/>
              </a:prstGeom>
              <a:noFill/>
              <a:ln cap="flat" cmpd="sng" w="9525">
                <a:solidFill>
                  <a:srgbClr val="000000"/>
                </a:solidFill>
                <a:prstDash val="solid"/>
                <a:miter lim="8000"/>
                <a:headEnd len="sm" w="sm" type="none"/>
                <a:tailEnd len="sm" w="sm" type="none"/>
              </a:ln>
            </p:spPr>
          </p:cxnSp>
          <p:cxnSp>
            <p:nvCxnSpPr>
              <p:cNvPr id="2815" name="Google Shape;2815;p94"/>
              <p:cNvCxnSpPr/>
              <p:nvPr/>
            </p:nvCxnSpPr>
            <p:spPr>
              <a:xfrm>
                <a:off x="2466720" y="3116160"/>
                <a:ext cx="90000" cy="231000"/>
              </a:xfrm>
              <a:prstGeom prst="straightConnector1">
                <a:avLst/>
              </a:prstGeom>
              <a:noFill/>
              <a:ln cap="flat" cmpd="sng" w="9525">
                <a:solidFill>
                  <a:srgbClr val="000000"/>
                </a:solidFill>
                <a:prstDash val="solid"/>
                <a:miter lim="8000"/>
                <a:headEnd len="sm" w="sm" type="none"/>
                <a:tailEnd len="sm" w="sm" type="none"/>
              </a:ln>
            </p:spPr>
          </p:cxnSp>
          <p:cxnSp>
            <p:nvCxnSpPr>
              <p:cNvPr id="2816" name="Google Shape;2816;p94"/>
              <p:cNvCxnSpPr/>
              <p:nvPr/>
            </p:nvCxnSpPr>
            <p:spPr>
              <a:xfrm>
                <a:off x="2611440" y="3178800"/>
                <a:ext cx="27300" cy="86700"/>
              </a:xfrm>
              <a:prstGeom prst="straightConnector1">
                <a:avLst/>
              </a:prstGeom>
              <a:noFill/>
              <a:ln cap="flat" cmpd="sng" w="9525">
                <a:solidFill>
                  <a:srgbClr val="000000"/>
                </a:solidFill>
                <a:prstDash val="solid"/>
                <a:miter lim="8000"/>
                <a:headEnd len="sm" w="sm" type="none"/>
                <a:tailEnd len="sm" w="sm" type="none"/>
              </a:ln>
            </p:spPr>
          </p:cxnSp>
        </p:grpSp>
      </p:grpSp>
      <p:cxnSp>
        <p:nvCxnSpPr>
          <p:cNvPr id="2817" name="Google Shape;2817;p94"/>
          <p:cNvCxnSpPr/>
          <p:nvPr/>
        </p:nvCxnSpPr>
        <p:spPr>
          <a:xfrm flipH="1">
            <a:off x="3260420" y="2421945"/>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2818" name="Google Shape;2818;p94"/>
          <p:cNvCxnSpPr/>
          <p:nvPr/>
        </p:nvCxnSpPr>
        <p:spPr>
          <a:xfrm flipH="1">
            <a:off x="4240073" y="2421619"/>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2819" name="Google Shape;2819;p94"/>
          <p:cNvCxnSpPr/>
          <p:nvPr/>
        </p:nvCxnSpPr>
        <p:spPr>
          <a:xfrm flipH="1">
            <a:off x="2281419" y="2421292"/>
            <a:ext cx="1500" cy="282300"/>
          </a:xfrm>
          <a:prstGeom prst="straightConnector1">
            <a:avLst/>
          </a:prstGeom>
          <a:noFill/>
          <a:ln cap="flat" cmpd="sng" w="146150">
            <a:solidFill>
              <a:srgbClr val="FF000A"/>
            </a:solidFill>
            <a:prstDash val="solid"/>
            <a:round/>
            <a:headEnd len="sm" w="sm" type="none"/>
            <a:tailEnd len="med" w="med" type="triangle"/>
          </a:ln>
        </p:spPr>
      </p:cxnSp>
      <p:sp>
        <p:nvSpPr>
          <p:cNvPr id="2820" name="Google Shape;2820;p94"/>
          <p:cNvSpPr/>
          <p:nvPr/>
        </p:nvSpPr>
        <p:spPr>
          <a:xfrm>
            <a:off x="648531" y="2066997"/>
            <a:ext cx="5225400" cy="2753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Splinter</a:t>
            </a:r>
            <a:endParaRPr b="0" sz="1800" strike="noStrike">
              <a:latin typeface="Arial"/>
              <a:ea typeface="Arial"/>
              <a:cs typeface="Arial"/>
              <a:sym typeface="Arial"/>
            </a:endParaRPr>
          </a:p>
        </p:txBody>
      </p:sp>
      <p:grpSp>
        <p:nvGrpSpPr>
          <p:cNvPr id="2821" name="Google Shape;2821;p94"/>
          <p:cNvGrpSpPr/>
          <p:nvPr/>
        </p:nvGrpSpPr>
        <p:grpSpPr>
          <a:xfrm>
            <a:off x="2956965" y="1105849"/>
            <a:ext cx="623777" cy="570711"/>
            <a:chOff x="3259800" y="715080"/>
            <a:chExt cx="687660" cy="629160"/>
          </a:xfrm>
        </p:grpSpPr>
        <p:sp>
          <p:nvSpPr>
            <p:cNvPr id="2822" name="Google Shape;2822;p94"/>
            <p:cNvSpPr/>
            <p:nvPr/>
          </p:nvSpPr>
          <p:spPr>
            <a:xfrm flipH="1" rot="10800000">
              <a:off x="3308760" y="78324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23" name="Google Shape;2823;p94"/>
            <p:cNvSpPr/>
            <p:nvPr/>
          </p:nvSpPr>
          <p:spPr>
            <a:xfrm flipH="1" rot="10800000">
              <a:off x="3259800" y="71508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824" name="Google Shape;2824;p94"/>
          <p:cNvGrpSpPr/>
          <p:nvPr/>
        </p:nvGrpSpPr>
        <p:grpSpPr>
          <a:xfrm>
            <a:off x="2265972" y="1105849"/>
            <a:ext cx="623286" cy="570711"/>
            <a:chOff x="2498040" y="715080"/>
            <a:chExt cx="687120" cy="629160"/>
          </a:xfrm>
        </p:grpSpPr>
        <p:sp>
          <p:nvSpPr>
            <p:cNvPr id="2825" name="Google Shape;2825;p94"/>
            <p:cNvSpPr/>
            <p:nvPr/>
          </p:nvSpPr>
          <p:spPr>
            <a:xfrm flipH="1" rot="10800000">
              <a:off x="2547360" y="78324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26" name="Google Shape;2826;p94"/>
            <p:cNvSpPr/>
            <p:nvPr/>
          </p:nvSpPr>
          <p:spPr>
            <a:xfrm flipH="1" rot="10800000">
              <a:off x="2498040" y="71508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827" name="Google Shape;2827;p94"/>
          <p:cNvGrpSpPr/>
          <p:nvPr/>
        </p:nvGrpSpPr>
        <p:grpSpPr>
          <a:xfrm>
            <a:off x="3632936" y="1113795"/>
            <a:ext cx="623722" cy="557867"/>
            <a:chOff x="4005000" y="723840"/>
            <a:chExt cx="687600" cy="615000"/>
          </a:xfrm>
        </p:grpSpPr>
        <p:sp>
          <p:nvSpPr>
            <p:cNvPr id="2828" name="Google Shape;2828;p94"/>
            <p:cNvSpPr/>
            <p:nvPr/>
          </p:nvSpPr>
          <p:spPr>
            <a:xfrm flipH="1" rot="10800000">
              <a:off x="4057200" y="7784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29" name="Google Shape;2829;p94"/>
            <p:cNvSpPr/>
            <p:nvPr/>
          </p:nvSpPr>
          <p:spPr>
            <a:xfrm flipH="1" rot="10800000">
              <a:off x="4005000" y="7238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830" name="Google Shape;2830;p94"/>
          <p:cNvSpPr/>
          <p:nvPr/>
        </p:nvSpPr>
        <p:spPr>
          <a:xfrm>
            <a:off x="4478649" y="1212187"/>
            <a:ext cx="10239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2831" name="Google Shape;2831;p94"/>
          <p:cNvGrpSpPr/>
          <p:nvPr/>
        </p:nvGrpSpPr>
        <p:grpSpPr>
          <a:xfrm>
            <a:off x="806325" y="3637834"/>
            <a:ext cx="1763998" cy="1136526"/>
            <a:chOff x="888904" y="4010400"/>
            <a:chExt cx="1944656" cy="1252922"/>
          </a:xfrm>
        </p:grpSpPr>
        <p:grpSp>
          <p:nvGrpSpPr>
            <p:cNvPr id="2832" name="Google Shape;2832;p94"/>
            <p:cNvGrpSpPr/>
            <p:nvPr/>
          </p:nvGrpSpPr>
          <p:grpSpPr>
            <a:xfrm>
              <a:off x="1008360" y="4010400"/>
              <a:ext cx="1825200" cy="903000"/>
              <a:chOff x="1008360" y="4010400"/>
              <a:chExt cx="1825200" cy="903000"/>
            </a:xfrm>
          </p:grpSpPr>
          <p:grpSp>
            <p:nvGrpSpPr>
              <p:cNvPr id="2833" name="Google Shape;2833;p94"/>
              <p:cNvGrpSpPr/>
              <p:nvPr/>
            </p:nvGrpSpPr>
            <p:grpSpPr>
              <a:xfrm>
                <a:off x="1008360" y="4010400"/>
                <a:ext cx="457200" cy="903000"/>
                <a:chOff x="1008360" y="4010400"/>
                <a:chExt cx="457200" cy="903000"/>
              </a:xfrm>
            </p:grpSpPr>
            <p:sp>
              <p:nvSpPr>
                <p:cNvPr id="2834" name="Google Shape;2834;p94"/>
                <p:cNvSpPr/>
                <p:nvPr/>
              </p:nvSpPr>
              <p:spPr>
                <a:xfrm>
                  <a:off x="1008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35" name="Google Shape;2835;p94"/>
                <p:cNvSpPr/>
                <p:nvPr/>
              </p:nvSpPr>
              <p:spPr>
                <a:xfrm>
                  <a:off x="1008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36" name="Google Shape;2836;p94"/>
                <p:cNvSpPr/>
                <p:nvPr/>
              </p:nvSpPr>
              <p:spPr>
                <a:xfrm>
                  <a:off x="1008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37" name="Google Shape;2837;p94"/>
                <p:cNvSpPr/>
                <p:nvPr/>
              </p:nvSpPr>
              <p:spPr>
                <a:xfrm>
                  <a:off x="1008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38" name="Google Shape;2838;p94"/>
                <p:cNvSpPr/>
                <p:nvPr/>
              </p:nvSpPr>
              <p:spPr>
                <a:xfrm>
                  <a:off x="1008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839" name="Google Shape;2839;p94"/>
              <p:cNvGrpSpPr/>
              <p:nvPr/>
            </p:nvGrpSpPr>
            <p:grpSpPr>
              <a:xfrm>
                <a:off x="1692360" y="4010400"/>
                <a:ext cx="457200" cy="903000"/>
                <a:chOff x="1692360" y="4010400"/>
                <a:chExt cx="457200" cy="903000"/>
              </a:xfrm>
            </p:grpSpPr>
            <p:sp>
              <p:nvSpPr>
                <p:cNvPr id="2840" name="Google Shape;2840;p94"/>
                <p:cNvSpPr/>
                <p:nvPr/>
              </p:nvSpPr>
              <p:spPr>
                <a:xfrm>
                  <a:off x="1692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41" name="Google Shape;2841;p94"/>
                <p:cNvSpPr/>
                <p:nvPr/>
              </p:nvSpPr>
              <p:spPr>
                <a:xfrm>
                  <a:off x="1692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42" name="Google Shape;2842;p94"/>
                <p:cNvSpPr/>
                <p:nvPr/>
              </p:nvSpPr>
              <p:spPr>
                <a:xfrm>
                  <a:off x="1692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43" name="Google Shape;2843;p94"/>
                <p:cNvSpPr/>
                <p:nvPr/>
              </p:nvSpPr>
              <p:spPr>
                <a:xfrm>
                  <a:off x="1692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44" name="Google Shape;2844;p94"/>
                <p:cNvSpPr/>
                <p:nvPr/>
              </p:nvSpPr>
              <p:spPr>
                <a:xfrm>
                  <a:off x="1692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845" name="Google Shape;2845;p94"/>
              <p:cNvGrpSpPr/>
              <p:nvPr/>
            </p:nvGrpSpPr>
            <p:grpSpPr>
              <a:xfrm>
                <a:off x="2376360" y="4010400"/>
                <a:ext cx="457200" cy="903000"/>
                <a:chOff x="2376360" y="4010400"/>
                <a:chExt cx="457200" cy="903000"/>
              </a:xfrm>
            </p:grpSpPr>
            <p:sp>
              <p:nvSpPr>
                <p:cNvPr id="2846" name="Google Shape;2846;p94"/>
                <p:cNvSpPr/>
                <p:nvPr/>
              </p:nvSpPr>
              <p:spPr>
                <a:xfrm>
                  <a:off x="2376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47" name="Google Shape;2847;p94"/>
                <p:cNvSpPr/>
                <p:nvPr/>
              </p:nvSpPr>
              <p:spPr>
                <a:xfrm>
                  <a:off x="2376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48" name="Google Shape;2848;p94"/>
                <p:cNvSpPr/>
                <p:nvPr/>
              </p:nvSpPr>
              <p:spPr>
                <a:xfrm>
                  <a:off x="2376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49" name="Google Shape;2849;p94"/>
                <p:cNvSpPr/>
                <p:nvPr/>
              </p:nvSpPr>
              <p:spPr>
                <a:xfrm>
                  <a:off x="2376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0" name="Google Shape;2850;p94"/>
                <p:cNvSpPr/>
                <p:nvPr/>
              </p:nvSpPr>
              <p:spPr>
                <a:xfrm>
                  <a:off x="2376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sp>
          <p:nvSpPr>
            <p:cNvPr id="2851" name="Google Shape;2851;p94"/>
            <p:cNvSpPr txBox="1"/>
            <p:nvPr/>
          </p:nvSpPr>
          <p:spPr>
            <a:xfrm>
              <a:off x="888904" y="4950722"/>
              <a:ext cx="1900800" cy="3126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Tenant Hash Tables</a:t>
              </a:r>
              <a:endParaRPr b="0" sz="1400" strike="noStrike">
                <a:latin typeface="Arial"/>
                <a:ea typeface="Arial"/>
                <a:cs typeface="Arial"/>
                <a:sym typeface="Arial"/>
              </a:endParaRPr>
            </a:p>
          </p:txBody>
        </p:sp>
      </p:grpSp>
      <p:grpSp>
        <p:nvGrpSpPr>
          <p:cNvPr id="2852" name="Google Shape;2852;p94"/>
          <p:cNvGrpSpPr/>
          <p:nvPr/>
        </p:nvGrpSpPr>
        <p:grpSpPr>
          <a:xfrm>
            <a:off x="3333919" y="3471290"/>
            <a:ext cx="2418691" cy="992404"/>
            <a:chOff x="3675360" y="3826800"/>
            <a:chExt cx="2666400" cy="1094040"/>
          </a:xfrm>
        </p:grpSpPr>
        <p:sp>
          <p:nvSpPr>
            <p:cNvPr id="2853" name="Google Shape;2853;p94"/>
            <p:cNvSpPr/>
            <p:nvPr/>
          </p:nvSpPr>
          <p:spPr>
            <a:xfrm rot="10800000">
              <a:off x="5999160" y="4702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4" name="Google Shape;2854;p94"/>
            <p:cNvSpPr/>
            <p:nvPr/>
          </p:nvSpPr>
          <p:spPr>
            <a:xfrm rot="10800000">
              <a:off x="5455320" y="459504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5" name="Google Shape;2855;p94"/>
            <p:cNvSpPr/>
            <p:nvPr/>
          </p:nvSpPr>
          <p:spPr>
            <a:xfrm rot="10800000">
              <a:off x="5526960" y="4847340"/>
              <a:ext cx="343200" cy="735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6" name="Google Shape;2856;p94"/>
            <p:cNvSpPr/>
            <p:nvPr/>
          </p:nvSpPr>
          <p:spPr>
            <a:xfrm rot="10800000">
              <a:off x="5925720" y="44560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7" name="Google Shape;2857;p94"/>
            <p:cNvSpPr/>
            <p:nvPr/>
          </p:nvSpPr>
          <p:spPr>
            <a:xfrm rot="10800000">
              <a:off x="4929600" y="47059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8" name="Google Shape;2858;p94"/>
            <p:cNvSpPr/>
            <p:nvPr/>
          </p:nvSpPr>
          <p:spPr>
            <a:xfrm rot="10800000">
              <a:off x="5421480" y="440748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9" name="Google Shape;2859;p94"/>
            <p:cNvSpPr/>
            <p:nvPr/>
          </p:nvSpPr>
          <p:spPr>
            <a:xfrm rot="10800000">
              <a:off x="4917360" y="4299480"/>
              <a:ext cx="3426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0" name="Google Shape;2860;p94"/>
            <p:cNvSpPr/>
            <p:nvPr/>
          </p:nvSpPr>
          <p:spPr>
            <a:xfrm rot="10800000">
              <a:off x="4989360" y="45262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1" name="Google Shape;2861;p94"/>
            <p:cNvSpPr/>
            <p:nvPr/>
          </p:nvSpPr>
          <p:spPr>
            <a:xfrm rot="10800000">
              <a:off x="5368440" y="41605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2" name="Google Shape;2862;p94"/>
            <p:cNvSpPr/>
            <p:nvPr/>
          </p:nvSpPr>
          <p:spPr>
            <a:xfrm rot="10800000">
              <a:off x="4351200" y="441000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3" name="Google Shape;2863;p94"/>
            <p:cNvSpPr/>
            <p:nvPr/>
          </p:nvSpPr>
          <p:spPr>
            <a:xfrm rot="10800000">
              <a:off x="4198800" y="4272420"/>
              <a:ext cx="342600" cy="735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4" name="Google Shape;2864;p94"/>
            <p:cNvSpPr/>
            <p:nvPr/>
          </p:nvSpPr>
          <p:spPr>
            <a:xfrm rot="10800000">
              <a:off x="3675360" y="4164540"/>
              <a:ext cx="342600" cy="74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5" name="Google Shape;2865;p94"/>
            <p:cNvSpPr/>
            <p:nvPr/>
          </p:nvSpPr>
          <p:spPr>
            <a:xfrm rot="10800000">
              <a:off x="3763920" y="4306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6" name="Google Shape;2866;p94"/>
            <p:cNvSpPr/>
            <p:nvPr/>
          </p:nvSpPr>
          <p:spPr>
            <a:xfrm rot="10800000">
              <a:off x="4126080" y="39996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7" name="Google Shape;2867;p94"/>
            <p:cNvSpPr/>
            <p:nvPr/>
          </p:nvSpPr>
          <p:spPr>
            <a:xfrm rot="10800000">
              <a:off x="5205480" y="394236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8" name="Google Shape;2868;p94"/>
            <p:cNvSpPr/>
            <p:nvPr/>
          </p:nvSpPr>
          <p:spPr>
            <a:xfrm rot="10800000">
              <a:off x="4740240" y="38268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9" name="Google Shape;2869;p94"/>
            <p:cNvSpPr/>
            <p:nvPr/>
          </p:nvSpPr>
          <p:spPr>
            <a:xfrm rot="10800000">
              <a:off x="4649460" y="4077000"/>
              <a:ext cx="3423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70" name="Google Shape;2870;p94"/>
            <p:cNvSpPr/>
            <p:nvPr/>
          </p:nvSpPr>
          <p:spPr>
            <a:xfrm rot="10800000">
              <a:off x="4359360" y="462924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71" name="Google Shape;2871;p94"/>
            <p:cNvSpPr/>
            <p:nvPr/>
          </p:nvSpPr>
          <p:spPr>
            <a:xfrm rot="10800000">
              <a:off x="5802720" y="4275060"/>
              <a:ext cx="343200" cy="741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872" name="Google Shape;2872;p94"/>
          <p:cNvCxnSpPr>
            <a:stCxn id="2846" idx="3"/>
          </p:cNvCxnSpPr>
          <p:nvPr/>
        </p:nvCxnSpPr>
        <p:spPr>
          <a:xfrm flipH="1" rot="10800000">
            <a:off x="2570322" y="3646133"/>
            <a:ext cx="1172100" cy="74700"/>
          </a:xfrm>
          <a:prstGeom prst="straightConnector1">
            <a:avLst/>
          </a:prstGeom>
          <a:noFill/>
          <a:ln cap="flat" cmpd="sng" w="19050">
            <a:solidFill>
              <a:srgbClr val="000000"/>
            </a:solidFill>
            <a:prstDash val="solid"/>
            <a:round/>
            <a:headEnd len="sm" w="sm" type="none"/>
            <a:tailEnd len="med" w="med" type="triangle"/>
          </a:ln>
        </p:spPr>
      </p:cxnSp>
      <p:cxnSp>
        <p:nvCxnSpPr>
          <p:cNvPr id="2873" name="Google Shape;2873;p94"/>
          <p:cNvCxnSpPr>
            <a:stCxn id="2848" idx="3"/>
          </p:cNvCxnSpPr>
          <p:nvPr/>
        </p:nvCxnSpPr>
        <p:spPr>
          <a:xfrm>
            <a:off x="2570322" y="4047389"/>
            <a:ext cx="1945800" cy="70500"/>
          </a:xfrm>
          <a:prstGeom prst="straightConnector1">
            <a:avLst/>
          </a:prstGeom>
          <a:noFill/>
          <a:ln cap="flat" cmpd="sng" w="19050">
            <a:solidFill>
              <a:srgbClr val="000000"/>
            </a:solidFill>
            <a:prstDash val="solid"/>
            <a:round/>
            <a:headEnd len="sm" w="sm" type="none"/>
            <a:tailEnd len="med" w="med" type="triangle"/>
          </a:ln>
        </p:spPr>
      </p:cxnSp>
      <p:cxnSp>
        <p:nvCxnSpPr>
          <p:cNvPr id="2874" name="Google Shape;2874;p94"/>
          <p:cNvCxnSpPr>
            <a:stCxn id="2850" idx="3"/>
          </p:cNvCxnSpPr>
          <p:nvPr/>
        </p:nvCxnSpPr>
        <p:spPr>
          <a:xfrm flipH="1" rot="10800000">
            <a:off x="2570322" y="3881345"/>
            <a:ext cx="1228500" cy="492600"/>
          </a:xfrm>
          <a:prstGeom prst="straightConnector1">
            <a:avLst/>
          </a:prstGeom>
          <a:noFill/>
          <a:ln cap="flat" cmpd="sng" w="19050">
            <a:solidFill>
              <a:srgbClr val="000000"/>
            </a:solidFill>
            <a:prstDash val="solid"/>
            <a:round/>
            <a:headEnd len="sm" w="sm" type="none"/>
            <a:tailEnd len="med" w="med" type="triangle"/>
          </a:ln>
        </p:spPr>
      </p:cxnSp>
      <p:sp>
        <p:nvSpPr>
          <p:cNvPr id="2875" name="Google Shape;2875;p94"/>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spcBef>
                <a:spcPts val="0"/>
              </a:spcBef>
              <a:spcAft>
                <a:spcPts val="0"/>
              </a:spcAft>
              <a:buNone/>
            </a:pPr>
            <a:r>
              <a:rPr b="0" lang="en" sz="2800" strike="noStrike">
                <a:solidFill>
                  <a:srgbClr val="000000"/>
                </a:solidFill>
                <a:latin typeface="Calibri"/>
                <a:ea typeface="Calibri"/>
                <a:cs typeface="Calibri"/>
                <a:sym typeface="Calibri"/>
              </a:rPr>
              <a:t>1000 Foot View Of Splinter</a:t>
            </a:r>
            <a:endParaRPr b="0" sz="2800" strike="noStrike">
              <a:solidFill>
                <a:srgbClr val="000000"/>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79" name="Shape 2879"/>
        <p:cNvGrpSpPr/>
        <p:nvPr/>
      </p:nvGrpSpPr>
      <p:grpSpPr>
        <a:xfrm>
          <a:off x="0" y="0"/>
          <a:ext cx="0" cy="0"/>
          <a:chOff x="0" y="0"/>
          <a:chExt cx="0" cy="0"/>
        </a:xfrm>
      </p:grpSpPr>
      <p:sp>
        <p:nvSpPr>
          <p:cNvPr id="2880" name="Google Shape;2880;p95"/>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881" name="Google Shape;2881;p95"/>
          <p:cNvSpPr/>
          <p:nvPr/>
        </p:nvSpPr>
        <p:spPr>
          <a:xfrm>
            <a:off x="3948004"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882" name="Google Shape;2882;p95"/>
          <p:cNvSpPr/>
          <p:nvPr/>
        </p:nvSpPr>
        <p:spPr>
          <a:xfrm>
            <a:off x="296116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grpSp>
        <p:nvGrpSpPr>
          <p:cNvPr id="2883" name="Google Shape;2883;p95"/>
          <p:cNvGrpSpPr/>
          <p:nvPr/>
        </p:nvGrpSpPr>
        <p:grpSpPr>
          <a:xfrm>
            <a:off x="3950675" y="2105905"/>
            <a:ext cx="580725" cy="980049"/>
            <a:chOff x="4355280" y="2321580"/>
            <a:chExt cx="640200" cy="1080420"/>
          </a:xfrm>
        </p:grpSpPr>
        <p:sp>
          <p:nvSpPr>
            <p:cNvPr id="2884" name="Google Shape;2884;p95"/>
            <p:cNvSpPr/>
            <p:nvPr/>
          </p:nvSpPr>
          <p:spPr>
            <a:xfrm flipH="1" rot="10800000">
              <a:off x="4355280" y="2321580"/>
              <a:ext cx="640200" cy="6225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885" name="Google Shape;2885;p95"/>
            <p:cNvGrpSpPr/>
            <p:nvPr/>
          </p:nvGrpSpPr>
          <p:grpSpPr>
            <a:xfrm>
              <a:off x="4521240" y="3236100"/>
              <a:ext cx="307740" cy="83100"/>
              <a:chOff x="4521240" y="3236100"/>
              <a:chExt cx="307740" cy="83100"/>
            </a:xfrm>
          </p:grpSpPr>
          <p:sp>
            <p:nvSpPr>
              <p:cNvPr id="2886" name="Google Shape;2886;p95"/>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87" name="Google Shape;2887;p95"/>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88" name="Google Shape;2888;p95"/>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89" name="Google Shape;2889;p95"/>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90" name="Google Shape;2890;p95"/>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891" name="Google Shape;2891;p95"/>
            <p:cNvSpPr/>
            <p:nvPr/>
          </p:nvSpPr>
          <p:spPr>
            <a:xfrm flipH="1" rot="10800000">
              <a:off x="4372920" y="336130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892" name="Google Shape;2892;p95"/>
            <p:cNvSpPr/>
            <p:nvPr/>
          </p:nvSpPr>
          <p:spPr>
            <a:xfrm flipH="1" rot="10800000">
              <a:off x="4823280" y="340162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893" name="Google Shape;2893;p95"/>
            <p:cNvSpPr/>
            <p:nvPr/>
          </p:nvSpPr>
          <p:spPr>
            <a:xfrm flipH="1" rot="10800000">
              <a:off x="4823280" y="3383658"/>
              <a:ext cx="166698" cy="702"/>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894" name="Google Shape;2894;p95"/>
            <p:cNvSpPr/>
            <p:nvPr/>
          </p:nvSpPr>
          <p:spPr>
            <a:xfrm flipH="1" rot="10800000">
              <a:off x="4823280" y="33177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2895" name="Google Shape;2895;p95"/>
            <p:cNvGrpSpPr/>
            <p:nvPr/>
          </p:nvGrpSpPr>
          <p:grpSpPr>
            <a:xfrm>
              <a:off x="4522680" y="3111960"/>
              <a:ext cx="245520" cy="83400"/>
              <a:chOff x="4522680" y="3111960"/>
              <a:chExt cx="245520" cy="83400"/>
            </a:xfrm>
          </p:grpSpPr>
          <p:sp>
            <p:nvSpPr>
              <p:cNvPr id="2896" name="Google Shape;2896;p95"/>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97" name="Google Shape;2897;p95"/>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98" name="Google Shape;2898;p95"/>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99" name="Google Shape;2899;p95"/>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900" name="Google Shape;2900;p95"/>
            <p:cNvSpPr/>
            <p:nvPr/>
          </p:nvSpPr>
          <p:spPr>
            <a:xfrm flipH="1" rot="10800000">
              <a:off x="43729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901" name="Google Shape;2901;p95"/>
            <p:cNvSpPr/>
            <p:nvPr/>
          </p:nvSpPr>
          <p:spPr>
            <a:xfrm flipH="1" rot="10800000">
              <a:off x="47491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grpSp>
        <p:nvGrpSpPr>
          <p:cNvPr id="2902" name="Google Shape;2902;p95"/>
          <p:cNvGrpSpPr/>
          <p:nvPr/>
        </p:nvGrpSpPr>
        <p:grpSpPr>
          <a:xfrm>
            <a:off x="2971333" y="2138833"/>
            <a:ext cx="580725" cy="875279"/>
            <a:chOff x="3275640" y="2357880"/>
            <a:chExt cx="640200" cy="964920"/>
          </a:xfrm>
        </p:grpSpPr>
        <p:sp>
          <p:nvSpPr>
            <p:cNvPr id="2903" name="Google Shape;2903;p95"/>
            <p:cNvSpPr/>
            <p:nvPr/>
          </p:nvSpPr>
          <p:spPr>
            <a:xfrm flipH="1" rot="10800000">
              <a:off x="3275640" y="2357880"/>
              <a:ext cx="640200" cy="611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904" name="Google Shape;2904;p95"/>
            <p:cNvGrpSpPr/>
            <p:nvPr/>
          </p:nvGrpSpPr>
          <p:grpSpPr>
            <a:xfrm>
              <a:off x="3410280" y="2988000"/>
              <a:ext cx="370680" cy="334800"/>
              <a:chOff x="3410280" y="2988000"/>
              <a:chExt cx="370680" cy="334800"/>
            </a:xfrm>
          </p:grpSpPr>
          <p:sp>
            <p:nvSpPr>
              <p:cNvPr id="2905" name="Google Shape;2905;p95"/>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06" name="Google Shape;2906;p95"/>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07" name="Google Shape;2907;p95"/>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08" name="Google Shape;2908;p95"/>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09" name="Google Shape;2909;p95"/>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0" name="Google Shape;2910;p95"/>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1" name="Google Shape;2911;p95"/>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2" name="Google Shape;2912;p95"/>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3" name="Google Shape;2913;p95"/>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2914" name="Google Shape;2914;p95"/>
          <p:cNvGrpSpPr/>
          <p:nvPr/>
        </p:nvGrpSpPr>
        <p:grpSpPr>
          <a:xfrm>
            <a:off x="1991665" y="2107701"/>
            <a:ext cx="581270" cy="1010256"/>
            <a:chOff x="2195640" y="2323560"/>
            <a:chExt cx="640800" cy="1113720"/>
          </a:xfrm>
        </p:grpSpPr>
        <p:sp>
          <p:nvSpPr>
            <p:cNvPr id="2915" name="Google Shape;2915;p95"/>
            <p:cNvSpPr/>
            <p:nvPr/>
          </p:nvSpPr>
          <p:spPr>
            <a:xfrm flipH="1" rot="10800000">
              <a:off x="2195640" y="2323560"/>
              <a:ext cx="640800" cy="634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916" name="Google Shape;2916;p95"/>
            <p:cNvGrpSpPr/>
            <p:nvPr/>
          </p:nvGrpSpPr>
          <p:grpSpPr>
            <a:xfrm>
              <a:off x="2365920" y="2989860"/>
              <a:ext cx="299520" cy="447420"/>
              <a:chOff x="2365920" y="2989860"/>
              <a:chExt cx="299520" cy="447420"/>
            </a:xfrm>
          </p:grpSpPr>
          <p:sp>
            <p:nvSpPr>
              <p:cNvPr id="2917" name="Google Shape;2917;p95"/>
              <p:cNvSpPr/>
              <p:nvPr/>
            </p:nvSpPr>
            <p:spPr>
              <a:xfrm flipH="1" rot="10800000">
                <a:off x="2365920" y="3209160"/>
                <a:ext cx="543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8" name="Google Shape;2918;p95"/>
              <p:cNvSpPr/>
              <p:nvPr/>
            </p:nvSpPr>
            <p:spPr>
              <a:xfrm flipH="1" rot="10800000">
                <a:off x="2584440" y="3044580"/>
                <a:ext cx="540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9" name="Google Shape;2919;p95"/>
              <p:cNvSpPr/>
              <p:nvPr/>
            </p:nvSpPr>
            <p:spPr>
              <a:xfrm flipH="1" rot="10800000">
                <a:off x="2420640" y="2989860"/>
                <a:ext cx="543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20" name="Google Shape;2920;p95"/>
              <p:cNvSpPr/>
              <p:nvPr/>
            </p:nvSpPr>
            <p:spPr>
              <a:xfrm flipH="1" rot="10800000">
                <a:off x="2448000" y="3350460"/>
                <a:ext cx="54300" cy="537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21" name="Google Shape;2921;p95"/>
              <p:cNvSpPr/>
              <p:nvPr/>
            </p:nvSpPr>
            <p:spPr>
              <a:xfrm flipH="1" rot="10800000">
                <a:off x="2529720" y="329232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22" name="Google Shape;2922;p95"/>
              <p:cNvSpPr/>
              <p:nvPr/>
            </p:nvSpPr>
            <p:spPr>
              <a:xfrm flipH="1" rot="10800000">
                <a:off x="2611440" y="321096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923" name="Google Shape;2923;p95"/>
              <p:cNvCxnSpPr/>
              <p:nvPr/>
            </p:nvCxnSpPr>
            <p:spPr>
              <a:xfrm rot="10800000">
                <a:off x="2392860" y="3318780"/>
                <a:ext cx="62700" cy="118500"/>
              </a:xfrm>
              <a:prstGeom prst="straightConnector1">
                <a:avLst/>
              </a:prstGeom>
              <a:noFill/>
              <a:ln cap="flat" cmpd="sng" w="9525">
                <a:solidFill>
                  <a:srgbClr val="000000"/>
                </a:solidFill>
                <a:prstDash val="solid"/>
                <a:miter lim="8000"/>
                <a:headEnd len="sm" w="sm" type="none"/>
                <a:tailEnd len="sm" w="sm" type="none"/>
              </a:ln>
            </p:spPr>
          </p:cxnSp>
          <p:cxnSp>
            <p:nvCxnSpPr>
              <p:cNvPr id="2924" name="Google Shape;2924;p95"/>
              <p:cNvCxnSpPr/>
              <p:nvPr/>
            </p:nvCxnSpPr>
            <p:spPr>
              <a:xfrm rot="10800000">
                <a:off x="2420340" y="3291600"/>
                <a:ext cx="117300" cy="63600"/>
              </a:xfrm>
              <a:prstGeom prst="straightConnector1">
                <a:avLst/>
              </a:prstGeom>
              <a:noFill/>
              <a:ln cap="flat" cmpd="sng" w="9525">
                <a:solidFill>
                  <a:srgbClr val="000000"/>
                </a:solidFill>
                <a:prstDash val="solid"/>
                <a:miter lim="8000"/>
                <a:headEnd len="sm" w="sm" type="none"/>
                <a:tailEnd len="sm" w="sm" type="none"/>
              </a:ln>
            </p:spPr>
          </p:cxnSp>
          <p:cxnSp>
            <p:nvCxnSpPr>
              <p:cNvPr id="2925" name="Google Shape;2925;p95"/>
              <p:cNvCxnSpPr/>
              <p:nvPr/>
            </p:nvCxnSpPr>
            <p:spPr>
              <a:xfrm flipH="1" rot="10800000">
                <a:off x="2576160" y="3312300"/>
                <a:ext cx="42900" cy="42900"/>
              </a:xfrm>
              <a:prstGeom prst="straightConnector1">
                <a:avLst/>
              </a:prstGeom>
              <a:noFill/>
              <a:ln cap="flat" cmpd="sng" w="9525">
                <a:solidFill>
                  <a:srgbClr val="000000"/>
                </a:solidFill>
                <a:prstDash val="solid"/>
                <a:miter lim="8000"/>
                <a:headEnd len="sm" w="sm" type="none"/>
                <a:tailEnd len="sm" w="sm" type="none"/>
              </a:ln>
            </p:spPr>
          </p:cxnSp>
          <p:cxnSp>
            <p:nvCxnSpPr>
              <p:cNvPr id="2926" name="Google Shape;2926;p95"/>
              <p:cNvCxnSpPr/>
              <p:nvPr/>
            </p:nvCxnSpPr>
            <p:spPr>
              <a:xfrm flipH="1">
                <a:off x="2392860" y="3116160"/>
                <a:ext cx="35700" cy="147600"/>
              </a:xfrm>
              <a:prstGeom prst="straightConnector1">
                <a:avLst/>
              </a:prstGeom>
              <a:noFill/>
              <a:ln cap="flat" cmpd="sng" w="9525">
                <a:solidFill>
                  <a:srgbClr val="000000"/>
                </a:solidFill>
                <a:prstDash val="solid"/>
                <a:miter lim="8000"/>
                <a:headEnd len="sm" w="sm" type="none"/>
                <a:tailEnd len="sm" w="sm" type="none"/>
              </a:ln>
            </p:spPr>
          </p:cxnSp>
          <p:cxnSp>
            <p:nvCxnSpPr>
              <p:cNvPr id="2927" name="Google Shape;2927;p95"/>
              <p:cNvCxnSpPr/>
              <p:nvPr/>
            </p:nvCxnSpPr>
            <p:spPr>
              <a:xfrm>
                <a:off x="2466720" y="3116160"/>
                <a:ext cx="90000" cy="231000"/>
              </a:xfrm>
              <a:prstGeom prst="straightConnector1">
                <a:avLst/>
              </a:prstGeom>
              <a:noFill/>
              <a:ln cap="flat" cmpd="sng" w="9525">
                <a:solidFill>
                  <a:srgbClr val="000000"/>
                </a:solidFill>
                <a:prstDash val="solid"/>
                <a:miter lim="8000"/>
                <a:headEnd len="sm" w="sm" type="none"/>
                <a:tailEnd len="sm" w="sm" type="none"/>
              </a:ln>
            </p:spPr>
          </p:cxnSp>
          <p:cxnSp>
            <p:nvCxnSpPr>
              <p:cNvPr id="2928" name="Google Shape;2928;p95"/>
              <p:cNvCxnSpPr/>
              <p:nvPr/>
            </p:nvCxnSpPr>
            <p:spPr>
              <a:xfrm>
                <a:off x="2611440" y="3178800"/>
                <a:ext cx="27300" cy="86700"/>
              </a:xfrm>
              <a:prstGeom prst="straightConnector1">
                <a:avLst/>
              </a:prstGeom>
              <a:noFill/>
              <a:ln cap="flat" cmpd="sng" w="9525">
                <a:solidFill>
                  <a:srgbClr val="000000"/>
                </a:solidFill>
                <a:prstDash val="solid"/>
                <a:miter lim="8000"/>
                <a:headEnd len="sm" w="sm" type="none"/>
                <a:tailEnd len="sm" w="sm" type="none"/>
              </a:ln>
            </p:spPr>
          </p:cxnSp>
        </p:grpSp>
      </p:grpSp>
      <p:cxnSp>
        <p:nvCxnSpPr>
          <p:cNvPr id="2929" name="Google Shape;2929;p95"/>
          <p:cNvCxnSpPr/>
          <p:nvPr/>
        </p:nvCxnSpPr>
        <p:spPr>
          <a:xfrm flipH="1">
            <a:off x="3260420" y="2421945"/>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2930" name="Google Shape;2930;p95"/>
          <p:cNvCxnSpPr/>
          <p:nvPr/>
        </p:nvCxnSpPr>
        <p:spPr>
          <a:xfrm flipH="1">
            <a:off x="4240073" y="2421619"/>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2931" name="Google Shape;2931;p95"/>
          <p:cNvCxnSpPr/>
          <p:nvPr/>
        </p:nvCxnSpPr>
        <p:spPr>
          <a:xfrm flipH="1">
            <a:off x="2281419" y="2421292"/>
            <a:ext cx="1500" cy="282300"/>
          </a:xfrm>
          <a:prstGeom prst="straightConnector1">
            <a:avLst/>
          </a:prstGeom>
          <a:noFill/>
          <a:ln cap="flat" cmpd="sng" w="146150">
            <a:solidFill>
              <a:srgbClr val="FF000A"/>
            </a:solidFill>
            <a:prstDash val="solid"/>
            <a:round/>
            <a:headEnd len="sm" w="sm" type="none"/>
            <a:tailEnd len="med" w="med" type="triangle"/>
          </a:ln>
        </p:spPr>
      </p:cxnSp>
      <p:sp>
        <p:nvSpPr>
          <p:cNvPr id="2932" name="Google Shape;2932;p95"/>
          <p:cNvSpPr/>
          <p:nvPr/>
        </p:nvSpPr>
        <p:spPr>
          <a:xfrm>
            <a:off x="648531" y="2066997"/>
            <a:ext cx="5225400" cy="2753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Splinter</a:t>
            </a:r>
            <a:endParaRPr b="0" sz="1800" strike="noStrike">
              <a:latin typeface="Arial"/>
              <a:ea typeface="Arial"/>
              <a:cs typeface="Arial"/>
              <a:sym typeface="Arial"/>
            </a:endParaRPr>
          </a:p>
        </p:txBody>
      </p:sp>
      <p:grpSp>
        <p:nvGrpSpPr>
          <p:cNvPr id="2933" name="Google Shape;2933;p95"/>
          <p:cNvGrpSpPr/>
          <p:nvPr/>
        </p:nvGrpSpPr>
        <p:grpSpPr>
          <a:xfrm>
            <a:off x="2956965" y="1105849"/>
            <a:ext cx="623777" cy="570711"/>
            <a:chOff x="3259800" y="715080"/>
            <a:chExt cx="687660" cy="629160"/>
          </a:xfrm>
        </p:grpSpPr>
        <p:sp>
          <p:nvSpPr>
            <p:cNvPr id="2934" name="Google Shape;2934;p95"/>
            <p:cNvSpPr/>
            <p:nvPr/>
          </p:nvSpPr>
          <p:spPr>
            <a:xfrm flipH="1" rot="10800000">
              <a:off x="3308760" y="78324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5" name="Google Shape;2935;p95"/>
            <p:cNvSpPr/>
            <p:nvPr/>
          </p:nvSpPr>
          <p:spPr>
            <a:xfrm flipH="1" rot="10800000">
              <a:off x="3259800" y="71508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936" name="Google Shape;2936;p95"/>
          <p:cNvGrpSpPr/>
          <p:nvPr/>
        </p:nvGrpSpPr>
        <p:grpSpPr>
          <a:xfrm>
            <a:off x="2265972" y="1105849"/>
            <a:ext cx="623286" cy="570711"/>
            <a:chOff x="2498040" y="715080"/>
            <a:chExt cx="687120" cy="629160"/>
          </a:xfrm>
        </p:grpSpPr>
        <p:sp>
          <p:nvSpPr>
            <p:cNvPr id="2937" name="Google Shape;2937;p95"/>
            <p:cNvSpPr/>
            <p:nvPr/>
          </p:nvSpPr>
          <p:spPr>
            <a:xfrm flipH="1" rot="10800000">
              <a:off x="2547360" y="78324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8" name="Google Shape;2938;p95"/>
            <p:cNvSpPr/>
            <p:nvPr/>
          </p:nvSpPr>
          <p:spPr>
            <a:xfrm flipH="1" rot="10800000">
              <a:off x="2498040" y="71508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939" name="Google Shape;2939;p95"/>
          <p:cNvGrpSpPr/>
          <p:nvPr/>
        </p:nvGrpSpPr>
        <p:grpSpPr>
          <a:xfrm>
            <a:off x="3632936" y="1113795"/>
            <a:ext cx="623722" cy="557867"/>
            <a:chOff x="4005000" y="723840"/>
            <a:chExt cx="687600" cy="615000"/>
          </a:xfrm>
        </p:grpSpPr>
        <p:sp>
          <p:nvSpPr>
            <p:cNvPr id="2940" name="Google Shape;2940;p95"/>
            <p:cNvSpPr/>
            <p:nvPr/>
          </p:nvSpPr>
          <p:spPr>
            <a:xfrm flipH="1" rot="10800000">
              <a:off x="4057200" y="7784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41" name="Google Shape;2941;p95"/>
            <p:cNvSpPr/>
            <p:nvPr/>
          </p:nvSpPr>
          <p:spPr>
            <a:xfrm flipH="1" rot="10800000">
              <a:off x="4005000" y="7238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942" name="Google Shape;2942;p95"/>
          <p:cNvSpPr/>
          <p:nvPr/>
        </p:nvSpPr>
        <p:spPr>
          <a:xfrm>
            <a:off x="4478649" y="1212187"/>
            <a:ext cx="10239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2943" name="Google Shape;2943;p95"/>
          <p:cNvGrpSpPr/>
          <p:nvPr/>
        </p:nvGrpSpPr>
        <p:grpSpPr>
          <a:xfrm>
            <a:off x="3333919" y="3471290"/>
            <a:ext cx="2418691" cy="992404"/>
            <a:chOff x="3675360" y="3826800"/>
            <a:chExt cx="2666400" cy="1094040"/>
          </a:xfrm>
        </p:grpSpPr>
        <p:sp>
          <p:nvSpPr>
            <p:cNvPr id="2944" name="Google Shape;2944;p95"/>
            <p:cNvSpPr/>
            <p:nvPr/>
          </p:nvSpPr>
          <p:spPr>
            <a:xfrm rot="10800000">
              <a:off x="5999160" y="4702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45" name="Google Shape;2945;p95"/>
            <p:cNvSpPr/>
            <p:nvPr/>
          </p:nvSpPr>
          <p:spPr>
            <a:xfrm rot="10800000">
              <a:off x="5455320" y="459504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46" name="Google Shape;2946;p95"/>
            <p:cNvSpPr/>
            <p:nvPr/>
          </p:nvSpPr>
          <p:spPr>
            <a:xfrm rot="10800000">
              <a:off x="5526960" y="4847340"/>
              <a:ext cx="343200" cy="735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47" name="Google Shape;2947;p95"/>
            <p:cNvSpPr/>
            <p:nvPr/>
          </p:nvSpPr>
          <p:spPr>
            <a:xfrm rot="10800000">
              <a:off x="5925720" y="44560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48" name="Google Shape;2948;p95"/>
            <p:cNvSpPr/>
            <p:nvPr/>
          </p:nvSpPr>
          <p:spPr>
            <a:xfrm rot="10800000">
              <a:off x="4929600" y="47059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49" name="Google Shape;2949;p95"/>
            <p:cNvSpPr/>
            <p:nvPr/>
          </p:nvSpPr>
          <p:spPr>
            <a:xfrm rot="10800000">
              <a:off x="5421480" y="440748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0" name="Google Shape;2950;p95"/>
            <p:cNvSpPr/>
            <p:nvPr/>
          </p:nvSpPr>
          <p:spPr>
            <a:xfrm rot="10800000">
              <a:off x="4917360" y="4299480"/>
              <a:ext cx="3426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1" name="Google Shape;2951;p95"/>
            <p:cNvSpPr/>
            <p:nvPr/>
          </p:nvSpPr>
          <p:spPr>
            <a:xfrm rot="10800000">
              <a:off x="4989360" y="45262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2" name="Google Shape;2952;p95"/>
            <p:cNvSpPr/>
            <p:nvPr/>
          </p:nvSpPr>
          <p:spPr>
            <a:xfrm rot="10800000">
              <a:off x="5368440" y="41605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3" name="Google Shape;2953;p95"/>
            <p:cNvSpPr/>
            <p:nvPr/>
          </p:nvSpPr>
          <p:spPr>
            <a:xfrm rot="10800000">
              <a:off x="4351200" y="441000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4" name="Google Shape;2954;p95"/>
            <p:cNvSpPr/>
            <p:nvPr/>
          </p:nvSpPr>
          <p:spPr>
            <a:xfrm rot="10800000">
              <a:off x="4198800" y="4272420"/>
              <a:ext cx="342600" cy="735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5" name="Google Shape;2955;p95"/>
            <p:cNvSpPr/>
            <p:nvPr/>
          </p:nvSpPr>
          <p:spPr>
            <a:xfrm rot="10800000">
              <a:off x="3675360" y="4164540"/>
              <a:ext cx="342600" cy="74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6" name="Google Shape;2956;p95"/>
            <p:cNvSpPr/>
            <p:nvPr/>
          </p:nvSpPr>
          <p:spPr>
            <a:xfrm rot="10800000">
              <a:off x="3763920" y="4306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7" name="Google Shape;2957;p95"/>
            <p:cNvSpPr/>
            <p:nvPr/>
          </p:nvSpPr>
          <p:spPr>
            <a:xfrm rot="10800000">
              <a:off x="4126080" y="39996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8" name="Google Shape;2958;p95"/>
            <p:cNvSpPr/>
            <p:nvPr/>
          </p:nvSpPr>
          <p:spPr>
            <a:xfrm rot="10800000">
              <a:off x="5205480" y="394236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9" name="Google Shape;2959;p95"/>
            <p:cNvSpPr/>
            <p:nvPr/>
          </p:nvSpPr>
          <p:spPr>
            <a:xfrm rot="10800000">
              <a:off x="4740240" y="38268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60" name="Google Shape;2960;p95"/>
            <p:cNvSpPr/>
            <p:nvPr/>
          </p:nvSpPr>
          <p:spPr>
            <a:xfrm rot="10800000">
              <a:off x="4649460" y="4077000"/>
              <a:ext cx="3423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61" name="Google Shape;2961;p95"/>
            <p:cNvSpPr/>
            <p:nvPr/>
          </p:nvSpPr>
          <p:spPr>
            <a:xfrm rot="10800000">
              <a:off x="4359360" y="462924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62" name="Google Shape;2962;p95"/>
            <p:cNvSpPr/>
            <p:nvPr/>
          </p:nvSpPr>
          <p:spPr>
            <a:xfrm rot="10800000">
              <a:off x="5802720" y="4275060"/>
              <a:ext cx="343200" cy="741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963" name="Google Shape;2963;p95"/>
          <p:cNvCxnSpPr>
            <a:stCxn id="2964" idx="3"/>
          </p:cNvCxnSpPr>
          <p:nvPr/>
        </p:nvCxnSpPr>
        <p:spPr>
          <a:xfrm flipH="1" rot="10800000">
            <a:off x="2570322" y="3646133"/>
            <a:ext cx="1172100" cy="74700"/>
          </a:xfrm>
          <a:prstGeom prst="straightConnector1">
            <a:avLst/>
          </a:prstGeom>
          <a:noFill/>
          <a:ln cap="flat" cmpd="sng" w="19050">
            <a:solidFill>
              <a:srgbClr val="000000"/>
            </a:solidFill>
            <a:prstDash val="solid"/>
            <a:round/>
            <a:headEnd len="sm" w="sm" type="none"/>
            <a:tailEnd len="med" w="med" type="triangle"/>
          </a:ln>
        </p:spPr>
      </p:cxnSp>
      <p:cxnSp>
        <p:nvCxnSpPr>
          <p:cNvPr id="2965" name="Google Shape;2965;p95"/>
          <p:cNvCxnSpPr>
            <a:stCxn id="2966" idx="3"/>
          </p:cNvCxnSpPr>
          <p:nvPr/>
        </p:nvCxnSpPr>
        <p:spPr>
          <a:xfrm>
            <a:off x="2570322" y="4047389"/>
            <a:ext cx="1945800" cy="70500"/>
          </a:xfrm>
          <a:prstGeom prst="straightConnector1">
            <a:avLst/>
          </a:prstGeom>
          <a:noFill/>
          <a:ln cap="flat" cmpd="sng" w="19050">
            <a:solidFill>
              <a:srgbClr val="000000"/>
            </a:solidFill>
            <a:prstDash val="solid"/>
            <a:round/>
            <a:headEnd len="sm" w="sm" type="none"/>
            <a:tailEnd len="med" w="med" type="triangle"/>
          </a:ln>
        </p:spPr>
      </p:cxnSp>
      <p:cxnSp>
        <p:nvCxnSpPr>
          <p:cNvPr id="2967" name="Google Shape;2967;p95"/>
          <p:cNvCxnSpPr>
            <a:stCxn id="2968" idx="3"/>
          </p:cNvCxnSpPr>
          <p:nvPr/>
        </p:nvCxnSpPr>
        <p:spPr>
          <a:xfrm flipH="1" rot="10800000">
            <a:off x="2570322" y="3881345"/>
            <a:ext cx="1228500" cy="492600"/>
          </a:xfrm>
          <a:prstGeom prst="straightConnector1">
            <a:avLst/>
          </a:prstGeom>
          <a:noFill/>
          <a:ln cap="flat" cmpd="sng" w="19050">
            <a:solidFill>
              <a:srgbClr val="000000"/>
            </a:solidFill>
            <a:prstDash val="solid"/>
            <a:round/>
            <a:headEnd len="sm" w="sm" type="none"/>
            <a:tailEnd len="med" w="med" type="triangle"/>
          </a:ln>
        </p:spPr>
      </p:cxnSp>
      <p:sp>
        <p:nvSpPr>
          <p:cNvPr id="2969" name="Google Shape;2969;p95"/>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spcBef>
                <a:spcPts val="0"/>
              </a:spcBef>
              <a:spcAft>
                <a:spcPts val="0"/>
              </a:spcAft>
              <a:buNone/>
            </a:pPr>
            <a:r>
              <a:rPr b="0" lang="en" sz="2800" strike="noStrike">
                <a:solidFill>
                  <a:srgbClr val="000000"/>
                </a:solidFill>
                <a:latin typeface="Calibri"/>
                <a:ea typeface="Calibri"/>
                <a:cs typeface="Calibri"/>
                <a:sym typeface="Calibri"/>
              </a:rPr>
              <a:t>1000 Foot View Of Splinter</a:t>
            </a:r>
            <a:endParaRPr b="0" sz="2800" strike="noStrike">
              <a:solidFill>
                <a:srgbClr val="000000"/>
              </a:solidFill>
              <a:latin typeface="Calibri"/>
              <a:ea typeface="Calibri"/>
              <a:cs typeface="Calibri"/>
              <a:sym typeface="Calibri"/>
            </a:endParaRPr>
          </a:p>
        </p:txBody>
      </p:sp>
      <p:sp>
        <p:nvSpPr>
          <p:cNvPr id="2970" name="Google Shape;2970;p95"/>
          <p:cNvSpPr/>
          <p:nvPr/>
        </p:nvSpPr>
        <p:spPr>
          <a:xfrm>
            <a:off x="6220800" y="1401835"/>
            <a:ext cx="2571300" cy="61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971" name="Google Shape;2971;p95"/>
          <p:cNvSpPr/>
          <p:nvPr/>
        </p:nvSpPr>
        <p:spPr>
          <a:xfrm>
            <a:off x="6220800" y="1140603"/>
            <a:ext cx="2571300" cy="6171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Tenants push extensions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written in Rust</a:t>
            </a:r>
            <a:endParaRPr b="0" sz="1800" strike="noStrike">
              <a:latin typeface="Arial"/>
              <a:ea typeface="Arial"/>
              <a:cs typeface="Arial"/>
              <a:sym typeface="Arial"/>
            </a:endParaRPr>
          </a:p>
        </p:txBody>
      </p:sp>
      <p:sp>
        <p:nvSpPr>
          <p:cNvPr id="2972" name="Google Shape;2972;p95"/>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2973" name="Google Shape;2973;p95"/>
          <p:cNvSpPr/>
          <p:nvPr/>
        </p:nvSpPr>
        <p:spPr>
          <a:xfrm flipH="1" rot="10800000">
            <a:off x="3954959" y="2626049"/>
            <a:ext cx="580800" cy="5646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974" name="Google Shape;2974;p95"/>
          <p:cNvGrpSpPr/>
          <p:nvPr/>
        </p:nvGrpSpPr>
        <p:grpSpPr>
          <a:xfrm>
            <a:off x="4105797" y="2936113"/>
            <a:ext cx="279151" cy="75380"/>
            <a:chOff x="4521240" y="3236100"/>
            <a:chExt cx="307740" cy="83100"/>
          </a:xfrm>
        </p:grpSpPr>
        <p:sp>
          <p:nvSpPr>
            <p:cNvPr id="2975" name="Google Shape;2975;p95"/>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6" name="Google Shape;2976;p95"/>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7" name="Google Shape;2977;p95"/>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8" name="Google Shape;2978;p95"/>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9" name="Google Shape;2979;p95"/>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980" name="Google Shape;2980;p95"/>
          <p:cNvSpPr/>
          <p:nvPr/>
        </p:nvSpPr>
        <p:spPr>
          <a:xfrm flipH="1" rot="10800000">
            <a:off x="3954961" y="2973471"/>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2981" name="Google Shape;2981;p95"/>
          <p:cNvGrpSpPr/>
          <p:nvPr/>
        </p:nvGrpSpPr>
        <p:grpSpPr>
          <a:xfrm>
            <a:off x="4102523" y="2822859"/>
            <a:ext cx="222711" cy="75652"/>
            <a:chOff x="4522680" y="3111960"/>
            <a:chExt cx="245520" cy="83400"/>
          </a:xfrm>
        </p:grpSpPr>
        <p:sp>
          <p:nvSpPr>
            <p:cNvPr id="2982" name="Google Shape;2982;p95"/>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83" name="Google Shape;2983;p95"/>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84" name="Google Shape;2984;p95"/>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85" name="Google Shape;2985;p95"/>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986" name="Google Shape;2986;p95"/>
          <p:cNvSpPr/>
          <p:nvPr/>
        </p:nvSpPr>
        <p:spPr>
          <a:xfrm flipH="1" rot="10800000">
            <a:off x="3950630" y="2860330"/>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987" name="Google Shape;2987;p95"/>
          <p:cNvSpPr/>
          <p:nvPr/>
        </p:nvSpPr>
        <p:spPr>
          <a:xfrm flipH="1" rot="10800000">
            <a:off x="4320585" y="2861452"/>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988" name="Google Shape;2988;p95"/>
          <p:cNvSpPr/>
          <p:nvPr/>
        </p:nvSpPr>
        <p:spPr>
          <a:xfrm flipH="1" rot="10800000">
            <a:off x="2971403" y="2584712"/>
            <a:ext cx="580800" cy="5547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989" name="Google Shape;2989;p95"/>
          <p:cNvGrpSpPr/>
          <p:nvPr/>
        </p:nvGrpSpPr>
        <p:grpSpPr>
          <a:xfrm>
            <a:off x="3093465" y="2710415"/>
            <a:ext cx="336244" cy="303697"/>
            <a:chOff x="3410280" y="2988000"/>
            <a:chExt cx="370680" cy="334800"/>
          </a:xfrm>
        </p:grpSpPr>
        <p:sp>
          <p:nvSpPr>
            <p:cNvPr id="2990" name="Google Shape;2990;p95"/>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91" name="Google Shape;2991;p95"/>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92" name="Google Shape;2992;p95"/>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93" name="Google Shape;2993;p95"/>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94" name="Google Shape;2994;p95"/>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95" name="Google Shape;2995;p95"/>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96" name="Google Shape;2996;p95"/>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97" name="Google Shape;2997;p95"/>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98" name="Google Shape;2998;p95"/>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999" name="Google Shape;2999;p95"/>
          <p:cNvSpPr/>
          <p:nvPr/>
        </p:nvSpPr>
        <p:spPr>
          <a:xfrm flipH="1" rot="10800000">
            <a:off x="1991636" y="2591274"/>
            <a:ext cx="581400" cy="575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0" name="Google Shape;3000;p95"/>
          <p:cNvSpPr/>
          <p:nvPr/>
        </p:nvSpPr>
        <p:spPr>
          <a:xfrm flipH="1" rot="10800000">
            <a:off x="2146094" y="2910909"/>
            <a:ext cx="492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1" name="Google Shape;3001;p95"/>
          <p:cNvSpPr/>
          <p:nvPr/>
        </p:nvSpPr>
        <p:spPr>
          <a:xfrm flipH="1" rot="10800000">
            <a:off x="2344311" y="2761654"/>
            <a:ext cx="489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2" name="Google Shape;3002;p95"/>
          <p:cNvSpPr/>
          <p:nvPr/>
        </p:nvSpPr>
        <p:spPr>
          <a:xfrm flipH="1" rot="10800000">
            <a:off x="2195730" y="2712020"/>
            <a:ext cx="492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003" name="Google Shape;3003;p95"/>
          <p:cNvGrpSpPr/>
          <p:nvPr/>
        </p:nvGrpSpPr>
        <p:grpSpPr>
          <a:xfrm>
            <a:off x="914683" y="3637834"/>
            <a:ext cx="1655639" cy="819111"/>
            <a:chOff x="1008360" y="4010400"/>
            <a:chExt cx="1825200" cy="903000"/>
          </a:xfrm>
        </p:grpSpPr>
        <p:grpSp>
          <p:nvGrpSpPr>
            <p:cNvPr id="3004" name="Google Shape;3004;p95"/>
            <p:cNvGrpSpPr/>
            <p:nvPr/>
          </p:nvGrpSpPr>
          <p:grpSpPr>
            <a:xfrm>
              <a:off x="1008360" y="4010400"/>
              <a:ext cx="457200" cy="903000"/>
              <a:chOff x="1008360" y="4010400"/>
              <a:chExt cx="457200" cy="903000"/>
            </a:xfrm>
          </p:grpSpPr>
          <p:sp>
            <p:nvSpPr>
              <p:cNvPr id="3005" name="Google Shape;3005;p95"/>
              <p:cNvSpPr/>
              <p:nvPr/>
            </p:nvSpPr>
            <p:spPr>
              <a:xfrm>
                <a:off x="1008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6" name="Google Shape;3006;p95"/>
              <p:cNvSpPr/>
              <p:nvPr/>
            </p:nvSpPr>
            <p:spPr>
              <a:xfrm>
                <a:off x="1008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7" name="Google Shape;3007;p95"/>
              <p:cNvSpPr/>
              <p:nvPr/>
            </p:nvSpPr>
            <p:spPr>
              <a:xfrm>
                <a:off x="1008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8" name="Google Shape;3008;p95"/>
              <p:cNvSpPr/>
              <p:nvPr/>
            </p:nvSpPr>
            <p:spPr>
              <a:xfrm>
                <a:off x="1008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9" name="Google Shape;3009;p95"/>
              <p:cNvSpPr/>
              <p:nvPr/>
            </p:nvSpPr>
            <p:spPr>
              <a:xfrm>
                <a:off x="1008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010" name="Google Shape;3010;p95"/>
            <p:cNvGrpSpPr/>
            <p:nvPr/>
          </p:nvGrpSpPr>
          <p:grpSpPr>
            <a:xfrm>
              <a:off x="1692360" y="4010400"/>
              <a:ext cx="457200" cy="903000"/>
              <a:chOff x="1692360" y="4010400"/>
              <a:chExt cx="457200" cy="903000"/>
            </a:xfrm>
          </p:grpSpPr>
          <p:sp>
            <p:nvSpPr>
              <p:cNvPr id="3011" name="Google Shape;3011;p95"/>
              <p:cNvSpPr/>
              <p:nvPr/>
            </p:nvSpPr>
            <p:spPr>
              <a:xfrm>
                <a:off x="1692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12" name="Google Shape;3012;p95"/>
              <p:cNvSpPr/>
              <p:nvPr/>
            </p:nvSpPr>
            <p:spPr>
              <a:xfrm>
                <a:off x="1692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13" name="Google Shape;3013;p95"/>
              <p:cNvSpPr/>
              <p:nvPr/>
            </p:nvSpPr>
            <p:spPr>
              <a:xfrm>
                <a:off x="1692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14" name="Google Shape;3014;p95"/>
              <p:cNvSpPr/>
              <p:nvPr/>
            </p:nvSpPr>
            <p:spPr>
              <a:xfrm>
                <a:off x="1692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15" name="Google Shape;3015;p95"/>
              <p:cNvSpPr/>
              <p:nvPr/>
            </p:nvSpPr>
            <p:spPr>
              <a:xfrm>
                <a:off x="1692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016" name="Google Shape;3016;p95"/>
            <p:cNvGrpSpPr/>
            <p:nvPr/>
          </p:nvGrpSpPr>
          <p:grpSpPr>
            <a:xfrm>
              <a:off x="2376360" y="4010400"/>
              <a:ext cx="457200" cy="903000"/>
              <a:chOff x="2376360" y="4010400"/>
              <a:chExt cx="457200" cy="903000"/>
            </a:xfrm>
          </p:grpSpPr>
          <p:sp>
            <p:nvSpPr>
              <p:cNvPr id="2964" name="Google Shape;2964;p95"/>
              <p:cNvSpPr/>
              <p:nvPr/>
            </p:nvSpPr>
            <p:spPr>
              <a:xfrm>
                <a:off x="2376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17" name="Google Shape;3017;p95"/>
              <p:cNvSpPr/>
              <p:nvPr/>
            </p:nvSpPr>
            <p:spPr>
              <a:xfrm>
                <a:off x="2376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66" name="Google Shape;2966;p95"/>
              <p:cNvSpPr/>
              <p:nvPr/>
            </p:nvSpPr>
            <p:spPr>
              <a:xfrm>
                <a:off x="2376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18" name="Google Shape;3018;p95"/>
              <p:cNvSpPr/>
              <p:nvPr/>
            </p:nvSpPr>
            <p:spPr>
              <a:xfrm>
                <a:off x="2376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68" name="Google Shape;2968;p95"/>
              <p:cNvSpPr/>
              <p:nvPr/>
            </p:nvSpPr>
            <p:spPr>
              <a:xfrm>
                <a:off x="2376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sp>
        <p:nvSpPr>
          <p:cNvPr id="3019" name="Google Shape;3019;p95"/>
          <p:cNvSpPr/>
          <p:nvPr/>
        </p:nvSpPr>
        <p:spPr>
          <a:xfrm flipH="1" rot="10800000">
            <a:off x="2220548" y="3039160"/>
            <a:ext cx="49200" cy="48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20" name="Google Shape;3020;p95"/>
          <p:cNvSpPr/>
          <p:nvPr/>
        </p:nvSpPr>
        <p:spPr>
          <a:xfrm flipH="1" rot="10800000">
            <a:off x="2368802" y="2912542"/>
            <a:ext cx="489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21" name="Google Shape;3021;p95"/>
          <p:cNvSpPr/>
          <p:nvPr/>
        </p:nvSpPr>
        <p:spPr>
          <a:xfrm>
            <a:off x="6220800" y="3037473"/>
            <a:ext cx="2571300" cy="8127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Splinter</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loads extensions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Into address-space</a:t>
            </a:r>
            <a:endParaRPr b="0" sz="1800" strike="noStrike">
              <a:latin typeface="Arial"/>
              <a:ea typeface="Arial"/>
              <a:cs typeface="Arial"/>
              <a:sym typeface="Arial"/>
            </a:endParaRPr>
          </a:p>
        </p:txBody>
      </p:sp>
      <p:cxnSp>
        <p:nvCxnSpPr>
          <p:cNvPr id="3022" name="Google Shape;3022;p95"/>
          <p:cNvCxnSpPr>
            <a:stCxn id="3002" idx="1"/>
            <a:endCxn id="3000" idx="4"/>
          </p:cNvCxnSpPr>
          <p:nvPr/>
        </p:nvCxnSpPr>
        <p:spPr>
          <a:xfrm flipH="1">
            <a:off x="2170835" y="2754015"/>
            <a:ext cx="32100" cy="156900"/>
          </a:xfrm>
          <a:prstGeom prst="straightConnector1">
            <a:avLst/>
          </a:prstGeom>
          <a:noFill/>
          <a:ln cap="flat" cmpd="sng" w="9525">
            <a:solidFill>
              <a:srgbClr val="000000"/>
            </a:solidFill>
            <a:prstDash val="solid"/>
            <a:round/>
            <a:headEnd len="med" w="med" type="none"/>
            <a:tailEnd len="med" w="med" type="none"/>
          </a:ln>
        </p:spPr>
      </p:cxnSp>
      <p:cxnSp>
        <p:nvCxnSpPr>
          <p:cNvPr id="3023" name="Google Shape;3023;p95"/>
          <p:cNvCxnSpPr>
            <a:stCxn id="3000" idx="7"/>
            <a:endCxn id="3019" idx="3"/>
          </p:cNvCxnSpPr>
          <p:nvPr/>
        </p:nvCxnSpPr>
        <p:spPr>
          <a:xfrm>
            <a:off x="2188089" y="2953160"/>
            <a:ext cx="39600" cy="93000"/>
          </a:xfrm>
          <a:prstGeom prst="straightConnector1">
            <a:avLst/>
          </a:prstGeom>
          <a:noFill/>
          <a:ln cap="flat" cmpd="sng" w="9525">
            <a:solidFill>
              <a:srgbClr val="000000"/>
            </a:solidFill>
            <a:prstDash val="solid"/>
            <a:round/>
            <a:headEnd len="med" w="med" type="none"/>
            <a:tailEnd len="med" w="med" type="none"/>
          </a:ln>
        </p:spPr>
      </p:cxnSp>
      <p:cxnSp>
        <p:nvCxnSpPr>
          <p:cNvPr id="3024" name="Google Shape;3024;p95"/>
          <p:cNvCxnSpPr>
            <a:stCxn id="3001" idx="7"/>
            <a:endCxn id="3020" idx="6"/>
          </p:cNvCxnSpPr>
          <p:nvPr/>
        </p:nvCxnSpPr>
        <p:spPr>
          <a:xfrm>
            <a:off x="2386050" y="2803649"/>
            <a:ext cx="31800" cy="133500"/>
          </a:xfrm>
          <a:prstGeom prst="straightConnector1">
            <a:avLst/>
          </a:prstGeom>
          <a:noFill/>
          <a:ln cap="flat" cmpd="sng" w="9525">
            <a:solidFill>
              <a:srgbClr val="000000"/>
            </a:solidFill>
            <a:prstDash val="solid"/>
            <a:round/>
            <a:headEnd len="med" w="med" type="none"/>
            <a:tailEnd len="med" w="med" type="none"/>
          </a:ln>
        </p:spPr>
      </p:cxnSp>
      <p:cxnSp>
        <p:nvCxnSpPr>
          <p:cNvPr id="3025" name="Google Shape;3025;p95"/>
          <p:cNvCxnSpPr>
            <a:stCxn id="3002" idx="7"/>
          </p:cNvCxnSpPr>
          <p:nvPr/>
        </p:nvCxnSpPr>
        <p:spPr>
          <a:xfrm>
            <a:off x="2237725" y="2754015"/>
            <a:ext cx="130200" cy="173400"/>
          </a:xfrm>
          <a:prstGeom prst="straightConnector1">
            <a:avLst/>
          </a:prstGeom>
          <a:noFill/>
          <a:ln cap="flat" cmpd="sng" w="9525">
            <a:solidFill>
              <a:srgbClr val="000000"/>
            </a:solidFill>
            <a:prstDash val="solid"/>
            <a:round/>
            <a:headEnd len="med" w="med" type="none"/>
            <a:tailEnd len="med" w="med" type="none"/>
          </a:ln>
        </p:spPr>
      </p:cxnSp>
      <p:sp>
        <p:nvSpPr>
          <p:cNvPr id="3026" name="Google Shape;3026;p95"/>
          <p:cNvSpPr/>
          <p:nvPr/>
        </p:nvSpPr>
        <p:spPr>
          <a:xfrm>
            <a:off x="2971193"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3027" name="Google Shape;3027;p95"/>
          <p:cNvSpPr/>
          <p:nvPr/>
        </p:nvSpPr>
        <p:spPr>
          <a:xfrm>
            <a:off x="39517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3028" name="Google Shape;3028;p95"/>
          <p:cNvSpPr/>
          <p:nvPr/>
        </p:nvSpPr>
        <p:spPr>
          <a:xfrm>
            <a:off x="3137025" y="1669475"/>
            <a:ext cx="245400" cy="513300"/>
          </a:xfrm>
          <a:prstGeom prst="downArrow">
            <a:avLst>
              <a:gd fmla="val 50000" name="adj1"/>
              <a:gd fmla="val 50000" name="adj2"/>
            </a:avLst>
          </a:prstGeom>
          <a:solidFill>
            <a:srgbClr val="F9CB9C"/>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95"/>
          <p:cNvSpPr/>
          <p:nvPr/>
        </p:nvSpPr>
        <p:spPr>
          <a:xfrm rot="1800859">
            <a:off x="2302460" y="1672686"/>
            <a:ext cx="245294" cy="513435"/>
          </a:xfrm>
          <a:prstGeom prst="downArrow">
            <a:avLst>
              <a:gd fmla="val 50000" name="adj1"/>
              <a:gd fmla="val 50000" name="adj2"/>
            </a:avLst>
          </a:prstGeom>
          <a:solidFill>
            <a:srgbClr val="F9CB9C"/>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95"/>
          <p:cNvSpPr/>
          <p:nvPr/>
        </p:nvSpPr>
        <p:spPr>
          <a:xfrm flipH="1" rot="-1800859">
            <a:off x="3989985" y="1649061"/>
            <a:ext cx="245294" cy="513435"/>
          </a:xfrm>
          <a:prstGeom prst="downArrow">
            <a:avLst>
              <a:gd fmla="val 50000" name="adj1"/>
              <a:gd fmla="val 50000" name="adj2"/>
            </a:avLst>
          </a:prstGeom>
          <a:solidFill>
            <a:srgbClr val="F9CB9C"/>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95"/>
          <p:cNvSpPr txBox="1"/>
          <p:nvPr/>
        </p:nvSpPr>
        <p:spPr>
          <a:xfrm>
            <a:off x="806325" y="4490800"/>
            <a:ext cx="1724100" cy="283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Tenant Hash Tables</a:t>
            </a:r>
            <a:endParaRPr b="0" sz="1400" strike="noStrike">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35" name="Shape 3035"/>
        <p:cNvGrpSpPr/>
        <p:nvPr/>
      </p:nvGrpSpPr>
      <p:grpSpPr>
        <a:xfrm>
          <a:off x="0" y="0"/>
          <a:ext cx="0" cy="0"/>
          <a:chOff x="0" y="0"/>
          <a:chExt cx="0" cy="0"/>
        </a:xfrm>
      </p:grpSpPr>
      <p:sp>
        <p:nvSpPr>
          <p:cNvPr id="3036" name="Google Shape;3036;p96"/>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spcBef>
                <a:spcPts val="0"/>
              </a:spcBef>
              <a:spcAft>
                <a:spcPts val="0"/>
              </a:spcAft>
              <a:buNone/>
            </a:pPr>
            <a:r>
              <a:rPr b="0" lang="en" sz="2800" strike="noStrike">
                <a:solidFill>
                  <a:srgbClr val="000000"/>
                </a:solidFill>
                <a:latin typeface="Calibri"/>
                <a:ea typeface="Calibri"/>
                <a:cs typeface="Calibri"/>
                <a:sym typeface="Calibri"/>
              </a:rPr>
              <a:t>1000 Foot View Of Splinter</a:t>
            </a:r>
            <a:endParaRPr b="0" sz="2800" strike="noStrike">
              <a:solidFill>
                <a:srgbClr val="000000"/>
              </a:solidFill>
              <a:latin typeface="Calibri"/>
              <a:ea typeface="Calibri"/>
              <a:cs typeface="Calibri"/>
              <a:sym typeface="Calibri"/>
            </a:endParaRPr>
          </a:p>
        </p:txBody>
      </p:sp>
      <p:sp>
        <p:nvSpPr>
          <p:cNvPr id="3037" name="Google Shape;3037;p96"/>
          <p:cNvSpPr/>
          <p:nvPr/>
        </p:nvSpPr>
        <p:spPr>
          <a:xfrm>
            <a:off x="6220800" y="1401835"/>
            <a:ext cx="2571300" cy="61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3038" name="Google Shape;3038;p96"/>
          <p:cNvSpPr/>
          <p:nvPr/>
        </p:nvSpPr>
        <p:spPr>
          <a:xfrm>
            <a:off x="6220800" y="2600236"/>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 provides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memory-safety</a:t>
            </a:r>
            <a:endParaRPr b="0" sz="1800" strike="noStrike">
              <a:latin typeface="Arial"/>
              <a:ea typeface="Arial"/>
              <a:cs typeface="Arial"/>
              <a:sym typeface="Arial"/>
            </a:endParaRPr>
          </a:p>
        </p:txBody>
      </p:sp>
      <p:sp>
        <p:nvSpPr>
          <p:cNvPr id="3039" name="Google Shape;3039;p96"/>
          <p:cNvSpPr/>
          <p:nvPr/>
        </p:nvSpPr>
        <p:spPr>
          <a:xfrm>
            <a:off x="6220800" y="3906395"/>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Extensions do not</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share state</a:t>
            </a:r>
            <a:endParaRPr b="0" sz="1800" strike="noStrike">
              <a:latin typeface="Arial"/>
              <a:ea typeface="Arial"/>
              <a:cs typeface="Arial"/>
              <a:sym typeface="Arial"/>
            </a:endParaRPr>
          </a:p>
        </p:txBody>
      </p:sp>
      <p:sp>
        <p:nvSpPr>
          <p:cNvPr id="3040" name="Google Shape;3040;p96"/>
          <p:cNvSpPr/>
          <p:nvPr/>
        </p:nvSpPr>
        <p:spPr>
          <a:xfrm>
            <a:off x="6220800" y="2600236"/>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 provides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memory-safety</a:t>
            </a:r>
            <a:endParaRPr b="0" sz="1800" strike="noStrike">
              <a:latin typeface="Arial"/>
              <a:ea typeface="Arial"/>
              <a:cs typeface="Arial"/>
              <a:sym typeface="Arial"/>
            </a:endParaRPr>
          </a:p>
        </p:txBody>
      </p:sp>
      <p:sp>
        <p:nvSpPr>
          <p:cNvPr id="3041" name="Google Shape;3041;p96"/>
          <p:cNvSpPr/>
          <p:nvPr/>
        </p:nvSpPr>
        <p:spPr>
          <a:xfrm>
            <a:off x="6220800" y="3906395"/>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Extensions do not</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share state</a:t>
            </a:r>
            <a:endParaRPr b="0" sz="1800" strike="noStrike">
              <a:latin typeface="Arial"/>
              <a:ea typeface="Arial"/>
              <a:cs typeface="Arial"/>
              <a:sym typeface="Arial"/>
            </a:endParaRPr>
          </a:p>
        </p:txBody>
      </p:sp>
      <p:sp>
        <p:nvSpPr>
          <p:cNvPr id="3042" name="Google Shape;3042;p96"/>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3043" name="Google Shape;3043;p96"/>
          <p:cNvSpPr/>
          <p:nvPr/>
        </p:nvSpPr>
        <p:spPr>
          <a:xfrm>
            <a:off x="3948004"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3044" name="Google Shape;3044;p96"/>
          <p:cNvSpPr/>
          <p:nvPr/>
        </p:nvSpPr>
        <p:spPr>
          <a:xfrm>
            <a:off x="296116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grpSp>
        <p:nvGrpSpPr>
          <p:cNvPr id="3045" name="Google Shape;3045;p96"/>
          <p:cNvGrpSpPr/>
          <p:nvPr/>
        </p:nvGrpSpPr>
        <p:grpSpPr>
          <a:xfrm>
            <a:off x="3950675" y="2105905"/>
            <a:ext cx="580725" cy="980049"/>
            <a:chOff x="4355280" y="2321580"/>
            <a:chExt cx="640200" cy="1080420"/>
          </a:xfrm>
        </p:grpSpPr>
        <p:sp>
          <p:nvSpPr>
            <p:cNvPr id="3046" name="Google Shape;3046;p96"/>
            <p:cNvSpPr/>
            <p:nvPr/>
          </p:nvSpPr>
          <p:spPr>
            <a:xfrm flipH="1" rot="10800000">
              <a:off x="4355280" y="2321580"/>
              <a:ext cx="640200" cy="6225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047" name="Google Shape;3047;p96"/>
            <p:cNvGrpSpPr/>
            <p:nvPr/>
          </p:nvGrpSpPr>
          <p:grpSpPr>
            <a:xfrm>
              <a:off x="4521240" y="3236100"/>
              <a:ext cx="307740" cy="83100"/>
              <a:chOff x="4521240" y="3236100"/>
              <a:chExt cx="307740" cy="83100"/>
            </a:xfrm>
          </p:grpSpPr>
          <p:sp>
            <p:nvSpPr>
              <p:cNvPr id="3048" name="Google Shape;3048;p96"/>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49" name="Google Shape;3049;p96"/>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50" name="Google Shape;3050;p96"/>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51" name="Google Shape;3051;p96"/>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52" name="Google Shape;3052;p96"/>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053" name="Google Shape;3053;p96"/>
            <p:cNvSpPr/>
            <p:nvPr/>
          </p:nvSpPr>
          <p:spPr>
            <a:xfrm flipH="1" rot="10800000">
              <a:off x="4372920" y="336130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054" name="Google Shape;3054;p96"/>
            <p:cNvSpPr/>
            <p:nvPr/>
          </p:nvSpPr>
          <p:spPr>
            <a:xfrm flipH="1" rot="10800000">
              <a:off x="4823280" y="340162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055" name="Google Shape;3055;p96"/>
            <p:cNvSpPr/>
            <p:nvPr/>
          </p:nvSpPr>
          <p:spPr>
            <a:xfrm flipH="1" rot="10800000">
              <a:off x="4823280" y="3383658"/>
              <a:ext cx="166698" cy="702"/>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056" name="Google Shape;3056;p96"/>
            <p:cNvSpPr/>
            <p:nvPr/>
          </p:nvSpPr>
          <p:spPr>
            <a:xfrm flipH="1" rot="10800000">
              <a:off x="4823280" y="33177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3057" name="Google Shape;3057;p96"/>
            <p:cNvGrpSpPr/>
            <p:nvPr/>
          </p:nvGrpSpPr>
          <p:grpSpPr>
            <a:xfrm>
              <a:off x="4522680" y="3111960"/>
              <a:ext cx="245520" cy="83400"/>
              <a:chOff x="4522680" y="3111960"/>
              <a:chExt cx="245520" cy="83400"/>
            </a:xfrm>
          </p:grpSpPr>
          <p:sp>
            <p:nvSpPr>
              <p:cNvPr id="3058" name="Google Shape;3058;p96"/>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59" name="Google Shape;3059;p96"/>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0" name="Google Shape;3060;p96"/>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1" name="Google Shape;3061;p96"/>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062" name="Google Shape;3062;p96"/>
            <p:cNvSpPr/>
            <p:nvPr/>
          </p:nvSpPr>
          <p:spPr>
            <a:xfrm flipH="1" rot="10800000">
              <a:off x="43729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063" name="Google Shape;3063;p96"/>
            <p:cNvSpPr/>
            <p:nvPr/>
          </p:nvSpPr>
          <p:spPr>
            <a:xfrm flipH="1" rot="10800000">
              <a:off x="47491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grpSp>
        <p:nvGrpSpPr>
          <p:cNvPr id="3064" name="Google Shape;3064;p96"/>
          <p:cNvGrpSpPr/>
          <p:nvPr/>
        </p:nvGrpSpPr>
        <p:grpSpPr>
          <a:xfrm>
            <a:off x="2971333" y="2138833"/>
            <a:ext cx="580725" cy="875279"/>
            <a:chOff x="3275640" y="2357880"/>
            <a:chExt cx="640200" cy="964920"/>
          </a:xfrm>
        </p:grpSpPr>
        <p:sp>
          <p:nvSpPr>
            <p:cNvPr id="3065" name="Google Shape;3065;p96"/>
            <p:cNvSpPr/>
            <p:nvPr/>
          </p:nvSpPr>
          <p:spPr>
            <a:xfrm flipH="1" rot="10800000">
              <a:off x="3275640" y="2357880"/>
              <a:ext cx="640200" cy="611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066" name="Google Shape;3066;p96"/>
            <p:cNvGrpSpPr/>
            <p:nvPr/>
          </p:nvGrpSpPr>
          <p:grpSpPr>
            <a:xfrm>
              <a:off x="3410280" y="2988000"/>
              <a:ext cx="370680" cy="334800"/>
              <a:chOff x="3410280" y="2988000"/>
              <a:chExt cx="370680" cy="334800"/>
            </a:xfrm>
          </p:grpSpPr>
          <p:sp>
            <p:nvSpPr>
              <p:cNvPr id="3067" name="Google Shape;3067;p96"/>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8" name="Google Shape;3068;p96"/>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9" name="Google Shape;3069;p96"/>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0" name="Google Shape;3070;p96"/>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1" name="Google Shape;3071;p96"/>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2" name="Google Shape;3072;p96"/>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3" name="Google Shape;3073;p96"/>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4" name="Google Shape;3074;p96"/>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5" name="Google Shape;3075;p96"/>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3076" name="Google Shape;3076;p96"/>
          <p:cNvGrpSpPr/>
          <p:nvPr/>
        </p:nvGrpSpPr>
        <p:grpSpPr>
          <a:xfrm>
            <a:off x="1991665" y="2107701"/>
            <a:ext cx="581270" cy="1010256"/>
            <a:chOff x="2195640" y="2323560"/>
            <a:chExt cx="640800" cy="1113720"/>
          </a:xfrm>
        </p:grpSpPr>
        <p:sp>
          <p:nvSpPr>
            <p:cNvPr id="3077" name="Google Shape;3077;p96"/>
            <p:cNvSpPr/>
            <p:nvPr/>
          </p:nvSpPr>
          <p:spPr>
            <a:xfrm flipH="1" rot="10800000">
              <a:off x="2195640" y="2323560"/>
              <a:ext cx="640800" cy="634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078" name="Google Shape;3078;p96"/>
            <p:cNvGrpSpPr/>
            <p:nvPr/>
          </p:nvGrpSpPr>
          <p:grpSpPr>
            <a:xfrm>
              <a:off x="2365920" y="2989860"/>
              <a:ext cx="299520" cy="447420"/>
              <a:chOff x="2365920" y="2989860"/>
              <a:chExt cx="299520" cy="447420"/>
            </a:xfrm>
          </p:grpSpPr>
          <p:sp>
            <p:nvSpPr>
              <p:cNvPr id="3079" name="Google Shape;3079;p96"/>
              <p:cNvSpPr/>
              <p:nvPr/>
            </p:nvSpPr>
            <p:spPr>
              <a:xfrm flipH="1" rot="10800000">
                <a:off x="2365920" y="3209160"/>
                <a:ext cx="543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0" name="Google Shape;3080;p96"/>
              <p:cNvSpPr/>
              <p:nvPr/>
            </p:nvSpPr>
            <p:spPr>
              <a:xfrm flipH="1" rot="10800000">
                <a:off x="2584440" y="3044580"/>
                <a:ext cx="540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1" name="Google Shape;3081;p96"/>
              <p:cNvSpPr/>
              <p:nvPr/>
            </p:nvSpPr>
            <p:spPr>
              <a:xfrm flipH="1" rot="10800000">
                <a:off x="2420640" y="2989860"/>
                <a:ext cx="543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2" name="Google Shape;3082;p96"/>
              <p:cNvSpPr/>
              <p:nvPr/>
            </p:nvSpPr>
            <p:spPr>
              <a:xfrm flipH="1" rot="10800000">
                <a:off x="2448000" y="3350460"/>
                <a:ext cx="54300" cy="537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3" name="Google Shape;3083;p96"/>
              <p:cNvSpPr/>
              <p:nvPr/>
            </p:nvSpPr>
            <p:spPr>
              <a:xfrm flipH="1" rot="10800000">
                <a:off x="2529720" y="329232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4" name="Google Shape;3084;p96"/>
              <p:cNvSpPr/>
              <p:nvPr/>
            </p:nvSpPr>
            <p:spPr>
              <a:xfrm flipH="1" rot="10800000">
                <a:off x="2611440" y="321096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085" name="Google Shape;3085;p96"/>
              <p:cNvCxnSpPr/>
              <p:nvPr/>
            </p:nvCxnSpPr>
            <p:spPr>
              <a:xfrm rot="10800000">
                <a:off x="2392860" y="3318780"/>
                <a:ext cx="62700" cy="118500"/>
              </a:xfrm>
              <a:prstGeom prst="straightConnector1">
                <a:avLst/>
              </a:prstGeom>
              <a:noFill/>
              <a:ln cap="flat" cmpd="sng" w="9525">
                <a:solidFill>
                  <a:srgbClr val="000000"/>
                </a:solidFill>
                <a:prstDash val="solid"/>
                <a:miter lim="8000"/>
                <a:headEnd len="sm" w="sm" type="none"/>
                <a:tailEnd len="sm" w="sm" type="none"/>
              </a:ln>
            </p:spPr>
          </p:cxnSp>
          <p:cxnSp>
            <p:nvCxnSpPr>
              <p:cNvPr id="3086" name="Google Shape;3086;p96"/>
              <p:cNvCxnSpPr/>
              <p:nvPr/>
            </p:nvCxnSpPr>
            <p:spPr>
              <a:xfrm rot="10800000">
                <a:off x="2420340" y="3291600"/>
                <a:ext cx="117300" cy="63600"/>
              </a:xfrm>
              <a:prstGeom prst="straightConnector1">
                <a:avLst/>
              </a:prstGeom>
              <a:noFill/>
              <a:ln cap="flat" cmpd="sng" w="9525">
                <a:solidFill>
                  <a:srgbClr val="000000"/>
                </a:solidFill>
                <a:prstDash val="solid"/>
                <a:miter lim="8000"/>
                <a:headEnd len="sm" w="sm" type="none"/>
                <a:tailEnd len="sm" w="sm" type="none"/>
              </a:ln>
            </p:spPr>
          </p:cxnSp>
          <p:cxnSp>
            <p:nvCxnSpPr>
              <p:cNvPr id="3087" name="Google Shape;3087;p96"/>
              <p:cNvCxnSpPr/>
              <p:nvPr/>
            </p:nvCxnSpPr>
            <p:spPr>
              <a:xfrm flipH="1" rot="10800000">
                <a:off x="2576160" y="3312300"/>
                <a:ext cx="42900" cy="42900"/>
              </a:xfrm>
              <a:prstGeom prst="straightConnector1">
                <a:avLst/>
              </a:prstGeom>
              <a:noFill/>
              <a:ln cap="flat" cmpd="sng" w="9525">
                <a:solidFill>
                  <a:srgbClr val="000000"/>
                </a:solidFill>
                <a:prstDash val="solid"/>
                <a:miter lim="8000"/>
                <a:headEnd len="sm" w="sm" type="none"/>
                <a:tailEnd len="sm" w="sm" type="none"/>
              </a:ln>
            </p:spPr>
          </p:cxnSp>
          <p:cxnSp>
            <p:nvCxnSpPr>
              <p:cNvPr id="3088" name="Google Shape;3088;p96"/>
              <p:cNvCxnSpPr/>
              <p:nvPr/>
            </p:nvCxnSpPr>
            <p:spPr>
              <a:xfrm flipH="1">
                <a:off x="2392860" y="3116160"/>
                <a:ext cx="35700" cy="147600"/>
              </a:xfrm>
              <a:prstGeom prst="straightConnector1">
                <a:avLst/>
              </a:prstGeom>
              <a:noFill/>
              <a:ln cap="flat" cmpd="sng" w="9525">
                <a:solidFill>
                  <a:srgbClr val="000000"/>
                </a:solidFill>
                <a:prstDash val="solid"/>
                <a:miter lim="8000"/>
                <a:headEnd len="sm" w="sm" type="none"/>
                <a:tailEnd len="sm" w="sm" type="none"/>
              </a:ln>
            </p:spPr>
          </p:cxnSp>
          <p:cxnSp>
            <p:nvCxnSpPr>
              <p:cNvPr id="3089" name="Google Shape;3089;p96"/>
              <p:cNvCxnSpPr/>
              <p:nvPr/>
            </p:nvCxnSpPr>
            <p:spPr>
              <a:xfrm>
                <a:off x="2466720" y="3116160"/>
                <a:ext cx="90000" cy="231000"/>
              </a:xfrm>
              <a:prstGeom prst="straightConnector1">
                <a:avLst/>
              </a:prstGeom>
              <a:noFill/>
              <a:ln cap="flat" cmpd="sng" w="9525">
                <a:solidFill>
                  <a:srgbClr val="000000"/>
                </a:solidFill>
                <a:prstDash val="solid"/>
                <a:miter lim="8000"/>
                <a:headEnd len="sm" w="sm" type="none"/>
                <a:tailEnd len="sm" w="sm" type="none"/>
              </a:ln>
            </p:spPr>
          </p:cxnSp>
          <p:cxnSp>
            <p:nvCxnSpPr>
              <p:cNvPr id="3090" name="Google Shape;3090;p96"/>
              <p:cNvCxnSpPr/>
              <p:nvPr/>
            </p:nvCxnSpPr>
            <p:spPr>
              <a:xfrm>
                <a:off x="2611440" y="3178800"/>
                <a:ext cx="27300" cy="86700"/>
              </a:xfrm>
              <a:prstGeom prst="straightConnector1">
                <a:avLst/>
              </a:prstGeom>
              <a:noFill/>
              <a:ln cap="flat" cmpd="sng" w="9525">
                <a:solidFill>
                  <a:srgbClr val="000000"/>
                </a:solidFill>
                <a:prstDash val="solid"/>
                <a:miter lim="8000"/>
                <a:headEnd len="sm" w="sm" type="none"/>
                <a:tailEnd len="sm" w="sm" type="none"/>
              </a:ln>
            </p:spPr>
          </p:cxnSp>
        </p:grpSp>
      </p:grpSp>
      <p:cxnSp>
        <p:nvCxnSpPr>
          <p:cNvPr id="3091" name="Google Shape;3091;p96"/>
          <p:cNvCxnSpPr/>
          <p:nvPr/>
        </p:nvCxnSpPr>
        <p:spPr>
          <a:xfrm flipH="1">
            <a:off x="3260420" y="2421945"/>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3092" name="Google Shape;3092;p96"/>
          <p:cNvCxnSpPr/>
          <p:nvPr/>
        </p:nvCxnSpPr>
        <p:spPr>
          <a:xfrm flipH="1">
            <a:off x="4240073" y="2421619"/>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3093" name="Google Shape;3093;p96"/>
          <p:cNvCxnSpPr/>
          <p:nvPr/>
        </p:nvCxnSpPr>
        <p:spPr>
          <a:xfrm flipH="1">
            <a:off x="2281419" y="2421292"/>
            <a:ext cx="1500" cy="282300"/>
          </a:xfrm>
          <a:prstGeom prst="straightConnector1">
            <a:avLst/>
          </a:prstGeom>
          <a:noFill/>
          <a:ln cap="flat" cmpd="sng" w="146150">
            <a:solidFill>
              <a:srgbClr val="FF000A"/>
            </a:solidFill>
            <a:prstDash val="solid"/>
            <a:round/>
            <a:headEnd len="sm" w="sm" type="none"/>
            <a:tailEnd len="med" w="med" type="triangle"/>
          </a:ln>
        </p:spPr>
      </p:cxnSp>
      <p:sp>
        <p:nvSpPr>
          <p:cNvPr id="3094" name="Google Shape;3094;p96"/>
          <p:cNvSpPr/>
          <p:nvPr/>
        </p:nvSpPr>
        <p:spPr>
          <a:xfrm>
            <a:off x="648531" y="2066997"/>
            <a:ext cx="5225400" cy="2753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Splinter</a:t>
            </a:r>
            <a:endParaRPr b="0" sz="1800" strike="noStrike">
              <a:latin typeface="Arial"/>
              <a:ea typeface="Arial"/>
              <a:cs typeface="Arial"/>
              <a:sym typeface="Arial"/>
            </a:endParaRPr>
          </a:p>
        </p:txBody>
      </p:sp>
      <p:grpSp>
        <p:nvGrpSpPr>
          <p:cNvPr id="3095" name="Google Shape;3095;p96"/>
          <p:cNvGrpSpPr/>
          <p:nvPr/>
        </p:nvGrpSpPr>
        <p:grpSpPr>
          <a:xfrm>
            <a:off x="2956965" y="1105849"/>
            <a:ext cx="623777" cy="570711"/>
            <a:chOff x="3259800" y="715080"/>
            <a:chExt cx="687660" cy="629160"/>
          </a:xfrm>
        </p:grpSpPr>
        <p:sp>
          <p:nvSpPr>
            <p:cNvPr id="3096" name="Google Shape;3096;p96"/>
            <p:cNvSpPr/>
            <p:nvPr/>
          </p:nvSpPr>
          <p:spPr>
            <a:xfrm flipH="1" rot="10800000">
              <a:off x="3308760" y="78324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97" name="Google Shape;3097;p96"/>
            <p:cNvSpPr/>
            <p:nvPr/>
          </p:nvSpPr>
          <p:spPr>
            <a:xfrm flipH="1" rot="10800000">
              <a:off x="3259800" y="71508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098" name="Google Shape;3098;p96"/>
          <p:cNvGrpSpPr/>
          <p:nvPr/>
        </p:nvGrpSpPr>
        <p:grpSpPr>
          <a:xfrm>
            <a:off x="2265972" y="1105849"/>
            <a:ext cx="623286" cy="570711"/>
            <a:chOff x="2498040" y="715080"/>
            <a:chExt cx="687120" cy="629160"/>
          </a:xfrm>
        </p:grpSpPr>
        <p:sp>
          <p:nvSpPr>
            <p:cNvPr id="3099" name="Google Shape;3099;p96"/>
            <p:cNvSpPr/>
            <p:nvPr/>
          </p:nvSpPr>
          <p:spPr>
            <a:xfrm flipH="1" rot="10800000">
              <a:off x="2547360" y="78324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00" name="Google Shape;3100;p96"/>
            <p:cNvSpPr/>
            <p:nvPr/>
          </p:nvSpPr>
          <p:spPr>
            <a:xfrm flipH="1" rot="10800000">
              <a:off x="2498040" y="71508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101" name="Google Shape;3101;p96"/>
          <p:cNvGrpSpPr/>
          <p:nvPr/>
        </p:nvGrpSpPr>
        <p:grpSpPr>
          <a:xfrm>
            <a:off x="3632936" y="1113795"/>
            <a:ext cx="623722" cy="557867"/>
            <a:chOff x="4005000" y="723840"/>
            <a:chExt cx="687600" cy="615000"/>
          </a:xfrm>
        </p:grpSpPr>
        <p:sp>
          <p:nvSpPr>
            <p:cNvPr id="3102" name="Google Shape;3102;p96"/>
            <p:cNvSpPr/>
            <p:nvPr/>
          </p:nvSpPr>
          <p:spPr>
            <a:xfrm flipH="1" rot="10800000">
              <a:off x="4057200" y="7784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03" name="Google Shape;3103;p96"/>
            <p:cNvSpPr/>
            <p:nvPr/>
          </p:nvSpPr>
          <p:spPr>
            <a:xfrm flipH="1" rot="10800000">
              <a:off x="4005000" y="7238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104" name="Google Shape;3104;p96"/>
          <p:cNvSpPr/>
          <p:nvPr/>
        </p:nvSpPr>
        <p:spPr>
          <a:xfrm>
            <a:off x="4478649" y="1212187"/>
            <a:ext cx="10239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3105" name="Google Shape;3105;p96"/>
          <p:cNvGrpSpPr/>
          <p:nvPr/>
        </p:nvGrpSpPr>
        <p:grpSpPr>
          <a:xfrm>
            <a:off x="914683" y="3637834"/>
            <a:ext cx="1655639" cy="819111"/>
            <a:chOff x="1008360" y="4010400"/>
            <a:chExt cx="1825200" cy="903000"/>
          </a:xfrm>
        </p:grpSpPr>
        <p:grpSp>
          <p:nvGrpSpPr>
            <p:cNvPr id="3106" name="Google Shape;3106;p96"/>
            <p:cNvGrpSpPr/>
            <p:nvPr/>
          </p:nvGrpSpPr>
          <p:grpSpPr>
            <a:xfrm>
              <a:off x="1008360" y="4010400"/>
              <a:ext cx="457200" cy="903000"/>
              <a:chOff x="1008360" y="4010400"/>
              <a:chExt cx="457200" cy="903000"/>
            </a:xfrm>
          </p:grpSpPr>
          <p:sp>
            <p:nvSpPr>
              <p:cNvPr id="3107" name="Google Shape;3107;p96"/>
              <p:cNvSpPr/>
              <p:nvPr/>
            </p:nvSpPr>
            <p:spPr>
              <a:xfrm>
                <a:off x="1008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08" name="Google Shape;3108;p96"/>
              <p:cNvSpPr/>
              <p:nvPr/>
            </p:nvSpPr>
            <p:spPr>
              <a:xfrm>
                <a:off x="1008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09" name="Google Shape;3109;p96"/>
              <p:cNvSpPr/>
              <p:nvPr/>
            </p:nvSpPr>
            <p:spPr>
              <a:xfrm>
                <a:off x="1008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10" name="Google Shape;3110;p96"/>
              <p:cNvSpPr/>
              <p:nvPr/>
            </p:nvSpPr>
            <p:spPr>
              <a:xfrm>
                <a:off x="1008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11" name="Google Shape;3111;p96"/>
              <p:cNvSpPr/>
              <p:nvPr/>
            </p:nvSpPr>
            <p:spPr>
              <a:xfrm>
                <a:off x="1008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112" name="Google Shape;3112;p96"/>
            <p:cNvGrpSpPr/>
            <p:nvPr/>
          </p:nvGrpSpPr>
          <p:grpSpPr>
            <a:xfrm>
              <a:off x="1692360" y="4010400"/>
              <a:ext cx="457200" cy="903000"/>
              <a:chOff x="1692360" y="4010400"/>
              <a:chExt cx="457200" cy="903000"/>
            </a:xfrm>
          </p:grpSpPr>
          <p:sp>
            <p:nvSpPr>
              <p:cNvPr id="3113" name="Google Shape;3113;p96"/>
              <p:cNvSpPr/>
              <p:nvPr/>
            </p:nvSpPr>
            <p:spPr>
              <a:xfrm>
                <a:off x="1692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14" name="Google Shape;3114;p96"/>
              <p:cNvSpPr/>
              <p:nvPr/>
            </p:nvSpPr>
            <p:spPr>
              <a:xfrm>
                <a:off x="1692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15" name="Google Shape;3115;p96"/>
              <p:cNvSpPr/>
              <p:nvPr/>
            </p:nvSpPr>
            <p:spPr>
              <a:xfrm>
                <a:off x="1692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16" name="Google Shape;3116;p96"/>
              <p:cNvSpPr/>
              <p:nvPr/>
            </p:nvSpPr>
            <p:spPr>
              <a:xfrm>
                <a:off x="1692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17" name="Google Shape;3117;p96"/>
              <p:cNvSpPr/>
              <p:nvPr/>
            </p:nvSpPr>
            <p:spPr>
              <a:xfrm>
                <a:off x="1692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118" name="Google Shape;3118;p96"/>
            <p:cNvGrpSpPr/>
            <p:nvPr/>
          </p:nvGrpSpPr>
          <p:grpSpPr>
            <a:xfrm>
              <a:off x="2376360" y="4010400"/>
              <a:ext cx="457200" cy="903000"/>
              <a:chOff x="2376360" y="4010400"/>
              <a:chExt cx="457200" cy="903000"/>
            </a:xfrm>
          </p:grpSpPr>
          <p:sp>
            <p:nvSpPr>
              <p:cNvPr id="3119" name="Google Shape;3119;p96"/>
              <p:cNvSpPr/>
              <p:nvPr/>
            </p:nvSpPr>
            <p:spPr>
              <a:xfrm>
                <a:off x="2376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0" name="Google Shape;3120;p96"/>
              <p:cNvSpPr/>
              <p:nvPr/>
            </p:nvSpPr>
            <p:spPr>
              <a:xfrm>
                <a:off x="2376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1" name="Google Shape;3121;p96"/>
              <p:cNvSpPr/>
              <p:nvPr/>
            </p:nvSpPr>
            <p:spPr>
              <a:xfrm>
                <a:off x="2376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2" name="Google Shape;3122;p96"/>
              <p:cNvSpPr/>
              <p:nvPr/>
            </p:nvSpPr>
            <p:spPr>
              <a:xfrm>
                <a:off x="2376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3" name="Google Shape;3123;p96"/>
              <p:cNvSpPr/>
              <p:nvPr/>
            </p:nvSpPr>
            <p:spPr>
              <a:xfrm>
                <a:off x="2376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3124" name="Google Shape;3124;p96"/>
          <p:cNvGrpSpPr/>
          <p:nvPr/>
        </p:nvGrpSpPr>
        <p:grpSpPr>
          <a:xfrm>
            <a:off x="3333919" y="3471290"/>
            <a:ext cx="2418691" cy="992404"/>
            <a:chOff x="3675360" y="3826800"/>
            <a:chExt cx="2666400" cy="1094040"/>
          </a:xfrm>
        </p:grpSpPr>
        <p:sp>
          <p:nvSpPr>
            <p:cNvPr id="3125" name="Google Shape;3125;p96"/>
            <p:cNvSpPr/>
            <p:nvPr/>
          </p:nvSpPr>
          <p:spPr>
            <a:xfrm rot="10800000">
              <a:off x="5999160" y="4702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6" name="Google Shape;3126;p96"/>
            <p:cNvSpPr/>
            <p:nvPr/>
          </p:nvSpPr>
          <p:spPr>
            <a:xfrm rot="10800000">
              <a:off x="5455320" y="459504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7" name="Google Shape;3127;p96"/>
            <p:cNvSpPr/>
            <p:nvPr/>
          </p:nvSpPr>
          <p:spPr>
            <a:xfrm rot="10800000">
              <a:off x="5526960" y="4847340"/>
              <a:ext cx="343200" cy="735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8" name="Google Shape;3128;p96"/>
            <p:cNvSpPr/>
            <p:nvPr/>
          </p:nvSpPr>
          <p:spPr>
            <a:xfrm rot="10800000">
              <a:off x="5925720" y="44560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9" name="Google Shape;3129;p96"/>
            <p:cNvSpPr/>
            <p:nvPr/>
          </p:nvSpPr>
          <p:spPr>
            <a:xfrm rot="10800000">
              <a:off x="4929600" y="47059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0" name="Google Shape;3130;p96"/>
            <p:cNvSpPr/>
            <p:nvPr/>
          </p:nvSpPr>
          <p:spPr>
            <a:xfrm rot="10800000">
              <a:off x="5421480" y="440748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1" name="Google Shape;3131;p96"/>
            <p:cNvSpPr/>
            <p:nvPr/>
          </p:nvSpPr>
          <p:spPr>
            <a:xfrm rot="10800000">
              <a:off x="4917360" y="4299480"/>
              <a:ext cx="3426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2" name="Google Shape;3132;p96"/>
            <p:cNvSpPr/>
            <p:nvPr/>
          </p:nvSpPr>
          <p:spPr>
            <a:xfrm rot="10800000">
              <a:off x="4989360" y="45262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3" name="Google Shape;3133;p96"/>
            <p:cNvSpPr/>
            <p:nvPr/>
          </p:nvSpPr>
          <p:spPr>
            <a:xfrm rot="10800000">
              <a:off x="5368440" y="41605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4" name="Google Shape;3134;p96"/>
            <p:cNvSpPr/>
            <p:nvPr/>
          </p:nvSpPr>
          <p:spPr>
            <a:xfrm rot="10800000">
              <a:off x="4351200" y="441000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5" name="Google Shape;3135;p96"/>
            <p:cNvSpPr/>
            <p:nvPr/>
          </p:nvSpPr>
          <p:spPr>
            <a:xfrm rot="10800000">
              <a:off x="4198800" y="4272420"/>
              <a:ext cx="342600" cy="735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6" name="Google Shape;3136;p96"/>
            <p:cNvSpPr/>
            <p:nvPr/>
          </p:nvSpPr>
          <p:spPr>
            <a:xfrm rot="10800000">
              <a:off x="3675360" y="4164540"/>
              <a:ext cx="342600" cy="74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7" name="Google Shape;3137;p96"/>
            <p:cNvSpPr/>
            <p:nvPr/>
          </p:nvSpPr>
          <p:spPr>
            <a:xfrm rot="10800000">
              <a:off x="3763920" y="4306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8" name="Google Shape;3138;p96"/>
            <p:cNvSpPr/>
            <p:nvPr/>
          </p:nvSpPr>
          <p:spPr>
            <a:xfrm rot="10800000">
              <a:off x="4126080" y="39996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9" name="Google Shape;3139;p96"/>
            <p:cNvSpPr/>
            <p:nvPr/>
          </p:nvSpPr>
          <p:spPr>
            <a:xfrm rot="10800000">
              <a:off x="5205480" y="394236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40" name="Google Shape;3140;p96"/>
            <p:cNvSpPr/>
            <p:nvPr/>
          </p:nvSpPr>
          <p:spPr>
            <a:xfrm rot="10800000">
              <a:off x="4740240" y="38268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41" name="Google Shape;3141;p96"/>
            <p:cNvSpPr/>
            <p:nvPr/>
          </p:nvSpPr>
          <p:spPr>
            <a:xfrm rot="10800000">
              <a:off x="4649460" y="4077000"/>
              <a:ext cx="3423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42" name="Google Shape;3142;p96"/>
            <p:cNvSpPr/>
            <p:nvPr/>
          </p:nvSpPr>
          <p:spPr>
            <a:xfrm rot="10800000">
              <a:off x="4359360" y="462924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43" name="Google Shape;3143;p96"/>
            <p:cNvSpPr/>
            <p:nvPr/>
          </p:nvSpPr>
          <p:spPr>
            <a:xfrm rot="10800000">
              <a:off x="5802720" y="4275060"/>
              <a:ext cx="343200" cy="741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3144" name="Google Shape;3144;p96"/>
          <p:cNvCxnSpPr>
            <a:stCxn id="3119" idx="3"/>
          </p:cNvCxnSpPr>
          <p:nvPr/>
        </p:nvCxnSpPr>
        <p:spPr>
          <a:xfrm flipH="1" rot="10800000">
            <a:off x="2570322" y="3646133"/>
            <a:ext cx="1172100" cy="74700"/>
          </a:xfrm>
          <a:prstGeom prst="straightConnector1">
            <a:avLst/>
          </a:prstGeom>
          <a:noFill/>
          <a:ln cap="flat" cmpd="sng" w="19050">
            <a:solidFill>
              <a:srgbClr val="000000"/>
            </a:solidFill>
            <a:prstDash val="solid"/>
            <a:round/>
            <a:headEnd len="sm" w="sm" type="none"/>
            <a:tailEnd len="med" w="med" type="triangle"/>
          </a:ln>
        </p:spPr>
      </p:cxnSp>
      <p:cxnSp>
        <p:nvCxnSpPr>
          <p:cNvPr id="3145" name="Google Shape;3145;p96"/>
          <p:cNvCxnSpPr>
            <a:stCxn id="3121" idx="3"/>
          </p:cNvCxnSpPr>
          <p:nvPr/>
        </p:nvCxnSpPr>
        <p:spPr>
          <a:xfrm>
            <a:off x="2570322" y="4047389"/>
            <a:ext cx="1945800" cy="70500"/>
          </a:xfrm>
          <a:prstGeom prst="straightConnector1">
            <a:avLst/>
          </a:prstGeom>
          <a:noFill/>
          <a:ln cap="flat" cmpd="sng" w="19050">
            <a:solidFill>
              <a:srgbClr val="000000"/>
            </a:solidFill>
            <a:prstDash val="solid"/>
            <a:round/>
            <a:headEnd len="sm" w="sm" type="none"/>
            <a:tailEnd len="med" w="med" type="triangle"/>
          </a:ln>
        </p:spPr>
      </p:cxnSp>
      <p:cxnSp>
        <p:nvCxnSpPr>
          <p:cNvPr id="3146" name="Google Shape;3146;p96"/>
          <p:cNvCxnSpPr>
            <a:stCxn id="3123" idx="3"/>
          </p:cNvCxnSpPr>
          <p:nvPr/>
        </p:nvCxnSpPr>
        <p:spPr>
          <a:xfrm flipH="1" rot="10800000">
            <a:off x="2570322" y="3881345"/>
            <a:ext cx="1228500" cy="492600"/>
          </a:xfrm>
          <a:prstGeom prst="straightConnector1">
            <a:avLst/>
          </a:prstGeom>
          <a:noFill/>
          <a:ln cap="flat" cmpd="sng" w="19050">
            <a:solidFill>
              <a:srgbClr val="000000"/>
            </a:solidFill>
            <a:prstDash val="solid"/>
            <a:round/>
            <a:headEnd len="sm" w="sm" type="none"/>
            <a:tailEnd len="med" w="med" type="triangle"/>
          </a:ln>
        </p:spPr>
      </p:cxnSp>
      <p:sp>
        <p:nvSpPr>
          <p:cNvPr id="3147" name="Google Shape;3147;p96"/>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3148" name="Google Shape;3148;p96"/>
          <p:cNvSpPr/>
          <p:nvPr/>
        </p:nvSpPr>
        <p:spPr>
          <a:xfrm flipH="1" rot="10800000">
            <a:off x="3954959" y="2626049"/>
            <a:ext cx="580800" cy="564600"/>
          </a:xfrm>
          <a:prstGeom prst="rect">
            <a:avLst/>
          </a:prstGeom>
          <a:solidFill>
            <a:srgbClr val="7DB1DC"/>
          </a:solidFill>
          <a:ln cap="flat" cmpd="sng" w="2857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149" name="Google Shape;3149;p96"/>
          <p:cNvGrpSpPr/>
          <p:nvPr/>
        </p:nvGrpSpPr>
        <p:grpSpPr>
          <a:xfrm>
            <a:off x="4105797" y="2936113"/>
            <a:ext cx="279151" cy="75380"/>
            <a:chOff x="4521240" y="3236100"/>
            <a:chExt cx="307740" cy="83100"/>
          </a:xfrm>
        </p:grpSpPr>
        <p:sp>
          <p:nvSpPr>
            <p:cNvPr id="3150" name="Google Shape;3150;p96"/>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51" name="Google Shape;3151;p96"/>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52" name="Google Shape;3152;p96"/>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53" name="Google Shape;3153;p96"/>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54" name="Google Shape;3154;p96"/>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155" name="Google Shape;3155;p96"/>
          <p:cNvSpPr/>
          <p:nvPr/>
        </p:nvSpPr>
        <p:spPr>
          <a:xfrm flipH="1" rot="10800000">
            <a:off x="3954961" y="2973471"/>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3156" name="Google Shape;3156;p96"/>
          <p:cNvGrpSpPr/>
          <p:nvPr/>
        </p:nvGrpSpPr>
        <p:grpSpPr>
          <a:xfrm>
            <a:off x="4102523" y="2822859"/>
            <a:ext cx="222711" cy="75652"/>
            <a:chOff x="4522680" y="3111960"/>
            <a:chExt cx="245520" cy="83400"/>
          </a:xfrm>
        </p:grpSpPr>
        <p:sp>
          <p:nvSpPr>
            <p:cNvPr id="3157" name="Google Shape;3157;p96"/>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58" name="Google Shape;3158;p96"/>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59" name="Google Shape;3159;p96"/>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60" name="Google Shape;3160;p96"/>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161" name="Google Shape;3161;p96"/>
          <p:cNvSpPr/>
          <p:nvPr/>
        </p:nvSpPr>
        <p:spPr>
          <a:xfrm flipH="1" rot="10800000">
            <a:off x="3950630" y="2860330"/>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162" name="Google Shape;3162;p96"/>
          <p:cNvSpPr/>
          <p:nvPr/>
        </p:nvSpPr>
        <p:spPr>
          <a:xfrm flipH="1" rot="10800000">
            <a:off x="4320585" y="2861452"/>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163" name="Google Shape;3163;p96"/>
          <p:cNvSpPr/>
          <p:nvPr/>
        </p:nvSpPr>
        <p:spPr>
          <a:xfrm flipH="1" rot="10800000">
            <a:off x="2971403" y="2584712"/>
            <a:ext cx="580800" cy="554700"/>
          </a:xfrm>
          <a:prstGeom prst="rect">
            <a:avLst/>
          </a:prstGeom>
          <a:solidFill>
            <a:srgbClr val="ECDAEE"/>
          </a:solidFill>
          <a:ln cap="flat" cmpd="sng" w="2857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164" name="Google Shape;3164;p96"/>
          <p:cNvGrpSpPr/>
          <p:nvPr/>
        </p:nvGrpSpPr>
        <p:grpSpPr>
          <a:xfrm>
            <a:off x="3093465" y="2710415"/>
            <a:ext cx="336244" cy="303697"/>
            <a:chOff x="3410280" y="2988000"/>
            <a:chExt cx="370680" cy="334800"/>
          </a:xfrm>
        </p:grpSpPr>
        <p:sp>
          <p:nvSpPr>
            <p:cNvPr id="3165" name="Google Shape;3165;p96"/>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66" name="Google Shape;3166;p96"/>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67" name="Google Shape;3167;p96"/>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68" name="Google Shape;3168;p96"/>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69" name="Google Shape;3169;p96"/>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70" name="Google Shape;3170;p96"/>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71" name="Google Shape;3171;p96"/>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72" name="Google Shape;3172;p96"/>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73" name="Google Shape;3173;p96"/>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174" name="Google Shape;3174;p96"/>
          <p:cNvSpPr/>
          <p:nvPr/>
        </p:nvSpPr>
        <p:spPr>
          <a:xfrm flipH="1" rot="10800000">
            <a:off x="1991636" y="2591274"/>
            <a:ext cx="581400" cy="575400"/>
          </a:xfrm>
          <a:prstGeom prst="rect">
            <a:avLst/>
          </a:prstGeom>
          <a:solidFill>
            <a:srgbClr val="FB9B96"/>
          </a:solidFill>
          <a:ln cap="flat" cmpd="sng" w="2857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75" name="Google Shape;3175;p96"/>
          <p:cNvSpPr/>
          <p:nvPr/>
        </p:nvSpPr>
        <p:spPr>
          <a:xfrm flipH="1" rot="10800000">
            <a:off x="2146094" y="2910909"/>
            <a:ext cx="492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76" name="Google Shape;3176;p96"/>
          <p:cNvSpPr/>
          <p:nvPr/>
        </p:nvSpPr>
        <p:spPr>
          <a:xfrm flipH="1" rot="10800000">
            <a:off x="2344311" y="2761654"/>
            <a:ext cx="489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77" name="Google Shape;3177;p96"/>
          <p:cNvSpPr/>
          <p:nvPr/>
        </p:nvSpPr>
        <p:spPr>
          <a:xfrm flipH="1" rot="10800000">
            <a:off x="2195730" y="2712020"/>
            <a:ext cx="492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78" name="Google Shape;3178;p96"/>
          <p:cNvSpPr/>
          <p:nvPr/>
        </p:nvSpPr>
        <p:spPr>
          <a:xfrm flipH="1" rot="10800000">
            <a:off x="2220548" y="3039160"/>
            <a:ext cx="49200" cy="48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79" name="Google Shape;3179;p96"/>
          <p:cNvSpPr/>
          <p:nvPr/>
        </p:nvSpPr>
        <p:spPr>
          <a:xfrm flipH="1" rot="10800000">
            <a:off x="2368802" y="2912542"/>
            <a:ext cx="489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180" name="Google Shape;3180;p96"/>
          <p:cNvCxnSpPr>
            <a:stCxn id="3177" idx="1"/>
            <a:endCxn id="3175" idx="4"/>
          </p:cNvCxnSpPr>
          <p:nvPr/>
        </p:nvCxnSpPr>
        <p:spPr>
          <a:xfrm flipH="1">
            <a:off x="2170835" y="2754015"/>
            <a:ext cx="32100" cy="156900"/>
          </a:xfrm>
          <a:prstGeom prst="straightConnector1">
            <a:avLst/>
          </a:prstGeom>
          <a:noFill/>
          <a:ln cap="flat" cmpd="sng" w="9525">
            <a:solidFill>
              <a:srgbClr val="000000"/>
            </a:solidFill>
            <a:prstDash val="solid"/>
            <a:round/>
            <a:headEnd len="med" w="med" type="none"/>
            <a:tailEnd len="med" w="med" type="none"/>
          </a:ln>
        </p:spPr>
      </p:cxnSp>
      <p:cxnSp>
        <p:nvCxnSpPr>
          <p:cNvPr id="3181" name="Google Shape;3181;p96"/>
          <p:cNvCxnSpPr>
            <a:stCxn id="3175" idx="7"/>
            <a:endCxn id="3178" idx="3"/>
          </p:cNvCxnSpPr>
          <p:nvPr/>
        </p:nvCxnSpPr>
        <p:spPr>
          <a:xfrm>
            <a:off x="2188089" y="2953160"/>
            <a:ext cx="39600" cy="93000"/>
          </a:xfrm>
          <a:prstGeom prst="straightConnector1">
            <a:avLst/>
          </a:prstGeom>
          <a:noFill/>
          <a:ln cap="flat" cmpd="sng" w="9525">
            <a:solidFill>
              <a:srgbClr val="000000"/>
            </a:solidFill>
            <a:prstDash val="solid"/>
            <a:round/>
            <a:headEnd len="med" w="med" type="none"/>
            <a:tailEnd len="med" w="med" type="none"/>
          </a:ln>
        </p:spPr>
      </p:cxnSp>
      <p:cxnSp>
        <p:nvCxnSpPr>
          <p:cNvPr id="3182" name="Google Shape;3182;p96"/>
          <p:cNvCxnSpPr>
            <a:stCxn id="3176" idx="7"/>
            <a:endCxn id="3179" idx="6"/>
          </p:cNvCxnSpPr>
          <p:nvPr/>
        </p:nvCxnSpPr>
        <p:spPr>
          <a:xfrm>
            <a:off x="2386050" y="2803649"/>
            <a:ext cx="31800" cy="133500"/>
          </a:xfrm>
          <a:prstGeom prst="straightConnector1">
            <a:avLst/>
          </a:prstGeom>
          <a:noFill/>
          <a:ln cap="flat" cmpd="sng" w="9525">
            <a:solidFill>
              <a:srgbClr val="000000"/>
            </a:solidFill>
            <a:prstDash val="solid"/>
            <a:round/>
            <a:headEnd len="med" w="med" type="none"/>
            <a:tailEnd len="med" w="med" type="none"/>
          </a:ln>
        </p:spPr>
      </p:cxnSp>
      <p:cxnSp>
        <p:nvCxnSpPr>
          <p:cNvPr id="3183" name="Google Shape;3183;p96"/>
          <p:cNvCxnSpPr>
            <a:stCxn id="3177" idx="7"/>
          </p:cNvCxnSpPr>
          <p:nvPr/>
        </p:nvCxnSpPr>
        <p:spPr>
          <a:xfrm>
            <a:off x="2237725" y="2754015"/>
            <a:ext cx="130200" cy="173400"/>
          </a:xfrm>
          <a:prstGeom prst="straightConnector1">
            <a:avLst/>
          </a:prstGeom>
          <a:noFill/>
          <a:ln cap="flat" cmpd="sng" w="9525">
            <a:solidFill>
              <a:srgbClr val="000000"/>
            </a:solidFill>
            <a:prstDash val="solid"/>
            <a:round/>
            <a:headEnd len="med" w="med" type="none"/>
            <a:tailEnd len="med" w="med" type="none"/>
          </a:ln>
        </p:spPr>
      </p:cxnSp>
      <p:sp>
        <p:nvSpPr>
          <p:cNvPr id="3184" name="Google Shape;3184;p96"/>
          <p:cNvSpPr/>
          <p:nvPr/>
        </p:nvSpPr>
        <p:spPr>
          <a:xfrm>
            <a:off x="2971193"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3185" name="Google Shape;3185;p96"/>
          <p:cNvSpPr/>
          <p:nvPr/>
        </p:nvSpPr>
        <p:spPr>
          <a:xfrm>
            <a:off x="39517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3186" name="Google Shape;3186;p96"/>
          <p:cNvSpPr txBox="1"/>
          <p:nvPr/>
        </p:nvSpPr>
        <p:spPr>
          <a:xfrm>
            <a:off x="806325" y="4490800"/>
            <a:ext cx="1724100" cy="283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Tenant Hash Tables</a:t>
            </a:r>
            <a:endParaRPr b="0" sz="1400" strike="noStrike">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0" name="Shape 3190"/>
        <p:cNvGrpSpPr/>
        <p:nvPr/>
      </p:nvGrpSpPr>
      <p:grpSpPr>
        <a:xfrm>
          <a:off x="0" y="0"/>
          <a:ext cx="0" cy="0"/>
          <a:chOff x="0" y="0"/>
          <a:chExt cx="0" cy="0"/>
        </a:xfrm>
      </p:grpSpPr>
      <p:sp>
        <p:nvSpPr>
          <p:cNvPr id="3191" name="Google Shape;3191;p97"/>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spcBef>
                <a:spcPts val="0"/>
              </a:spcBef>
              <a:spcAft>
                <a:spcPts val="0"/>
              </a:spcAft>
              <a:buNone/>
            </a:pPr>
            <a:r>
              <a:rPr b="0" lang="en" sz="2800" strike="noStrike">
                <a:solidFill>
                  <a:srgbClr val="000000"/>
                </a:solidFill>
                <a:latin typeface="Calibri"/>
                <a:ea typeface="Calibri"/>
                <a:cs typeface="Calibri"/>
                <a:sym typeface="Calibri"/>
              </a:rPr>
              <a:t>1000 Foot View Of Splinter</a:t>
            </a:r>
            <a:endParaRPr b="0" sz="2800" strike="noStrike">
              <a:solidFill>
                <a:srgbClr val="000000"/>
              </a:solidFill>
              <a:latin typeface="Calibri"/>
              <a:ea typeface="Calibri"/>
              <a:cs typeface="Calibri"/>
              <a:sym typeface="Calibri"/>
            </a:endParaRPr>
          </a:p>
        </p:txBody>
      </p:sp>
      <p:sp>
        <p:nvSpPr>
          <p:cNvPr id="3192" name="Google Shape;3192;p97"/>
          <p:cNvSpPr/>
          <p:nvPr/>
        </p:nvSpPr>
        <p:spPr>
          <a:xfrm>
            <a:off x="6220800" y="1401835"/>
            <a:ext cx="2571300" cy="61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3193" name="Google Shape;3193;p97"/>
          <p:cNvSpPr/>
          <p:nvPr/>
        </p:nvSpPr>
        <p:spPr>
          <a:xfrm>
            <a:off x="6220800" y="2698198"/>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Extensions receive</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references to records</a:t>
            </a:r>
            <a:endParaRPr b="0" sz="1800" strike="noStrike">
              <a:latin typeface="Arial"/>
              <a:ea typeface="Arial"/>
              <a:cs typeface="Arial"/>
              <a:sym typeface="Arial"/>
            </a:endParaRPr>
          </a:p>
        </p:txBody>
      </p:sp>
      <p:sp>
        <p:nvSpPr>
          <p:cNvPr id="3194" name="Google Shape;3194;p97"/>
          <p:cNvSpPr/>
          <p:nvPr/>
        </p:nvSpPr>
        <p:spPr>
          <a:xfrm>
            <a:off x="6220800" y="3906395"/>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Each tenant sees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a custom key-value store</a:t>
            </a:r>
            <a:endParaRPr b="0" sz="1800" strike="noStrike">
              <a:latin typeface="Arial"/>
              <a:ea typeface="Arial"/>
              <a:cs typeface="Arial"/>
              <a:sym typeface="Arial"/>
            </a:endParaRPr>
          </a:p>
        </p:txBody>
      </p:sp>
      <p:sp>
        <p:nvSpPr>
          <p:cNvPr id="3195" name="Google Shape;3195;p97"/>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3196" name="Google Shape;3196;p97"/>
          <p:cNvSpPr/>
          <p:nvPr/>
        </p:nvSpPr>
        <p:spPr>
          <a:xfrm>
            <a:off x="3948004"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3197" name="Google Shape;3197;p97"/>
          <p:cNvSpPr/>
          <p:nvPr/>
        </p:nvSpPr>
        <p:spPr>
          <a:xfrm>
            <a:off x="296116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grpSp>
        <p:nvGrpSpPr>
          <p:cNvPr id="3198" name="Google Shape;3198;p97"/>
          <p:cNvGrpSpPr/>
          <p:nvPr/>
        </p:nvGrpSpPr>
        <p:grpSpPr>
          <a:xfrm>
            <a:off x="3950675" y="2105905"/>
            <a:ext cx="580725" cy="980049"/>
            <a:chOff x="4355280" y="2321580"/>
            <a:chExt cx="640200" cy="1080420"/>
          </a:xfrm>
        </p:grpSpPr>
        <p:sp>
          <p:nvSpPr>
            <p:cNvPr id="3199" name="Google Shape;3199;p97"/>
            <p:cNvSpPr/>
            <p:nvPr/>
          </p:nvSpPr>
          <p:spPr>
            <a:xfrm flipH="1" rot="10800000">
              <a:off x="4355280" y="2321580"/>
              <a:ext cx="640200" cy="6225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200" name="Google Shape;3200;p97"/>
            <p:cNvGrpSpPr/>
            <p:nvPr/>
          </p:nvGrpSpPr>
          <p:grpSpPr>
            <a:xfrm>
              <a:off x="4521240" y="3236100"/>
              <a:ext cx="307740" cy="83100"/>
              <a:chOff x="4521240" y="3236100"/>
              <a:chExt cx="307740" cy="83100"/>
            </a:xfrm>
          </p:grpSpPr>
          <p:sp>
            <p:nvSpPr>
              <p:cNvPr id="3201" name="Google Shape;3201;p97"/>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02" name="Google Shape;3202;p97"/>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03" name="Google Shape;3203;p97"/>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04" name="Google Shape;3204;p97"/>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05" name="Google Shape;3205;p97"/>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206" name="Google Shape;3206;p97"/>
            <p:cNvSpPr/>
            <p:nvPr/>
          </p:nvSpPr>
          <p:spPr>
            <a:xfrm flipH="1" rot="10800000">
              <a:off x="4372920" y="336130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207" name="Google Shape;3207;p97"/>
            <p:cNvSpPr/>
            <p:nvPr/>
          </p:nvSpPr>
          <p:spPr>
            <a:xfrm flipH="1" rot="10800000">
              <a:off x="4823280" y="340162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208" name="Google Shape;3208;p97"/>
            <p:cNvSpPr/>
            <p:nvPr/>
          </p:nvSpPr>
          <p:spPr>
            <a:xfrm flipH="1" rot="10800000">
              <a:off x="4823280" y="3383658"/>
              <a:ext cx="166698" cy="702"/>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209" name="Google Shape;3209;p97"/>
            <p:cNvSpPr/>
            <p:nvPr/>
          </p:nvSpPr>
          <p:spPr>
            <a:xfrm flipH="1" rot="10800000">
              <a:off x="4823280" y="33177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3210" name="Google Shape;3210;p97"/>
            <p:cNvGrpSpPr/>
            <p:nvPr/>
          </p:nvGrpSpPr>
          <p:grpSpPr>
            <a:xfrm>
              <a:off x="4522680" y="3111960"/>
              <a:ext cx="245520" cy="83400"/>
              <a:chOff x="4522680" y="3111960"/>
              <a:chExt cx="245520" cy="83400"/>
            </a:xfrm>
          </p:grpSpPr>
          <p:sp>
            <p:nvSpPr>
              <p:cNvPr id="3211" name="Google Shape;3211;p97"/>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12" name="Google Shape;3212;p97"/>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13" name="Google Shape;3213;p97"/>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14" name="Google Shape;3214;p97"/>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215" name="Google Shape;3215;p97"/>
            <p:cNvSpPr/>
            <p:nvPr/>
          </p:nvSpPr>
          <p:spPr>
            <a:xfrm flipH="1" rot="10800000">
              <a:off x="43729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216" name="Google Shape;3216;p97"/>
            <p:cNvSpPr/>
            <p:nvPr/>
          </p:nvSpPr>
          <p:spPr>
            <a:xfrm flipH="1" rot="10800000">
              <a:off x="47491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grpSp>
        <p:nvGrpSpPr>
          <p:cNvPr id="3217" name="Google Shape;3217;p97"/>
          <p:cNvGrpSpPr/>
          <p:nvPr/>
        </p:nvGrpSpPr>
        <p:grpSpPr>
          <a:xfrm>
            <a:off x="2971333" y="2138833"/>
            <a:ext cx="580725" cy="875279"/>
            <a:chOff x="3275640" y="2357880"/>
            <a:chExt cx="640200" cy="964920"/>
          </a:xfrm>
        </p:grpSpPr>
        <p:sp>
          <p:nvSpPr>
            <p:cNvPr id="3218" name="Google Shape;3218;p97"/>
            <p:cNvSpPr/>
            <p:nvPr/>
          </p:nvSpPr>
          <p:spPr>
            <a:xfrm flipH="1" rot="10800000">
              <a:off x="3275640" y="2357880"/>
              <a:ext cx="640200" cy="611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219" name="Google Shape;3219;p97"/>
            <p:cNvGrpSpPr/>
            <p:nvPr/>
          </p:nvGrpSpPr>
          <p:grpSpPr>
            <a:xfrm>
              <a:off x="3410280" y="2988000"/>
              <a:ext cx="370680" cy="334800"/>
              <a:chOff x="3410280" y="2988000"/>
              <a:chExt cx="370680" cy="334800"/>
            </a:xfrm>
          </p:grpSpPr>
          <p:sp>
            <p:nvSpPr>
              <p:cNvPr id="3220" name="Google Shape;3220;p97"/>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21" name="Google Shape;3221;p97"/>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22" name="Google Shape;3222;p97"/>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23" name="Google Shape;3223;p97"/>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24" name="Google Shape;3224;p97"/>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25" name="Google Shape;3225;p97"/>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26" name="Google Shape;3226;p97"/>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27" name="Google Shape;3227;p97"/>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28" name="Google Shape;3228;p97"/>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3229" name="Google Shape;3229;p97"/>
          <p:cNvGrpSpPr/>
          <p:nvPr/>
        </p:nvGrpSpPr>
        <p:grpSpPr>
          <a:xfrm>
            <a:off x="1991665" y="2107701"/>
            <a:ext cx="581270" cy="1010256"/>
            <a:chOff x="2195640" y="2323560"/>
            <a:chExt cx="640800" cy="1113720"/>
          </a:xfrm>
        </p:grpSpPr>
        <p:sp>
          <p:nvSpPr>
            <p:cNvPr id="3230" name="Google Shape;3230;p97"/>
            <p:cNvSpPr/>
            <p:nvPr/>
          </p:nvSpPr>
          <p:spPr>
            <a:xfrm flipH="1" rot="10800000">
              <a:off x="2195640" y="2323560"/>
              <a:ext cx="640800" cy="634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231" name="Google Shape;3231;p97"/>
            <p:cNvGrpSpPr/>
            <p:nvPr/>
          </p:nvGrpSpPr>
          <p:grpSpPr>
            <a:xfrm>
              <a:off x="2365920" y="2989860"/>
              <a:ext cx="299520" cy="447420"/>
              <a:chOff x="2365920" y="2989860"/>
              <a:chExt cx="299520" cy="447420"/>
            </a:xfrm>
          </p:grpSpPr>
          <p:sp>
            <p:nvSpPr>
              <p:cNvPr id="3232" name="Google Shape;3232;p97"/>
              <p:cNvSpPr/>
              <p:nvPr/>
            </p:nvSpPr>
            <p:spPr>
              <a:xfrm flipH="1" rot="10800000">
                <a:off x="2365920" y="3209160"/>
                <a:ext cx="543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33" name="Google Shape;3233;p97"/>
              <p:cNvSpPr/>
              <p:nvPr/>
            </p:nvSpPr>
            <p:spPr>
              <a:xfrm flipH="1" rot="10800000">
                <a:off x="2584440" y="3044580"/>
                <a:ext cx="540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34" name="Google Shape;3234;p97"/>
              <p:cNvSpPr/>
              <p:nvPr/>
            </p:nvSpPr>
            <p:spPr>
              <a:xfrm flipH="1" rot="10800000">
                <a:off x="2420640" y="2989860"/>
                <a:ext cx="543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35" name="Google Shape;3235;p97"/>
              <p:cNvSpPr/>
              <p:nvPr/>
            </p:nvSpPr>
            <p:spPr>
              <a:xfrm flipH="1" rot="10800000">
                <a:off x="2448000" y="3350460"/>
                <a:ext cx="54300" cy="537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36" name="Google Shape;3236;p97"/>
              <p:cNvSpPr/>
              <p:nvPr/>
            </p:nvSpPr>
            <p:spPr>
              <a:xfrm flipH="1" rot="10800000">
                <a:off x="2529720" y="329232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37" name="Google Shape;3237;p97"/>
              <p:cNvSpPr/>
              <p:nvPr/>
            </p:nvSpPr>
            <p:spPr>
              <a:xfrm flipH="1" rot="10800000">
                <a:off x="2611440" y="321096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238" name="Google Shape;3238;p97"/>
              <p:cNvCxnSpPr/>
              <p:nvPr/>
            </p:nvCxnSpPr>
            <p:spPr>
              <a:xfrm rot="10800000">
                <a:off x="2392860" y="3318780"/>
                <a:ext cx="62700" cy="118500"/>
              </a:xfrm>
              <a:prstGeom prst="straightConnector1">
                <a:avLst/>
              </a:prstGeom>
              <a:noFill/>
              <a:ln cap="flat" cmpd="sng" w="9525">
                <a:solidFill>
                  <a:srgbClr val="000000"/>
                </a:solidFill>
                <a:prstDash val="solid"/>
                <a:miter lim="8000"/>
                <a:headEnd len="sm" w="sm" type="none"/>
                <a:tailEnd len="sm" w="sm" type="none"/>
              </a:ln>
            </p:spPr>
          </p:cxnSp>
          <p:cxnSp>
            <p:nvCxnSpPr>
              <p:cNvPr id="3239" name="Google Shape;3239;p97"/>
              <p:cNvCxnSpPr/>
              <p:nvPr/>
            </p:nvCxnSpPr>
            <p:spPr>
              <a:xfrm rot="10800000">
                <a:off x="2420340" y="3291600"/>
                <a:ext cx="117300" cy="63600"/>
              </a:xfrm>
              <a:prstGeom prst="straightConnector1">
                <a:avLst/>
              </a:prstGeom>
              <a:noFill/>
              <a:ln cap="flat" cmpd="sng" w="9525">
                <a:solidFill>
                  <a:srgbClr val="000000"/>
                </a:solidFill>
                <a:prstDash val="solid"/>
                <a:miter lim="8000"/>
                <a:headEnd len="sm" w="sm" type="none"/>
                <a:tailEnd len="sm" w="sm" type="none"/>
              </a:ln>
            </p:spPr>
          </p:cxnSp>
          <p:cxnSp>
            <p:nvCxnSpPr>
              <p:cNvPr id="3240" name="Google Shape;3240;p97"/>
              <p:cNvCxnSpPr/>
              <p:nvPr/>
            </p:nvCxnSpPr>
            <p:spPr>
              <a:xfrm flipH="1" rot="10800000">
                <a:off x="2576160" y="3312300"/>
                <a:ext cx="42900" cy="42900"/>
              </a:xfrm>
              <a:prstGeom prst="straightConnector1">
                <a:avLst/>
              </a:prstGeom>
              <a:noFill/>
              <a:ln cap="flat" cmpd="sng" w="9525">
                <a:solidFill>
                  <a:srgbClr val="000000"/>
                </a:solidFill>
                <a:prstDash val="solid"/>
                <a:miter lim="8000"/>
                <a:headEnd len="sm" w="sm" type="none"/>
                <a:tailEnd len="sm" w="sm" type="none"/>
              </a:ln>
            </p:spPr>
          </p:cxnSp>
          <p:cxnSp>
            <p:nvCxnSpPr>
              <p:cNvPr id="3241" name="Google Shape;3241;p97"/>
              <p:cNvCxnSpPr/>
              <p:nvPr/>
            </p:nvCxnSpPr>
            <p:spPr>
              <a:xfrm flipH="1">
                <a:off x="2392860" y="3116160"/>
                <a:ext cx="35700" cy="147600"/>
              </a:xfrm>
              <a:prstGeom prst="straightConnector1">
                <a:avLst/>
              </a:prstGeom>
              <a:noFill/>
              <a:ln cap="flat" cmpd="sng" w="9525">
                <a:solidFill>
                  <a:srgbClr val="000000"/>
                </a:solidFill>
                <a:prstDash val="solid"/>
                <a:miter lim="8000"/>
                <a:headEnd len="sm" w="sm" type="none"/>
                <a:tailEnd len="sm" w="sm" type="none"/>
              </a:ln>
            </p:spPr>
          </p:cxnSp>
          <p:cxnSp>
            <p:nvCxnSpPr>
              <p:cNvPr id="3242" name="Google Shape;3242;p97"/>
              <p:cNvCxnSpPr/>
              <p:nvPr/>
            </p:nvCxnSpPr>
            <p:spPr>
              <a:xfrm>
                <a:off x="2466720" y="3116160"/>
                <a:ext cx="90000" cy="231000"/>
              </a:xfrm>
              <a:prstGeom prst="straightConnector1">
                <a:avLst/>
              </a:prstGeom>
              <a:noFill/>
              <a:ln cap="flat" cmpd="sng" w="9525">
                <a:solidFill>
                  <a:srgbClr val="000000"/>
                </a:solidFill>
                <a:prstDash val="solid"/>
                <a:miter lim="8000"/>
                <a:headEnd len="sm" w="sm" type="none"/>
                <a:tailEnd len="sm" w="sm" type="none"/>
              </a:ln>
            </p:spPr>
          </p:cxnSp>
          <p:cxnSp>
            <p:nvCxnSpPr>
              <p:cNvPr id="3243" name="Google Shape;3243;p97"/>
              <p:cNvCxnSpPr/>
              <p:nvPr/>
            </p:nvCxnSpPr>
            <p:spPr>
              <a:xfrm>
                <a:off x="2611440" y="3178800"/>
                <a:ext cx="27300" cy="86700"/>
              </a:xfrm>
              <a:prstGeom prst="straightConnector1">
                <a:avLst/>
              </a:prstGeom>
              <a:noFill/>
              <a:ln cap="flat" cmpd="sng" w="9525">
                <a:solidFill>
                  <a:srgbClr val="000000"/>
                </a:solidFill>
                <a:prstDash val="solid"/>
                <a:miter lim="8000"/>
                <a:headEnd len="sm" w="sm" type="none"/>
                <a:tailEnd len="sm" w="sm" type="none"/>
              </a:ln>
            </p:spPr>
          </p:cxnSp>
        </p:grpSp>
      </p:grpSp>
      <p:cxnSp>
        <p:nvCxnSpPr>
          <p:cNvPr id="3244" name="Google Shape;3244;p97"/>
          <p:cNvCxnSpPr/>
          <p:nvPr/>
        </p:nvCxnSpPr>
        <p:spPr>
          <a:xfrm flipH="1">
            <a:off x="3260420" y="2421945"/>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3245" name="Google Shape;3245;p97"/>
          <p:cNvCxnSpPr/>
          <p:nvPr/>
        </p:nvCxnSpPr>
        <p:spPr>
          <a:xfrm flipH="1">
            <a:off x="4240073" y="2421619"/>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3246" name="Google Shape;3246;p97"/>
          <p:cNvCxnSpPr/>
          <p:nvPr/>
        </p:nvCxnSpPr>
        <p:spPr>
          <a:xfrm flipH="1">
            <a:off x="2281419" y="2421292"/>
            <a:ext cx="1500" cy="282300"/>
          </a:xfrm>
          <a:prstGeom prst="straightConnector1">
            <a:avLst/>
          </a:prstGeom>
          <a:noFill/>
          <a:ln cap="flat" cmpd="sng" w="146150">
            <a:solidFill>
              <a:srgbClr val="FF000A"/>
            </a:solidFill>
            <a:prstDash val="solid"/>
            <a:round/>
            <a:headEnd len="sm" w="sm" type="none"/>
            <a:tailEnd len="med" w="med" type="triangle"/>
          </a:ln>
        </p:spPr>
      </p:cxnSp>
      <p:sp>
        <p:nvSpPr>
          <p:cNvPr id="3247" name="Google Shape;3247;p97"/>
          <p:cNvSpPr/>
          <p:nvPr/>
        </p:nvSpPr>
        <p:spPr>
          <a:xfrm>
            <a:off x="648531" y="2066997"/>
            <a:ext cx="5225400" cy="2753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Splinter</a:t>
            </a:r>
            <a:endParaRPr b="0" sz="1800" strike="noStrike">
              <a:latin typeface="Arial"/>
              <a:ea typeface="Arial"/>
              <a:cs typeface="Arial"/>
              <a:sym typeface="Arial"/>
            </a:endParaRPr>
          </a:p>
        </p:txBody>
      </p:sp>
      <p:grpSp>
        <p:nvGrpSpPr>
          <p:cNvPr id="3248" name="Google Shape;3248;p97"/>
          <p:cNvGrpSpPr/>
          <p:nvPr/>
        </p:nvGrpSpPr>
        <p:grpSpPr>
          <a:xfrm>
            <a:off x="2956965" y="1105849"/>
            <a:ext cx="623777" cy="570711"/>
            <a:chOff x="3259800" y="715080"/>
            <a:chExt cx="687660" cy="629160"/>
          </a:xfrm>
        </p:grpSpPr>
        <p:sp>
          <p:nvSpPr>
            <p:cNvPr id="3249" name="Google Shape;3249;p97"/>
            <p:cNvSpPr/>
            <p:nvPr/>
          </p:nvSpPr>
          <p:spPr>
            <a:xfrm flipH="1" rot="10800000">
              <a:off x="3308760" y="78324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50" name="Google Shape;3250;p97"/>
            <p:cNvSpPr/>
            <p:nvPr/>
          </p:nvSpPr>
          <p:spPr>
            <a:xfrm flipH="1" rot="10800000">
              <a:off x="3259800" y="71508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251" name="Google Shape;3251;p97"/>
          <p:cNvGrpSpPr/>
          <p:nvPr/>
        </p:nvGrpSpPr>
        <p:grpSpPr>
          <a:xfrm>
            <a:off x="2265972" y="1105849"/>
            <a:ext cx="623286" cy="570711"/>
            <a:chOff x="2498040" y="715080"/>
            <a:chExt cx="687120" cy="629160"/>
          </a:xfrm>
        </p:grpSpPr>
        <p:sp>
          <p:nvSpPr>
            <p:cNvPr id="3252" name="Google Shape;3252;p97"/>
            <p:cNvSpPr/>
            <p:nvPr/>
          </p:nvSpPr>
          <p:spPr>
            <a:xfrm flipH="1" rot="10800000">
              <a:off x="2547360" y="78324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53" name="Google Shape;3253;p97"/>
            <p:cNvSpPr/>
            <p:nvPr/>
          </p:nvSpPr>
          <p:spPr>
            <a:xfrm flipH="1" rot="10800000">
              <a:off x="2498040" y="71508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254" name="Google Shape;3254;p97"/>
          <p:cNvGrpSpPr/>
          <p:nvPr/>
        </p:nvGrpSpPr>
        <p:grpSpPr>
          <a:xfrm>
            <a:off x="3632936" y="1113795"/>
            <a:ext cx="623722" cy="557867"/>
            <a:chOff x="4005000" y="723840"/>
            <a:chExt cx="687600" cy="615000"/>
          </a:xfrm>
        </p:grpSpPr>
        <p:sp>
          <p:nvSpPr>
            <p:cNvPr id="3255" name="Google Shape;3255;p97"/>
            <p:cNvSpPr/>
            <p:nvPr/>
          </p:nvSpPr>
          <p:spPr>
            <a:xfrm flipH="1" rot="10800000">
              <a:off x="4057200" y="7784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56" name="Google Shape;3256;p97"/>
            <p:cNvSpPr/>
            <p:nvPr/>
          </p:nvSpPr>
          <p:spPr>
            <a:xfrm flipH="1" rot="10800000">
              <a:off x="4005000" y="7238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257" name="Google Shape;3257;p97"/>
          <p:cNvSpPr/>
          <p:nvPr/>
        </p:nvSpPr>
        <p:spPr>
          <a:xfrm>
            <a:off x="4478649" y="1212187"/>
            <a:ext cx="10239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3258" name="Google Shape;3258;p97"/>
          <p:cNvGrpSpPr/>
          <p:nvPr/>
        </p:nvGrpSpPr>
        <p:grpSpPr>
          <a:xfrm>
            <a:off x="914683" y="3637834"/>
            <a:ext cx="1655639" cy="819111"/>
            <a:chOff x="1008360" y="4010400"/>
            <a:chExt cx="1825200" cy="903000"/>
          </a:xfrm>
        </p:grpSpPr>
        <p:grpSp>
          <p:nvGrpSpPr>
            <p:cNvPr id="3259" name="Google Shape;3259;p97"/>
            <p:cNvGrpSpPr/>
            <p:nvPr/>
          </p:nvGrpSpPr>
          <p:grpSpPr>
            <a:xfrm>
              <a:off x="1008360" y="4010400"/>
              <a:ext cx="457200" cy="903000"/>
              <a:chOff x="1008360" y="4010400"/>
              <a:chExt cx="457200" cy="903000"/>
            </a:xfrm>
          </p:grpSpPr>
          <p:sp>
            <p:nvSpPr>
              <p:cNvPr id="3260" name="Google Shape;3260;p97"/>
              <p:cNvSpPr/>
              <p:nvPr/>
            </p:nvSpPr>
            <p:spPr>
              <a:xfrm>
                <a:off x="1008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61" name="Google Shape;3261;p97"/>
              <p:cNvSpPr/>
              <p:nvPr/>
            </p:nvSpPr>
            <p:spPr>
              <a:xfrm>
                <a:off x="1008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62" name="Google Shape;3262;p97"/>
              <p:cNvSpPr/>
              <p:nvPr/>
            </p:nvSpPr>
            <p:spPr>
              <a:xfrm>
                <a:off x="1008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63" name="Google Shape;3263;p97"/>
              <p:cNvSpPr/>
              <p:nvPr/>
            </p:nvSpPr>
            <p:spPr>
              <a:xfrm>
                <a:off x="1008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64" name="Google Shape;3264;p97"/>
              <p:cNvSpPr/>
              <p:nvPr/>
            </p:nvSpPr>
            <p:spPr>
              <a:xfrm>
                <a:off x="1008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265" name="Google Shape;3265;p97"/>
            <p:cNvGrpSpPr/>
            <p:nvPr/>
          </p:nvGrpSpPr>
          <p:grpSpPr>
            <a:xfrm>
              <a:off x="1692360" y="4010400"/>
              <a:ext cx="457200" cy="903000"/>
              <a:chOff x="1692360" y="4010400"/>
              <a:chExt cx="457200" cy="903000"/>
            </a:xfrm>
          </p:grpSpPr>
          <p:sp>
            <p:nvSpPr>
              <p:cNvPr id="3266" name="Google Shape;3266;p97"/>
              <p:cNvSpPr/>
              <p:nvPr/>
            </p:nvSpPr>
            <p:spPr>
              <a:xfrm>
                <a:off x="1692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67" name="Google Shape;3267;p97"/>
              <p:cNvSpPr/>
              <p:nvPr/>
            </p:nvSpPr>
            <p:spPr>
              <a:xfrm>
                <a:off x="1692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68" name="Google Shape;3268;p97"/>
              <p:cNvSpPr/>
              <p:nvPr/>
            </p:nvSpPr>
            <p:spPr>
              <a:xfrm>
                <a:off x="1692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69" name="Google Shape;3269;p97"/>
              <p:cNvSpPr/>
              <p:nvPr/>
            </p:nvSpPr>
            <p:spPr>
              <a:xfrm>
                <a:off x="1692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70" name="Google Shape;3270;p97"/>
              <p:cNvSpPr/>
              <p:nvPr/>
            </p:nvSpPr>
            <p:spPr>
              <a:xfrm>
                <a:off x="1692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271" name="Google Shape;3271;p97"/>
            <p:cNvGrpSpPr/>
            <p:nvPr/>
          </p:nvGrpSpPr>
          <p:grpSpPr>
            <a:xfrm>
              <a:off x="2376360" y="4010400"/>
              <a:ext cx="457200" cy="903000"/>
              <a:chOff x="2376360" y="4010400"/>
              <a:chExt cx="457200" cy="903000"/>
            </a:xfrm>
          </p:grpSpPr>
          <p:sp>
            <p:nvSpPr>
              <p:cNvPr id="3272" name="Google Shape;3272;p97"/>
              <p:cNvSpPr/>
              <p:nvPr/>
            </p:nvSpPr>
            <p:spPr>
              <a:xfrm>
                <a:off x="2376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73" name="Google Shape;3273;p97"/>
              <p:cNvSpPr/>
              <p:nvPr/>
            </p:nvSpPr>
            <p:spPr>
              <a:xfrm>
                <a:off x="2376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74" name="Google Shape;3274;p97"/>
              <p:cNvSpPr/>
              <p:nvPr/>
            </p:nvSpPr>
            <p:spPr>
              <a:xfrm>
                <a:off x="2376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75" name="Google Shape;3275;p97"/>
              <p:cNvSpPr/>
              <p:nvPr/>
            </p:nvSpPr>
            <p:spPr>
              <a:xfrm>
                <a:off x="2376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76" name="Google Shape;3276;p97"/>
              <p:cNvSpPr/>
              <p:nvPr/>
            </p:nvSpPr>
            <p:spPr>
              <a:xfrm>
                <a:off x="2376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3277" name="Google Shape;3277;p97"/>
          <p:cNvGrpSpPr/>
          <p:nvPr/>
        </p:nvGrpSpPr>
        <p:grpSpPr>
          <a:xfrm>
            <a:off x="3333919" y="3471290"/>
            <a:ext cx="2418691" cy="992404"/>
            <a:chOff x="3675360" y="3826800"/>
            <a:chExt cx="2666400" cy="1094040"/>
          </a:xfrm>
        </p:grpSpPr>
        <p:sp>
          <p:nvSpPr>
            <p:cNvPr id="3278" name="Google Shape;3278;p97"/>
            <p:cNvSpPr/>
            <p:nvPr/>
          </p:nvSpPr>
          <p:spPr>
            <a:xfrm rot="10800000">
              <a:off x="5999160" y="4702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79" name="Google Shape;3279;p97"/>
            <p:cNvSpPr/>
            <p:nvPr/>
          </p:nvSpPr>
          <p:spPr>
            <a:xfrm rot="10800000">
              <a:off x="5455320" y="459504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80" name="Google Shape;3280;p97"/>
            <p:cNvSpPr/>
            <p:nvPr/>
          </p:nvSpPr>
          <p:spPr>
            <a:xfrm rot="10800000">
              <a:off x="5526960" y="4847340"/>
              <a:ext cx="343200" cy="735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81" name="Google Shape;3281;p97"/>
            <p:cNvSpPr/>
            <p:nvPr/>
          </p:nvSpPr>
          <p:spPr>
            <a:xfrm rot="10800000">
              <a:off x="5925720" y="44560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82" name="Google Shape;3282;p97"/>
            <p:cNvSpPr/>
            <p:nvPr/>
          </p:nvSpPr>
          <p:spPr>
            <a:xfrm rot="10800000">
              <a:off x="4929600" y="47059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83" name="Google Shape;3283;p97"/>
            <p:cNvSpPr/>
            <p:nvPr/>
          </p:nvSpPr>
          <p:spPr>
            <a:xfrm rot="10800000">
              <a:off x="5421480" y="440748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84" name="Google Shape;3284;p97"/>
            <p:cNvSpPr/>
            <p:nvPr/>
          </p:nvSpPr>
          <p:spPr>
            <a:xfrm rot="10800000">
              <a:off x="4917360" y="4299480"/>
              <a:ext cx="3426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85" name="Google Shape;3285;p97"/>
            <p:cNvSpPr/>
            <p:nvPr/>
          </p:nvSpPr>
          <p:spPr>
            <a:xfrm rot="10800000">
              <a:off x="4989360" y="45262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86" name="Google Shape;3286;p97"/>
            <p:cNvSpPr/>
            <p:nvPr/>
          </p:nvSpPr>
          <p:spPr>
            <a:xfrm rot="10800000">
              <a:off x="5368440" y="41605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87" name="Google Shape;3287;p97"/>
            <p:cNvSpPr/>
            <p:nvPr/>
          </p:nvSpPr>
          <p:spPr>
            <a:xfrm rot="10800000">
              <a:off x="4351200" y="441000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88" name="Google Shape;3288;p97"/>
            <p:cNvSpPr/>
            <p:nvPr/>
          </p:nvSpPr>
          <p:spPr>
            <a:xfrm rot="10800000">
              <a:off x="4198800" y="4272420"/>
              <a:ext cx="342600" cy="735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89" name="Google Shape;3289;p97"/>
            <p:cNvSpPr/>
            <p:nvPr/>
          </p:nvSpPr>
          <p:spPr>
            <a:xfrm rot="10800000">
              <a:off x="3675360" y="4164540"/>
              <a:ext cx="342600" cy="74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90" name="Google Shape;3290;p97"/>
            <p:cNvSpPr/>
            <p:nvPr/>
          </p:nvSpPr>
          <p:spPr>
            <a:xfrm rot="10800000">
              <a:off x="3763920" y="4306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91" name="Google Shape;3291;p97"/>
            <p:cNvSpPr/>
            <p:nvPr/>
          </p:nvSpPr>
          <p:spPr>
            <a:xfrm rot="10800000">
              <a:off x="4126080" y="39996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92" name="Google Shape;3292;p97"/>
            <p:cNvSpPr/>
            <p:nvPr/>
          </p:nvSpPr>
          <p:spPr>
            <a:xfrm rot="10800000">
              <a:off x="5205480" y="394236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93" name="Google Shape;3293;p97"/>
            <p:cNvSpPr/>
            <p:nvPr/>
          </p:nvSpPr>
          <p:spPr>
            <a:xfrm rot="10800000">
              <a:off x="4740240" y="38268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94" name="Google Shape;3294;p97"/>
            <p:cNvSpPr/>
            <p:nvPr/>
          </p:nvSpPr>
          <p:spPr>
            <a:xfrm rot="10800000">
              <a:off x="4649460" y="4077000"/>
              <a:ext cx="3423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95" name="Google Shape;3295;p97"/>
            <p:cNvSpPr/>
            <p:nvPr/>
          </p:nvSpPr>
          <p:spPr>
            <a:xfrm rot="10800000">
              <a:off x="4359360" y="462924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96" name="Google Shape;3296;p97"/>
            <p:cNvSpPr/>
            <p:nvPr/>
          </p:nvSpPr>
          <p:spPr>
            <a:xfrm rot="10800000">
              <a:off x="5802720" y="4275060"/>
              <a:ext cx="343200" cy="741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3297" name="Google Shape;3297;p97"/>
          <p:cNvCxnSpPr>
            <a:stCxn id="3272" idx="3"/>
          </p:cNvCxnSpPr>
          <p:nvPr/>
        </p:nvCxnSpPr>
        <p:spPr>
          <a:xfrm flipH="1" rot="10800000">
            <a:off x="2570322" y="3646133"/>
            <a:ext cx="1172100" cy="74700"/>
          </a:xfrm>
          <a:prstGeom prst="straightConnector1">
            <a:avLst/>
          </a:prstGeom>
          <a:noFill/>
          <a:ln cap="flat" cmpd="sng" w="19050">
            <a:solidFill>
              <a:srgbClr val="000000"/>
            </a:solidFill>
            <a:prstDash val="solid"/>
            <a:round/>
            <a:headEnd len="sm" w="sm" type="none"/>
            <a:tailEnd len="med" w="med" type="triangle"/>
          </a:ln>
        </p:spPr>
      </p:cxnSp>
      <p:cxnSp>
        <p:nvCxnSpPr>
          <p:cNvPr id="3298" name="Google Shape;3298;p97"/>
          <p:cNvCxnSpPr>
            <a:stCxn id="3274" idx="3"/>
          </p:cNvCxnSpPr>
          <p:nvPr/>
        </p:nvCxnSpPr>
        <p:spPr>
          <a:xfrm>
            <a:off x="2570322" y="4047389"/>
            <a:ext cx="1945800" cy="70500"/>
          </a:xfrm>
          <a:prstGeom prst="straightConnector1">
            <a:avLst/>
          </a:prstGeom>
          <a:noFill/>
          <a:ln cap="flat" cmpd="sng" w="19050">
            <a:solidFill>
              <a:srgbClr val="000000"/>
            </a:solidFill>
            <a:prstDash val="solid"/>
            <a:round/>
            <a:headEnd len="sm" w="sm" type="none"/>
            <a:tailEnd len="med" w="med" type="triangle"/>
          </a:ln>
        </p:spPr>
      </p:cxnSp>
      <p:cxnSp>
        <p:nvCxnSpPr>
          <p:cNvPr id="3299" name="Google Shape;3299;p97"/>
          <p:cNvCxnSpPr>
            <a:stCxn id="3276" idx="3"/>
          </p:cNvCxnSpPr>
          <p:nvPr/>
        </p:nvCxnSpPr>
        <p:spPr>
          <a:xfrm flipH="1" rot="10800000">
            <a:off x="2570322" y="3881345"/>
            <a:ext cx="1228500" cy="492600"/>
          </a:xfrm>
          <a:prstGeom prst="straightConnector1">
            <a:avLst/>
          </a:prstGeom>
          <a:noFill/>
          <a:ln cap="flat" cmpd="sng" w="19050">
            <a:solidFill>
              <a:srgbClr val="000000"/>
            </a:solidFill>
            <a:prstDash val="solid"/>
            <a:round/>
            <a:headEnd len="sm" w="sm" type="none"/>
            <a:tailEnd len="med" w="med" type="triangle"/>
          </a:ln>
        </p:spPr>
      </p:cxnSp>
      <p:sp>
        <p:nvSpPr>
          <p:cNvPr id="3300" name="Google Shape;3300;p97"/>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3301" name="Google Shape;3301;p97"/>
          <p:cNvSpPr/>
          <p:nvPr/>
        </p:nvSpPr>
        <p:spPr>
          <a:xfrm flipH="1" rot="10800000">
            <a:off x="3954959" y="2626049"/>
            <a:ext cx="580800" cy="5646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302" name="Google Shape;3302;p97"/>
          <p:cNvGrpSpPr/>
          <p:nvPr/>
        </p:nvGrpSpPr>
        <p:grpSpPr>
          <a:xfrm>
            <a:off x="4105797" y="2936113"/>
            <a:ext cx="279151" cy="75380"/>
            <a:chOff x="4521240" y="3236100"/>
            <a:chExt cx="307740" cy="83100"/>
          </a:xfrm>
        </p:grpSpPr>
        <p:sp>
          <p:nvSpPr>
            <p:cNvPr id="3303" name="Google Shape;3303;p97"/>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04" name="Google Shape;3304;p97"/>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05" name="Google Shape;3305;p97"/>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06" name="Google Shape;3306;p97"/>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07" name="Google Shape;3307;p97"/>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308" name="Google Shape;3308;p97"/>
          <p:cNvSpPr/>
          <p:nvPr/>
        </p:nvSpPr>
        <p:spPr>
          <a:xfrm flipH="1" rot="10800000">
            <a:off x="3954961" y="2973471"/>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3309" name="Google Shape;3309;p97"/>
          <p:cNvGrpSpPr/>
          <p:nvPr/>
        </p:nvGrpSpPr>
        <p:grpSpPr>
          <a:xfrm>
            <a:off x="4102523" y="2822859"/>
            <a:ext cx="222711" cy="75652"/>
            <a:chOff x="4522680" y="3111960"/>
            <a:chExt cx="245520" cy="83400"/>
          </a:xfrm>
        </p:grpSpPr>
        <p:sp>
          <p:nvSpPr>
            <p:cNvPr id="3310" name="Google Shape;3310;p97"/>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11" name="Google Shape;3311;p97"/>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12" name="Google Shape;3312;p97"/>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13" name="Google Shape;3313;p97"/>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314" name="Google Shape;3314;p97"/>
          <p:cNvSpPr/>
          <p:nvPr/>
        </p:nvSpPr>
        <p:spPr>
          <a:xfrm flipH="1" rot="10800000">
            <a:off x="3950630" y="2860330"/>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315" name="Google Shape;3315;p97"/>
          <p:cNvSpPr/>
          <p:nvPr/>
        </p:nvSpPr>
        <p:spPr>
          <a:xfrm flipH="1" rot="10800000">
            <a:off x="4320585" y="2861452"/>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316" name="Google Shape;3316;p97"/>
          <p:cNvSpPr/>
          <p:nvPr/>
        </p:nvSpPr>
        <p:spPr>
          <a:xfrm flipH="1" rot="10800000">
            <a:off x="2971403" y="2584712"/>
            <a:ext cx="580800" cy="5547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317" name="Google Shape;3317;p97"/>
          <p:cNvGrpSpPr/>
          <p:nvPr/>
        </p:nvGrpSpPr>
        <p:grpSpPr>
          <a:xfrm>
            <a:off x="3093465" y="2710415"/>
            <a:ext cx="336244" cy="303697"/>
            <a:chOff x="3410280" y="2988000"/>
            <a:chExt cx="370680" cy="334800"/>
          </a:xfrm>
        </p:grpSpPr>
        <p:sp>
          <p:nvSpPr>
            <p:cNvPr id="3318" name="Google Shape;3318;p97"/>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19" name="Google Shape;3319;p97"/>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20" name="Google Shape;3320;p97"/>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21" name="Google Shape;3321;p97"/>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22" name="Google Shape;3322;p97"/>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23" name="Google Shape;3323;p97"/>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24" name="Google Shape;3324;p97"/>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25" name="Google Shape;3325;p97"/>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26" name="Google Shape;3326;p97"/>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327" name="Google Shape;3327;p97"/>
          <p:cNvSpPr/>
          <p:nvPr/>
        </p:nvSpPr>
        <p:spPr>
          <a:xfrm flipH="1" rot="10800000">
            <a:off x="1991636" y="2591274"/>
            <a:ext cx="581400" cy="575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28" name="Google Shape;3328;p97"/>
          <p:cNvSpPr/>
          <p:nvPr/>
        </p:nvSpPr>
        <p:spPr>
          <a:xfrm flipH="1" rot="10800000">
            <a:off x="2146094" y="2910909"/>
            <a:ext cx="492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29" name="Google Shape;3329;p97"/>
          <p:cNvSpPr/>
          <p:nvPr/>
        </p:nvSpPr>
        <p:spPr>
          <a:xfrm flipH="1" rot="10800000">
            <a:off x="2344311" y="2761654"/>
            <a:ext cx="489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30" name="Google Shape;3330;p97"/>
          <p:cNvSpPr/>
          <p:nvPr/>
        </p:nvSpPr>
        <p:spPr>
          <a:xfrm flipH="1" rot="10800000">
            <a:off x="2195730" y="2712020"/>
            <a:ext cx="492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31" name="Google Shape;3331;p97"/>
          <p:cNvSpPr/>
          <p:nvPr/>
        </p:nvSpPr>
        <p:spPr>
          <a:xfrm flipH="1" rot="10800000">
            <a:off x="2220548" y="3039160"/>
            <a:ext cx="49200" cy="48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32" name="Google Shape;3332;p97"/>
          <p:cNvSpPr/>
          <p:nvPr/>
        </p:nvSpPr>
        <p:spPr>
          <a:xfrm flipH="1" rot="10800000">
            <a:off x="2368802" y="2912542"/>
            <a:ext cx="489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333" name="Google Shape;3333;p97"/>
          <p:cNvCxnSpPr>
            <a:stCxn id="3330" idx="1"/>
            <a:endCxn id="3328" idx="4"/>
          </p:cNvCxnSpPr>
          <p:nvPr/>
        </p:nvCxnSpPr>
        <p:spPr>
          <a:xfrm flipH="1">
            <a:off x="2170835" y="2754015"/>
            <a:ext cx="32100" cy="156900"/>
          </a:xfrm>
          <a:prstGeom prst="straightConnector1">
            <a:avLst/>
          </a:prstGeom>
          <a:noFill/>
          <a:ln cap="flat" cmpd="sng" w="9525">
            <a:solidFill>
              <a:srgbClr val="000000"/>
            </a:solidFill>
            <a:prstDash val="solid"/>
            <a:round/>
            <a:headEnd len="med" w="med" type="none"/>
            <a:tailEnd len="med" w="med" type="none"/>
          </a:ln>
        </p:spPr>
      </p:cxnSp>
      <p:cxnSp>
        <p:nvCxnSpPr>
          <p:cNvPr id="3334" name="Google Shape;3334;p97"/>
          <p:cNvCxnSpPr>
            <a:stCxn id="3328" idx="7"/>
            <a:endCxn id="3331" idx="3"/>
          </p:cNvCxnSpPr>
          <p:nvPr/>
        </p:nvCxnSpPr>
        <p:spPr>
          <a:xfrm>
            <a:off x="2188089" y="2953160"/>
            <a:ext cx="39600" cy="93000"/>
          </a:xfrm>
          <a:prstGeom prst="straightConnector1">
            <a:avLst/>
          </a:prstGeom>
          <a:noFill/>
          <a:ln cap="flat" cmpd="sng" w="9525">
            <a:solidFill>
              <a:srgbClr val="000000"/>
            </a:solidFill>
            <a:prstDash val="solid"/>
            <a:round/>
            <a:headEnd len="med" w="med" type="none"/>
            <a:tailEnd len="med" w="med" type="none"/>
          </a:ln>
        </p:spPr>
      </p:cxnSp>
      <p:cxnSp>
        <p:nvCxnSpPr>
          <p:cNvPr id="3335" name="Google Shape;3335;p97"/>
          <p:cNvCxnSpPr>
            <a:stCxn id="3329" idx="7"/>
            <a:endCxn id="3332" idx="6"/>
          </p:cNvCxnSpPr>
          <p:nvPr/>
        </p:nvCxnSpPr>
        <p:spPr>
          <a:xfrm>
            <a:off x="2386050" y="2803649"/>
            <a:ext cx="31800" cy="133500"/>
          </a:xfrm>
          <a:prstGeom prst="straightConnector1">
            <a:avLst/>
          </a:prstGeom>
          <a:noFill/>
          <a:ln cap="flat" cmpd="sng" w="9525">
            <a:solidFill>
              <a:srgbClr val="000000"/>
            </a:solidFill>
            <a:prstDash val="solid"/>
            <a:round/>
            <a:headEnd len="med" w="med" type="none"/>
            <a:tailEnd len="med" w="med" type="none"/>
          </a:ln>
        </p:spPr>
      </p:cxnSp>
      <p:cxnSp>
        <p:nvCxnSpPr>
          <p:cNvPr id="3336" name="Google Shape;3336;p97"/>
          <p:cNvCxnSpPr>
            <a:stCxn id="3330" idx="7"/>
          </p:cNvCxnSpPr>
          <p:nvPr/>
        </p:nvCxnSpPr>
        <p:spPr>
          <a:xfrm>
            <a:off x="2237725" y="2754015"/>
            <a:ext cx="130200" cy="173400"/>
          </a:xfrm>
          <a:prstGeom prst="straightConnector1">
            <a:avLst/>
          </a:prstGeom>
          <a:noFill/>
          <a:ln cap="flat" cmpd="sng" w="9525">
            <a:solidFill>
              <a:srgbClr val="000000"/>
            </a:solidFill>
            <a:prstDash val="solid"/>
            <a:round/>
            <a:headEnd len="med" w="med" type="none"/>
            <a:tailEnd len="med" w="med" type="none"/>
          </a:ln>
        </p:spPr>
      </p:cxnSp>
      <p:sp>
        <p:nvSpPr>
          <p:cNvPr id="3337" name="Google Shape;3337;p97"/>
          <p:cNvSpPr/>
          <p:nvPr/>
        </p:nvSpPr>
        <p:spPr>
          <a:xfrm>
            <a:off x="2971193"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3338" name="Google Shape;3338;p97"/>
          <p:cNvSpPr/>
          <p:nvPr/>
        </p:nvSpPr>
        <p:spPr>
          <a:xfrm>
            <a:off x="39517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3339" name="Google Shape;3339;p97"/>
          <p:cNvSpPr/>
          <p:nvPr/>
        </p:nvSpPr>
        <p:spPr>
          <a:xfrm rot="1800859">
            <a:off x="1576606" y="3137408"/>
            <a:ext cx="245294" cy="407384"/>
          </a:xfrm>
          <a:prstGeom prst="downArrow">
            <a:avLst>
              <a:gd fmla="val 50000" name="adj1"/>
              <a:gd fmla="val 50000" name="adj2"/>
            </a:avLst>
          </a:prstGeom>
          <a:solidFill>
            <a:srgbClr val="EA9999"/>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97"/>
          <p:cNvSpPr/>
          <p:nvPr/>
        </p:nvSpPr>
        <p:spPr>
          <a:xfrm rot="-8999141">
            <a:off x="1805206" y="3213608"/>
            <a:ext cx="245294" cy="407384"/>
          </a:xfrm>
          <a:prstGeom prst="downArrow">
            <a:avLst>
              <a:gd fmla="val 50000" name="adj1"/>
              <a:gd fmla="val 50000" name="adj2"/>
            </a:avLst>
          </a:prstGeom>
          <a:solidFill>
            <a:srgbClr val="EA9999"/>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97"/>
          <p:cNvSpPr txBox="1"/>
          <p:nvPr/>
        </p:nvSpPr>
        <p:spPr>
          <a:xfrm>
            <a:off x="806325" y="4490800"/>
            <a:ext cx="1724100" cy="283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Tenant Hash Tables</a:t>
            </a:r>
            <a:endParaRPr b="0" sz="1400" strike="noStrike">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45" name="Shape 3345"/>
        <p:cNvGrpSpPr/>
        <p:nvPr/>
      </p:nvGrpSpPr>
      <p:grpSpPr>
        <a:xfrm>
          <a:off x="0" y="0"/>
          <a:ext cx="0" cy="0"/>
          <a:chOff x="0" y="0"/>
          <a:chExt cx="0" cy="0"/>
        </a:xfrm>
      </p:grpSpPr>
      <p:sp>
        <p:nvSpPr>
          <p:cNvPr id="3346" name="Google Shape;3346;p98"/>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Splinter: Design</a:t>
            </a:r>
            <a:endParaRPr b="0" sz="2800" strike="noStrike">
              <a:solidFill>
                <a:srgbClr val="000000"/>
              </a:solidFill>
              <a:latin typeface="Calibri"/>
              <a:ea typeface="Calibri"/>
              <a:cs typeface="Calibri"/>
              <a:sym typeface="Calibri"/>
            </a:endParaRPr>
          </a:p>
        </p:txBody>
      </p:sp>
      <p:sp>
        <p:nvSpPr>
          <p:cNvPr id="3347" name="Google Shape;3347;p98"/>
          <p:cNvSpPr txBox="1"/>
          <p:nvPr/>
        </p:nvSpPr>
        <p:spPr>
          <a:xfrm>
            <a:off x="628284" y="1368855"/>
            <a:ext cx="7885800" cy="3262800"/>
          </a:xfrm>
          <a:prstGeom prst="rect">
            <a:avLst/>
          </a:prstGeom>
          <a:noFill/>
          <a:ln>
            <a:noFill/>
          </a:ln>
        </p:spPr>
        <p:txBody>
          <a:bodyPr anchorCtr="0" anchor="t" bIns="0" lIns="0" spcFirstLastPara="1" rIns="0" wrap="square" tIns="0">
            <a:noAutofit/>
          </a:bodyPr>
          <a:lstStyle/>
          <a:p>
            <a:pPr indent="0" lvl="0" marL="0" rtl="0" algn="l">
              <a:spcBef>
                <a:spcPts val="1100"/>
              </a:spcBef>
              <a:spcAft>
                <a:spcPts val="0"/>
              </a:spcAft>
              <a:buClr>
                <a:schemeClr val="dk1"/>
              </a:buClr>
              <a:buSzPts val="1100"/>
              <a:buFont typeface="Arial"/>
              <a:buNone/>
            </a:pPr>
            <a:r>
              <a:rPr b="1" lang="en" sz="1900">
                <a:solidFill>
                  <a:schemeClr val="dk1"/>
                </a:solidFill>
                <a:latin typeface="Calibri"/>
                <a:ea typeface="Calibri"/>
                <a:cs typeface="Calibri"/>
                <a:sym typeface="Calibri"/>
              </a:rPr>
              <a:t>Low cost isolation</a:t>
            </a:r>
            <a:endParaRPr b="1" sz="1900">
              <a:solidFill>
                <a:schemeClr val="dk1"/>
              </a:solidFill>
              <a:latin typeface="Calibri"/>
              <a:ea typeface="Calibri"/>
              <a:cs typeface="Calibri"/>
              <a:sym typeface="Calibri"/>
            </a:endParaRPr>
          </a:p>
          <a:p>
            <a:pPr indent="-311150" lvl="0" marL="876300" rtl="0" algn="l">
              <a:spcBef>
                <a:spcPts val="800"/>
              </a:spcBef>
              <a:spcAft>
                <a:spcPts val="0"/>
              </a:spcAft>
              <a:buClr>
                <a:schemeClr val="dk1"/>
              </a:buClr>
              <a:buSzPts val="1500"/>
              <a:buFont typeface="Noto Sans Symbols"/>
              <a:buChar char="➔"/>
            </a:pPr>
            <a:r>
              <a:rPr lang="en" sz="1500">
                <a:solidFill>
                  <a:schemeClr val="dk1"/>
                </a:solidFill>
                <a:latin typeface="Calibri"/>
                <a:ea typeface="Calibri"/>
                <a:cs typeface="Calibri"/>
                <a:sym typeface="Calibri"/>
              </a:rPr>
              <a:t>No forced data copies across trust boundary</a:t>
            </a:r>
            <a:endParaRPr b="1" sz="1900">
              <a:latin typeface="Calibri"/>
              <a:ea typeface="Calibri"/>
              <a:cs typeface="Calibri"/>
              <a:sym typeface="Calibri"/>
            </a:endParaRPr>
          </a:p>
          <a:p>
            <a:pPr indent="0" lvl="0" marL="0" marR="0" rtl="0" algn="l">
              <a:spcBef>
                <a:spcPts val="0"/>
              </a:spcBef>
              <a:spcAft>
                <a:spcPts val="0"/>
              </a:spcAft>
              <a:buNone/>
            </a:pPr>
            <a:r>
              <a:t/>
            </a:r>
            <a:endParaRPr b="1" sz="1900">
              <a:latin typeface="Calibri"/>
              <a:ea typeface="Calibri"/>
              <a:cs typeface="Calibri"/>
              <a:sym typeface="Calibri"/>
            </a:endParaRPr>
          </a:p>
          <a:p>
            <a:pPr indent="0" lvl="0" marL="0" marR="0" rtl="0" algn="l">
              <a:spcBef>
                <a:spcPts val="0"/>
              </a:spcBef>
              <a:spcAft>
                <a:spcPts val="0"/>
              </a:spcAft>
              <a:buNone/>
            </a:pPr>
            <a:r>
              <a:rPr lang="en" sz="1900" strike="noStrike">
                <a:solidFill>
                  <a:srgbClr val="000000"/>
                </a:solidFill>
                <a:latin typeface="Calibri"/>
                <a:ea typeface="Calibri"/>
                <a:cs typeface="Calibri"/>
                <a:sym typeface="Calibri"/>
              </a:rPr>
              <a:t>Tenant Locality And Work Stealing</a:t>
            </a:r>
            <a:endParaRPr b="0" sz="1900"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Avoid cross-core coordination while avoiding hotspots</a:t>
            </a:r>
            <a:endParaRPr b="0" i="0" sz="1500" u="none" cap="none" strike="noStrike">
              <a:solidFill>
                <a:srgbClr val="000000"/>
              </a:solidFill>
              <a:latin typeface="Calibri"/>
              <a:ea typeface="Calibri"/>
              <a:cs typeface="Calibri"/>
              <a:sym typeface="Calibri"/>
            </a:endParaRPr>
          </a:p>
          <a:p>
            <a:pPr indent="-177800" lvl="0" marL="393700" marR="0" rtl="0" algn="l">
              <a:spcBef>
                <a:spcPts val="1100"/>
              </a:spcBef>
              <a:spcAft>
                <a:spcPts val="0"/>
              </a:spcAft>
              <a:buClr>
                <a:srgbClr val="000000"/>
              </a:buClr>
              <a:buSzPts val="1800"/>
              <a:buFont typeface="Noto Sans Symbols"/>
              <a:buNone/>
            </a:pPr>
            <a:r>
              <a:t/>
            </a:r>
            <a:endParaRPr b="0" sz="1900" strike="noStrike">
              <a:solidFill>
                <a:srgbClr val="000000"/>
              </a:solidFill>
              <a:latin typeface="Calibri"/>
              <a:ea typeface="Calibri"/>
              <a:cs typeface="Calibri"/>
              <a:sym typeface="Calibri"/>
            </a:endParaRPr>
          </a:p>
          <a:p>
            <a:pPr indent="0" lvl="0" marL="0" marR="0" rtl="0" algn="l">
              <a:lnSpc>
                <a:spcPct val="90000"/>
              </a:lnSpc>
              <a:spcBef>
                <a:spcPts val="1100"/>
              </a:spcBef>
              <a:spcAft>
                <a:spcPts val="0"/>
              </a:spcAft>
              <a:buNone/>
            </a:pPr>
            <a:r>
              <a:rPr lang="en" sz="1900" strike="noStrike">
                <a:solidFill>
                  <a:srgbClr val="000000"/>
                </a:solidFill>
                <a:latin typeface="Calibri"/>
                <a:ea typeface="Calibri"/>
                <a:cs typeface="Calibri"/>
                <a:sym typeface="Calibri"/>
              </a:rPr>
              <a:t>Lightweight Cooperative Scheduling</a:t>
            </a:r>
            <a:endParaRPr sz="1900"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Prevent long running extensions from starving short running ones</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51" name="Shape 3351"/>
        <p:cNvGrpSpPr/>
        <p:nvPr/>
      </p:nvGrpSpPr>
      <p:grpSpPr>
        <a:xfrm>
          <a:off x="0" y="0"/>
          <a:ext cx="0" cy="0"/>
          <a:chOff x="0" y="0"/>
          <a:chExt cx="0" cy="0"/>
        </a:xfrm>
      </p:grpSpPr>
      <p:sp>
        <p:nvSpPr>
          <p:cNvPr id="3352" name="Google Shape;3352;p99"/>
          <p:cNvSpPr/>
          <p:nvPr/>
        </p:nvSpPr>
        <p:spPr>
          <a:xfrm>
            <a:off x="3052927" y="3235029"/>
            <a:ext cx="1227506" cy="414707"/>
          </a:xfrm>
          <a:custGeom>
            <a:rect b="b" l="l" r="r" t="t"/>
            <a:pathLst>
              <a:path extrusionOk="0" h="1272" w="3761">
                <a:moveTo>
                  <a:pt x="3760" y="317"/>
                </a:moveTo>
                <a:lnTo>
                  <a:pt x="940" y="317"/>
                </a:lnTo>
                <a:lnTo>
                  <a:pt x="940" y="0"/>
                </a:lnTo>
                <a:lnTo>
                  <a:pt x="0" y="635"/>
                </a:lnTo>
                <a:lnTo>
                  <a:pt x="940" y="1271"/>
                </a:lnTo>
                <a:lnTo>
                  <a:pt x="940" y="953"/>
                </a:lnTo>
                <a:lnTo>
                  <a:pt x="3760" y="953"/>
                </a:lnTo>
                <a:lnTo>
                  <a:pt x="3760" y="317"/>
                </a:lnTo>
              </a:path>
            </a:pathLst>
          </a:custGeom>
          <a:solidFill>
            <a:srgbClr val="FFFFFF"/>
          </a:solidFill>
          <a:ln cap="flat" cmpd="sng" w="9525">
            <a:solidFill>
              <a:srgbClr val="FFFFFF"/>
            </a:solidFill>
            <a:prstDash val="solid"/>
            <a:round/>
            <a:headEnd len="sm" w="sm" type="none"/>
            <a:tailEnd len="sm" w="sm" type="none"/>
          </a:ln>
        </p:spPr>
      </p:sp>
      <p:sp>
        <p:nvSpPr>
          <p:cNvPr id="3353" name="Google Shape;3353;p99"/>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Low Cost Isolation</a:t>
            </a:r>
            <a:endParaRPr b="0" sz="2900" strike="noStrike">
              <a:solidFill>
                <a:srgbClr val="000000"/>
              </a:solidFill>
              <a:latin typeface="Calibri"/>
              <a:ea typeface="Calibri"/>
              <a:cs typeface="Calibri"/>
              <a:sym typeface="Calibri"/>
            </a:endParaRPr>
          </a:p>
        </p:txBody>
      </p:sp>
      <p:sp>
        <p:nvSpPr>
          <p:cNvPr id="3354" name="Google Shape;3354;p99"/>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No forced data copies across trust boundary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Ensure buffers outlast reference lifetime</a:t>
            </a:r>
            <a:endParaRPr b="0" sz="2200" strike="noStrike">
              <a:solidFill>
                <a:srgbClr val="000000"/>
              </a:solidFill>
              <a:latin typeface="Calibri"/>
              <a:ea typeface="Calibri"/>
              <a:cs typeface="Calibri"/>
              <a:sym typeface="Calibri"/>
            </a:endParaRPr>
          </a:p>
        </p:txBody>
      </p:sp>
      <p:sp>
        <p:nvSpPr>
          <p:cNvPr id="3355" name="Google Shape;3355;p99"/>
          <p:cNvSpPr/>
          <p:nvPr/>
        </p:nvSpPr>
        <p:spPr>
          <a:xfrm>
            <a:off x="1261141" y="2584562"/>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grpSp>
        <p:nvGrpSpPr>
          <p:cNvPr id="3356" name="Google Shape;3356;p99"/>
          <p:cNvGrpSpPr/>
          <p:nvPr/>
        </p:nvGrpSpPr>
        <p:grpSpPr>
          <a:xfrm>
            <a:off x="2490316" y="1929619"/>
            <a:ext cx="355946" cy="306309"/>
            <a:chOff x="2745360" y="2127240"/>
            <a:chExt cx="392400" cy="337680"/>
          </a:xfrm>
        </p:grpSpPr>
        <p:sp>
          <p:nvSpPr>
            <p:cNvPr id="3357" name="Google Shape;3357;p99"/>
            <p:cNvSpPr/>
            <p:nvPr/>
          </p:nvSpPr>
          <p:spPr>
            <a:xfrm rot="10800000">
              <a:off x="2745360" y="2345520"/>
              <a:ext cx="392400" cy="1194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58" name="Google Shape;3358;p99"/>
            <p:cNvSpPr/>
            <p:nvPr/>
          </p:nvSpPr>
          <p:spPr>
            <a:xfrm rot="10800000">
              <a:off x="2745360" y="223776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59" name="Google Shape;3359;p99"/>
            <p:cNvSpPr/>
            <p:nvPr/>
          </p:nvSpPr>
          <p:spPr>
            <a:xfrm rot="10800000">
              <a:off x="2745360" y="212724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360" name="Google Shape;3360;p99"/>
          <p:cNvGrpSpPr/>
          <p:nvPr/>
        </p:nvGrpSpPr>
        <p:grpSpPr>
          <a:xfrm>
            <a:off x="4479042" y="2995825"/>
            <a:ext cx="1476305" cy="919527"/>
            <a:chOff x="4937760" y="3302640"/>
            <a:chExt cx="1627500" cy="1013700"/>
          </a:xfrm>
        </p:grpSpPr>
        <p:sp>
          <p:nvSpPr>
            <p:cNvPr id="3361" name="Google Shape;3361;p99"/>
            <p:cNvSpPr/>
            <p:nvPr/>
          </p:nvSpPr>
          <p:spPr>
            <a:xfrm>
              <a:off x="4937760" y="3302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trike="noStrike">
                  <a:latin typeface="Calibri"/>
                  <a:ea typeface="Calibri"/>
                  <a:cs typeface="Calibri"/>
                  <a:sym typeface="Calibri"/>
                </a:rPr>
                <a:t> Request Buffer</a:t>
              </a:r>
              <a:r>
                <a:rPr b="0" lang="en" strike="noStrike">
                  <a:latin typeface="Calibri"/>
                  <a:ea typeface="Calibri"/>
                  <a:cs typeface="Calibri"/>
                  <a:sym typeface="Calibri"/>
                </a:rPr>
                <a:t> </a:t>
              </a:r>
              <a:endParaRPr b="0" strike="noStrike">
                <a:latin typeface="Arial"/>
                <a:ea typeface="Arial"/>
                <a:cs typeface="Arial"/>
                <a:sym typeface="Arial"/>
              </a:endParaRPr>
            </a:p>
          </p:txBody>
        </p:sp>
        <p:sp>
          <p:nvSpPr>
            <p:cNvPr id="3362" name="Google Shape;3362;p99"/>
            <p:cNvSpPr/>
            <p:nvPr/>
          </p:nvSpPr>
          <p:spPr>
            <a:xfrm>
              <a:off x="4937760" y="3950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600" strike="noStrike">
                  <a:latin typeface="Calibri"/>
                  <a:ea typeface="Calibri"/>
                  <a:cs typeface="Calibri"/>
                  <a:sym typeface="Calibri"/>
                </a:rPr>
                <a:t> </a:t>
              </a:r>
              <a:r>
                <a:rPr b="1" lang="en" strike="noStrike">
                  <a:latin typeface="Calibri"/>
                  <a:ea typeface="Calibri"/>
                  <a:cs typeface="Calibri"/>
                  <a:sym typeface="Calibri"/>
                </a:rPr>
                <a:t>Response Buffer</a:t>
              </a:r>
              <a:r>
                <a:rPr b="0" lang="en" sz="1600" strike="noStrike">
                  <a:latin typeface="Calibri"/>
                  <a:ea typeface="Calibri"/>
                  <a:cs typeface="Calibri"/>
                  <a:sym typeface="Calibri"/>
                </a:rPr>
                <a:t> </a:t>
              </a:r>
              <a:endParaRPr b="0" sz="1600" strike="noStrike">
                <a:latin typeface="Arial"/>
                <a:ea typeface="Arial"/>
                <a:cs typeface="Arial"/>
                <a:sym typeface="Arial"/>
              </a:endParaRPr>
            </a:p>
          </p:txBody>
        </p:sp>
      </p:grpSp>
      <p:sp>
        <p:nvSpPr>
          <p:cNvPr id="3363" name="Google Shape;3363;p99"/>
          <p:cNvSpPr/>
          <p:nvPr/>
        </p:nvSpPr>
        <p:spPr>
          <a:xfrm>
            <a:off x="6719770" y="3332338"/>
            <a:ext cx="2073600" cy="100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Send references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to extension</a:t>
            </a:r>
            <a:endParaRPr b="0" sz="1800" strike="noStrike">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67" name="Shape 3367"/>
        <p:cNvGrpSpPr/>
        <p:nvPr/>
      </p:nvGrpSpPr>
      <p:grpSpPr>
        <a:xfrm>
          <a:off x="0" y="0"/>
          <a:ext cx="0" cy="0"/>
          <a:chOff x="0" y="0"/>
          <a:chExt cx="0" cy="0"/>
        </a:xfrm>
      </p:grpSpPr>
      <p:sp>
        <p:nvSpPr>
          <p:cNvPr id="3368" name="Google Shape;3368;p100"/>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Low Cost Isolation</a:t>
            </a:r>
            <a:endParaRPr b="0" sz="2900" strike="noStrike">
              <a:solidFill>
                <a:srgbClr val="000000"/>
              </a:solidFill>
              <a:latin typeface="Calibri"/>
              <a:ea typeface="Calibri"/>
              <a:cs typeface="Calibri"/>
              <a:sym typeface="Calibri"/>
            </a:endParaRPr>
          </a:p>
        </p:txBody>
      </p:sp>
      <p:sp>
        <p:nvSpPr>
          <p:cNvPr id="3369" name="Google Shape;3369;p100"/>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No forced data copies across trust boundary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Ensure buffers outlast reference lifetime</a:t>
            </a:r>
            <a:endParaRPr b="0" sz="2200" strike="noStrike">
              <a:solidFill>
                <a:srgbClr val="000000"/>
              </a:solidFill>
              <a:latin typeface="Calibri"/>
              <a:ea typeface="Calibri"/>
              <a:cs typeface="Calibri"/>
              <a:sym typeface="Calibri"/>
            </a:endParaRPr>
          </a:p>
        </p:txBody>
      </p:sp>
      <p:grpSp>
        <p:nvGrpSpPr>
          <p:cNvPr id="3370" name="Google Shape;3370;p100"/>
          <p:cNvGrpSpPr/>
          <p:nvPr/>
        </p:nvGrpSpPr>
        <p:grpSpPr>
          <a:xfrm>
            <a:off x="2490316" y="1929619"/>
            <a:ext cx="355946" cy="306309"/>
            <a:chOff x="2745360" y="2127240"/>
            <a:chExt cx="392400" cy="337680"/>
          </a:xfrm>
        </p:grpSpPr>
        <p:sp>
          <p:nvSpPr>
            <p:cNvPr id="3371" name="Google Shape;3371;p100"/>
            <p:cNvSpPr/>
            <p:nvPr/>
          </p:nvSpPr>
          <p:spPr>
            <a:xfrm rot="10800000">
              <a:off x="2745360" y="2345520"/>
              <a:ext cx="392400" cy="1194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72" name="Google Shape;3372;p100"/>
            <p:cNvSpPr/>
            <p:nvPr/>
          </p:nvSpPr>
          <p:spPr>
            <a:xfrm rot="10800000">
              <a:off x="2745360" y="223776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73" name="Google Shape;3373;p100"/>
            <p:cNvSpPr/>
            <p:nvPr/>
          </p:nvSpPr>
          <p:spPr>
            <a:xfrm rot="10800000">
              <a:off x="2745360" y="212724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374" name="Google Shape;3374;p100"/>
          <p:cNvSpPr/>
          <p:nvPr/>
        </p:nvSpPr>
        <p:spPr>
          <a:xfrm>
            <a:off x="6718464" y="3331032"/>
            <a:ext cx="2073600" cy="10035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Send references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to extension</a:t>
            </a:r>
            <a:endParaRPr b="0" sz="1800" strike="noStrike">
              <a:latin typeface="Arial"/>
              <a:ea typeface="Arial"/>
              <a:cs typeface="Arial"/>
              <a:sym typeface="Arial"/>
            </a:endParaRPr>
          </a:p>
        </p:txBody>
      </p:sp>
      <p:sp>
        <p:nvSpPr>
          <p:cNvPr id="3375" name="Google Shape;3375;p100"/>
          <p:cNvSpPr/>
          <p:nvPr/>
        </p:nvSpPr>
        <p:spPr>
          <a:xfrm>
            <a:off x="1261141" y="2584562"/>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grpSp>
        <p:nvGrpSpPr>
          <p:cNvPr id="3376" name="Google Shape;3376;p100"/>
          <p:cNvGrpSpPr/>
          <p:nvPr/>
        </p:nvGrpSpPr>
        <p:grpSpPr>
          <a:xfrm>
            <a:off x="4479042" y="2995825"/>
            <a:ext cx="1476305" cy="919527"/>
            <a:chOff x="4937760" y="3302640"/>
            <a:chExt cx="1627500" cy="1013700"/>
          </a:xfrm>
        </p:grpSpPr>
        <p:sp>
          <p:nvSpPr>
            <p:cNvPr id="3377" name="Google Shape;3377;p100"/>
            <p:cNvSpPr/>
            <p:nvPr/>
          </p:nvSpPr>
          <p:spPr>
            <a:xfrm>
              <a:off x="4937760" y="3302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trike="noStrike">
                  <a:latin typeface="Calibri"/>
                  <a:ea typeface="Calibri"/>
                  <a:cs typeface="Calibri"/>
                  <a:sym typeface="Calibri"/>
                </a:rPr>
                <a:t> Request Buffer</a:t>
              </a:r>
              <a:r>
                <a:rPr b="0" lang="en" strike="noStrike">
                  <a:latin typeface="Calibri"/>
                  <a:ea typeface="Calibri"/>
                  <a:cs typeface="Calibri"/>
                  <a:sym typeface="Calibri"/>
                </a:rPr>
                <a:t> </a:t>
              </a:r>
              <a:endParaRPr b="0" strike="noStrike">
                <a:latin typeface="Arial"/>
                <a:ea typeface="Arial"/>
                <a:cs typeface="Arial"/>
                <a:sym typeface="Arial"/>
              </a:endParaRPr>
            </a:p>
          </p:txBody>
        </p:sp>
        <p:sp>
          <p:nvSpPr>
            <p:cNvPr id="3378" name="Google Shape;3378;p100"/>
            <p:cNvSpPr/>
            <p:nvPr/>
          </p:nvSpPr>
          <p:spPr>
            <a:xfrm>
              <a:off x="4937760" y="3950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600" strike="noStrike">
                  <a:latin typeface="Calibri"/>
                  <a:ea typeface="Calibri"/>
                  <a:cs typeface="Calibri"/>
                  <a:sym typeface="Calibri"/>
                </a:rPr>
                <a:t> </a:t>
              </a:r>
              <a:r>
                <a:rPr b="1" lang="en" strike="noStrike">
                  <a:latin typeface="Calibri"/>
                  <a:ea typeface="Calibri"/>
                  <a:cs typeface="Calibri"/>
                  <a:sym typeface="Calibri"/>
                </a:rPr>
                <a:t>Response Buffer</a:t>
              </a:r>
              <a:r>
                <a:rPr b="0" lang="en" sz="1600" strike="noStrike">
                  <a:latin typeface="Calibri"/>
                  <a:ea typeface="Calibri"/>
                  <a:cs typeface="Calibri"/>
                  <a:sym typeface="Calibri"/>
                </a:rPr>
                <a:t> </a:t>
              </a:r>
              <a:endParaRPr b="0" sz="1600" strike="noStrike">
                <a:latin typeface="Arial"/>
                <a:ea typeface="Arial"/>
                <a:cs typeface="Arial"/>
                <a:sym typeface="Arial"/>
              </a:endParaRPr>
            </a:p>
          </p:txBody>
        </p:sp>
      </p:grpSp>
      <p:sp>
        <p:nvSpPr>
          <p:cNvPr id="3379" name="Google Shape;3379;p100"/>
          <p:cNvSpPr/>
          <p:nvPr/>
        </p:nvSpPr>
        <p:spPr>
          <a:xfrm>
            <a:off x="3051621" y="3233723"/>
            <a:ext cx="1227506" cy="414707"/>
          </a:xfrm>
          <a:custGeom>
            <a:rect b="b" l="l" r="r" t="t"/>
            <a:pathLst>
              <a:path extrusionOk="0" h="1272" w="3761">
                <a:moveTo>
                  <a:pt x="3760" y="317"/>
                </a:moveTo>
                <a:lnTo>
                  <a:pt x="940" y="317"/>
                </a:lnTo>
                <a:lnTo>
                  <a:pt x="940" y="0"/>
                </a:lnTo>
                <a:lnTo>
                  <a:pt x="0" y="635"/>
                </a:lnTo>
                <a:lnTo>
                  <a:pt x="940" y="1271"/>
                </a:lnTo>
                <a:lnTo>
                  <a:pt x="940" y="953"/>
                </a:lnTo>
                <a:lnTo>
                  <a:pt x="3760" y="953"/>
                </a:lnTo>
                <a:lnTo>
                  <a:pt x="3760" y="317"/>
                </a:lnTo>
              </a:path>
            </a:pathLst>
          </a:custGeom>
          <a:solidFill>
            <a:srgbClr val="FF000A"/>
          </a:solidFill>
          <a:ln cap="flat" cmpd="sng" w="9525">
            <a:solidFill>
              <a:srgbClr val="FF000A"/>
            </a:solidFill>
            <a:prstDash val="solid"/>
            <a:round/>
            <a:headEnd len="sm" w="sm" type="none"/>
            <a:tailEnd len="sm" w="sm" type="none"/>
          </a:ln>
        </p:spPr>
      </p:sp>
      <p:sp>
        <p:nvSpPr>
          <p:cNvPr id="3380" name="Google Shape;3380;p100"/>
          <p:cNvSpPr/>
          <p:nvPr/>
        </p:nvSpPr>
        <p:spPr>
          <a:xfrm>
            <a:off x="3129993" y="2960736"/>
            <a:ext cx="1107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a:latin typeface="Calibri"/>
                <a:ea typeface="Calibri"/>
                <a:cs typeface="Calibri"/>
                <a:sym typeface="Calibri"/>
              </a:rPr>
              <a:t>              </a:t>
            </a:r>
            <a:r>
              <a:rPr b="1" lang="en" sz="1500" strike="noStrike">
                <a:solidFill>
                  <a:srgbClr val="000000"/>
                </a:solidFill>
                <a:latin typeface="Calibri"/>
                <a:ea typeface="Calibri"/>
                <a:cs typeface="Calibri"/>
                <a:sym typeface="Calibri"/>
              </a:rPr>
              <a:t>Refs</a:t>
            </a:r>
            <a:endParaRPr b="0" sz="1500" strike="noStrike">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84" name="Shape 3384"/>
        <p:cNvGrpSpPr/>
        <p:nvPr/>
      </p:nvGrpSpPr>
      <p:grpSpPr>
        <a:xfrm>
          <a:off x="0" y="0"/>
          <a:ext cx="0" cy="0"/>
          <a:chOff x="0" y="0"/>
          <a:chExt cx="0" cy="0"/>
        </a:xfrm>
      </p:grpSpPr>
      <p:sp>
        <p:nvSpPr>
          <p:cNvPr id="3385" name="Google Shape;3385;p101"/>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Low Cost Isolation</a:t>
            </a:r>
            <a:endParaRPr b="0" sz="2900" strike="noStrike">
              <a:solidFill>
                <a:srgbClr val="000000"/>
              </a:solidFill>
              <a:latin typeface="Calibri"/>
              <a:ea typeface="Calibri"/>
              <a:cs typeface="Calibri"/>
              <a:sym typeface="Calibri"/>
            </a:endParaRPr>
          </a:p>
        </p:txBody>
      </p:sp>
      <p:sp>
        <p:nvSpPr>
          <p:cNvPr id="3386" name="Google Shape;3386;p101"/>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No forced data copies across trust boundary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Ensure buffers outlast reference lifetime</a:t>
            </a:r>
            <a:endParaRPr b="0" sz="2200" strike="noStrike">
              <a:solidFill>
                <a:srgbClr val="000000"/>
              </a:solidFill>
              <a:latin typeface="Calibri"/>
              <a:ea typeface="Calibri"/>
              <a:cs typeface="Calibri"/>
              <a:sym typeface="Calibri"/>
            </a:endParaRPr>
          </a:p>
        </p:txBody>
      </p:sp>
      <p:grpSp>
        <p:nvGrpSpPr>
          <p:cNvPr id="3387" name="Google Shape;3387;p101"/>
          <p:cNvGrpSpPr/>
          <p:nvPr/>
        </p:nvGrpSpPr>
        <p:grpSpPr>
          <a:xfrm>
            <a:off x="2490316" y="1929619"/>
            <a:ext cx="355946" cy="306309"/>
            <a:chOff x="2745360" y="2127240"/>
            <a:chExt cx="392400" cy="337680"/>
          </a:xfrm>
        </p:grpSpPr>
        <p:sp>
          <p:nvSpPr>
            <p:cNvPr id="3388" name="Google Shape;3388;p101"/>
            <p:cNvSpPr/>
            <p:nvPr/>
          </p:nvSpPr>
          <p:spPr>
            <a:xfrm rot="10800000">
              <a:off x="2745360" y="2345520"/>
              <a:ext cx="392400" cy="1194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89" name="Google Shape;3389;p101"/>
            <p:cNvSpPr/>
            <p:nvPr/>
          </p:nvSpPr>
          <p:spPr>
            <a:xfrm rot="10800000">
              <a:off x="2745360" y="223776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90" name="Google Shape;3390;p101"/>
            <p:cNvSpPr/>
            <p:nvPr/>
          </p:nvSpPr>
          <p:spPr>
            <a:xfrm rot="10800000">
              <a:off x="2745360" y="212724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391" name="Google Shape;3391;p101"/>
          <p:cNvSpPr/>
          <p:nvPr/>
        </p:nvSpPr>
        <p:spPr>
          <a:xfrm>
            <a:off x="6718464" y="3331032"/>
            <a:ext cx="2073600" cy="10035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Statically ensure</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RPC buffers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outlast lifetime</a:t>
            </a:r>
            <a:endParaRPr b="0" sz="1800" strike="noStrike">
              <a:latin typeface="Arial"/>
              <a:ea typeface="Arial"/>
              <a:cs typeface="Arial"/>
              <a:sym typeface="Arial"/>
            </a:endParaRPr>
          </a:p>
        </p:txBody>
      </p:sp>
      <p:sp>
        <p:nvSpPr>
          <p:cNvPr id="3392" name="Google Shape;3392;p101"/>
          <p:cNvSpPr/>
          <p:nvPr/>
        </p:nvSpPr>
        <p:spPr>
          <a:xfrm>
            <a:off x="912384" y="2571174"/>
            <a:ext cx="165888" cy="1766585"/>
          </a:xfrm>
          <a:custGeom>
            <a:rect b="b" l="l" r="r" t="t"/>
            <a:pathLst>
              <a:path extrusionOk="0" h="5412" w="510">
                <a:moveTo>
                  <a:pt x="509" y="0"/>
                </a:moveTo>
                <a:cubicBezTo>
                  <a:pt x="381" y="0"/>
                  <a:pt x="254" y="225"/>
                  <a:pt x="254" y="450"/>
                </a:cubicBezTo>
                <a:lnTo>
                  <a:pt x="254" y="2254"/>
                </a:lnTo>
                <a:cubicBezTo>
                  <a:pt x="254" y="2480"/>
                  <a:pt x="127" y="2705"/>
                  <a:pt x="0" y="2705"/>
                </a:cubicBezTo>
                <a:cubicBezTo>
                  <a:pt x="127" y="2705"/>
                  <a:pt x="254" y="2930"/>
                  <a:pt x="254" y="3156"/>
                </a:cubicBezTo>
                <a:lnTo>
                  <a:pt x="254" y="4960"/>
                </a:lnTo>
                <a:cubicBezTo>
                  <a:pt x="254" y="5185"/>
                  <a:pt x="381" y="5411"/>
                  <a:pt x="509" y="5411"/>
                </a:cubicBezTo>
              </a:path>
            </a:pathLst>
          </a:custGeom>
          <a:noFill/>
          <a:ln cap="flat" cmpd="sng" w="38150">
            <a:solidFill>
              <a:srgbClr val="FF000A"/>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93" name="Google Shape;3393;p101"/>
          <p:cNvSpPr/>
          <p:nvPr/>
        </p:nvSpPr>
        <p:spPr>
          <a:xfrm>
            <a:off x="83576" y="3303275"/>
            <a:ext cx="8544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Lifetime</a:t>
            </a:r>
            <a:endParaRPr b="0" sz="1500" strike="noStrike">
              <a:latin typeface="Arial"/>
              <a:ea typeface="Arial"/>
              <a:cs typeface="Arial"/>
              <a:sym typeface="Arial"/>
            </a:endParaRPr>
          </a:p>
        </p:txBody>
      </p:sp>
      <p:sp>
        <p:nvSpPr>
          <p:cNvPr id="3394" name="Google Shape;3394;p101"/>
          <p:cNvSpPr/>
          <p:nvPr/>
        </p:nvSpPr>
        <p:spPr>
          <a:xfrm>
            <a:off x="6718464" y="2071242"/>
            <a:ext cx="2073600" cy="100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Statically ensure</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record stays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stable across yields</a:t>
            </a:r>
            <a:endParaRPr b="0" sz="1800" strike="noStrike">
              <a:latin typeface="Arial"/>
              <a:ea typeface="Arial"/>
              <a:cs typeface="Arial"/>
              <a:sym typeface="Arial"/>
            </a:endParaRPr>
          </a:p>
        </p:txBody>
      </p:sp>
      <p:sp>
        <p:nvSpPr>
          <p:cNvPr id="3395" name="Google Shape;3395;p101"/>
          <p:cNvSpPr/>
          <p:nvPr/>
        </p:nvSpPr>
        <p:spPr>
          <a:xfrm>
            <a:off x="1261141" y="2584562"/>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grpSp>
        <p:nvGrpSpPr>
          <p:cNvPr id="3396" name="Google Shape;3396;p101"/>
          <p:cNvGrpSpPr/>
          <p:nvPr/>
        </p:nvGrpSpPr>
        <p:grpSpPr>
          <a:xfrm>
            <a:off x="4479042" y="2995825"/>
            <a:ext cx="1476305" cy="919527"/>
            <a:chOff x="4937760" y="3302640"/>
            <a:chExt cx="1627500" cy="1013700"/>
          </a:xfrm>
        </p:grpSpPr>
        <p:sp>
          <p:nvSpPr>
            <p:cNvPr id="3397" name="Google Shape;3397;p101"/>
            <p:cNvSpPr/>
            <p:nvPr/>
          </p:nvSpPr>
          <p:spPr>
            <a:xfrm>
              <a:off x="4937760" y="3302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trike="noStrike">
                  <a:latin typeface="Calibri"/>
                  <a:ea typeface="Calibri"/>
                  <a:cs typeface="Calibri"/>
                  <a:sym typeface="Calibri"/>
                </a:rPr>
                <a:t> Request Buffer</a:t>
              </a:r>
              <a:r>
                <a:rPr b="0" lang="en" strike="noStrike">
                  <a:latin typeface="Calibri"/>
                  <a:ea typeface="Calibri"/>
                  <a:cs typeface="Calibri"/>
                  <a:sym typeface="Calibri"/>
                </a:rPr>
                <a:t> </a:t>
              </a:r>
              <a:endParaRPr b="0" strike="noStrike">
                <a:latin typeface="Arial"/>
                <a:ea typeface="Arial"/>
                <a:cs typeface="Arial"/>
                <a:sym typeface="Arial"/>
              </a:endParaRPr>
            </a:p>
          </p:txBody>
        </p:sp>
        <p:sp>
          <p:nvSpPr>
            <p:cNvPr id="3398" name="Google Shape;3398;p101"/>
            <p:cNvSpPr/>
            <p:nvPr/>
          </p:nvSpPr>
          <p:spPr>
            <a:xfrm>
              <a:off x="4937760" y="3950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600" strike="noStrike">
                  <a:latin typeface="Calibri"/>
                  <a:ea typeface="Calibri"/>
                  <a:cs typeface="Calibri"/>
                  <a:sym typeface="Calibri"/>
                </a:rPr>
                <a:t> </a:t>
              </a:r>
              <a:r>
                <a:rPr b="1" lang="en" strike="noStrike">
                  <a:latin typeface="Calibri"/>
                  <a:ea typeface="Calibri"/>
                  <a:cs typeface="Calibri"/>
                  <a:sym typeface="Calibri"/>
                </a:rPr>
                <a:t>Response Buffer</a:t>
              </a:r>
              <a:r>
                <a:rPr b="0" lang="en" sz="1600" strike="noStrike">
                  <a:latin typeface="Calibri"/>
                  <a:ea typeface="Calibri"/>
                  <a:cs typeface="Calibri"/>
                  <a:sym typeface="Calibri"/>
                </a:rPr>
                <a:t> </a:t>
              </a:r>
              <a:endParaRPr b="0" sz="1600" strike="noStrike">
                <a:latin typeface="Arial"/>
                <a:ea typeface="Arial"/>
                <a:cs typeface="Arial"/>
                <a:sym typeface="Arial"/>
              </a:endParaRPr>
            </a:p>
          </p:txBody>
        </p:sp>
      </p:grpSp>
      <p:sp>
        <p:nvSpPr>
          <p:cNvPr id="3399" name="Google Shape;3399;p101"/>
          <p:cNvSpPr/>
          <p:nvPr/>
        </p:nvSpPr>
        <p:spPr>
          <a:xfrm>
            <a:off x="3051621" y="3233723"/>
            <a:ext cx="1227506" cy="414707"/>
          </a:xfrm>
          <a:custGeom>
            <a:rect b="b" l="l" r="r" t="t"/>
            <a:pathLst>
              <a:path extrusionOk="0" h="1272" w="3761">
                <a:moveTo>
                  <a:pt x="3760" y="317"/>
                </a:moveTo>
                <a:lnTo>
                  <a:pt x="940" y="317"/>
                </a:lnTo>
                <a:lnTo>
                  <a:pt x="940" y="0"/>
                </a:lnTo>
                <a:lnTo>
                  <a:pt x="0" y="635"/>
                </a:lnTo>
                <a:lnTo>
                  <a:pt x="940" y="1271"/>
                </a:lnTo>
                <a:lnTo>
                  <a:pt x="940" y="953"/>
                </a:lnTo>
                <a:lnTo>
                  <a:pt x="3760" y="953"/>
                </a:lnTo>
                <a:lnTo>
                  <a:pt x="3760" y="317"/>
                </a:lnTo>
              </a:path>
            </a:pathLst>
          </a:custGeom>
          <a:solidFill>
            <a:srgbClr val="FF000A"/>
          </a:solidFill>
          <a:ln cap="flat" cmpd="sng" w="9525">
            <a:solidFill>
              <a:srgbClr val="FF000A"/>
            </a:solidFill>
            <a:prstDash val="solid"/>
            <a:round/>
            <a:headEnd len="sm" w="sm" type="none"/>
            <a:tailEnd len="sm" w="sm" type="none"/>
          </a:ln>
        </p:spPr>
      </p:sp>
      <p:sp>
        <p:nvSpPr>
          <p:cNvPr id="3400" name="Google Shape;3400;p101"/>
          <p:cNvSpPr/>
          <p:nvPr/>
        </p:nvSpPr>
        <p:spPr>
          <a:xfrm>
            <a:off x="3129993" y="2960736"/>
            <a:ext cx="1107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a:latin typeface="Calibri"/>
                <a:ea typeface="Calibri"/>
                <a:cs typeface="Calibri"/>
                <a:sym typeface="Calibri"/>
              </a:rPr>
              <a:t>              </a:t>
            </a:r>
            <a:r>
              <a:rPr b="1" lang="en" sz="1500" strike="noStrike">
                <a:solidFill>
                  <a:srgbClr val="000000"/>
                </a:solidFill>
                <a:latin typeface="Calibri"/>
                <a:ea typeface="Calibri"/>
                <a:cs typeface="Calibri"/>
                <a:sym typeface="Calibri"/>
              </a:rPr>
              <a:t>Refs</a:t>
            </a:r>
            <a:endParaRPr b="0" sz="1500" strike="noStrike">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04" name="Shape 3404"/>
        <p:cNvGrpSpPr/>
        <p:nvPr/>
      </p:nvGrpSpPr>
      <p:grpSpPr>
        <a:xfrm>
          <a:off x="0" y="0"/>
          <a:ext cx="0" cy="0"/>
          <a:chOff x="0" y="0"/>
          <a:chExt cx="0" cy="0"/>
        </a:xfrm>
      </p:grpSpPr>
      <p:sp>
        <p:nvSpPr>
          <p:cNvPr id="3405" name="Google Shape;3405;p102"/>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Low Cost Isolation</a:t>
            </a:r>
            <a:endParaRPr b="0" sz="2900" strike="noStrike">
              <a:solidFill>
                <a:srgbClr val="000000"/>
              </a:solidFill>
              <a:latin typeface="Calibri"/>
              <a:ea typeface="Calibri"/>
              <a:cs typeface="Calibri"/>
              <a:sym typeface="Calibri"/>
            </a:endParaRPr>
          </a:p>
        </p:txBody>
      </p:sp>
      <p:sp>
        <p:nvSpPr>
          <p:cNvPr id="3406" name="Google Shape;3406;p102"/>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No forced data copies across trust boundary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Ensure buffers outlast reference lifetime</a:t>
            </a:r>
            <a:endParaRPr b="0" sz="2200" strike="noStrike">
              <a:solidFill>
                <a:srgbClr val="000000"/>
              </a:solidFill>
              <a:latin typeface="Calibri"/>
              <a:ea typeface="Calibri"/>
              <a:cs typeface="Calibri"/>
              <a:sym typeface="Calibri"/>
            </a:endParaRPr>
          </a:p>
        </p:txBody>
      </p:sp>
      <p:grpSp>
        <p:nvGrpSpPr>
          <p:cNvPr id="3407" name="Google Shape;3407;p102"/>
          <p:cNvGrpSpPr/>
          <p:nvPr/>
        </p:nvGrpSpPr>
        <p:grpSpPr>
          <a:xfrm>
            <a:off x="2490316" y="1929619"/>
            <a:ext cx="355946" cy="306309"/>
            <a:chOff x="2745360" y="2127240"/>
            <a:chExt cx="392400" cy="337680"/>
          </a:xfrm>
        </p:grpSpPr>
        <p:sp>
          <p:nvSpPr>
            <p:cNvPr id="3408" name="Google Shape;3408;p102"/>
            <p:cNvSpPr/>
            <p:nvPr/>
          </p:nvSpPr>
          <p:spPr>
            <a:xfrm rot="10800000">
              <a:off x="2745360" y="2345520"/>
              <a:ext cx="392400" cy="1194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09" name="Google Shape;3409;p102"/>
            <p:cNvSpPr/>
            <p:nvPr/>
          </p:nvSpPr>
          <p:spPr>
            <a:xfrm rot="10800000">
              <a:off x="2745360" y="223776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10" name="Google Shape;3410;p102"/>
            <p:cNvSpPr/>
            <p:nvPr/>
          </p:nvSpPr>
          <p:spPr>
            <a:xfrm rot="10800000">
              <a:off x="2745360" y="212724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411" name="Google Shape;3411;p102"/>
          <p:cNvSpPr/>
          <p:nvPr/>
        </p:nvSpPr>
        <p:spPr>
          <a:xfrm>
            <a:off x="4478976" y="3268010"/>
            <a:ext cx="1476300" cy="331800"/>
          </a:xfrm>
          <a:prstGeom prst="rect">
            <a:avLst/>
          </a:prstGeom>
          <a:solidFill>
            <a:srgbClr val="FCC79B"/>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600" strike="noStrike">
                <a:latin typeface="Calibri"/>
                <a:ea typeface="Calibri"/>
                <a:cs typeface="Calibri"/>
                <a:sym typeface="Calibri"/>
              </a:rPr>
              <a:t> Record</a:t>
            </a:r>
            <a:endParaRPr b="0" sz="1600" strike="noStrike">
              <a:latin typeface="Arial"/>
              <a:ea typeface="Arial"/>
              <a:cs typeface="Arial"/>
              <a:sym typeface="Arial"/>
            </a:endParaRPr>
          </a:p>
        </p:txBody>
      </p:sp>
      <p:sp>
        <p:nvSpPr>
          <p:cNvPr id="3412" name="Google Shape;3412;p102"/>
          <p:cNvSpPr/>
          <p:nvPr/>
        </p:nvSpPr>
        <p:spPr>
          <a:xfrm>
            <a:off x="6718464" y="2932142"/>
            <a:ext cx="2073600" cy="10035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Statically ensure</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record stays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stable across yields</a:t>
            </a:r>
            <a:endParaRPr b="0" sz="1800" strike="noStrike">
              <a:latin typeface="Arial"/>
              <a:ea typeface="Arial"/>
              <a:cs typeface="Arial"/>
              <a:sym typeface="Arial"/>
            </a:endParaRPr>
          </a:p>
        </p:txBody>
      </p:sp>
      <p:sp>
        <p:nvSpPr>
          <p:cNvPr id="3413" name="Google Shape;3413;p102"/>
          <p:cNvSpPr/>
          <p:nvPr/>
        </p:nvSpPr>
        <p:spPr>
          <a:xfrm>
            <a:off x="912384" y="2571174"/>
            <a:ext cx="165888" cy="1766585"/>
          </a:xfrm>
          <a:custGeom>
            <a:rect b="b" l="l" r="r" t="t"/>
            <a:pathLst>
              <a:path extrusionOk="0" h="5412" w="510">
                <a:moveTo>
                  <a:pt x="509" y="0"/>
                </a:moveTo>
                <a:cubicBezTo>
                  <a:pt x="381" y="0"/>
                  <a:pt x="254" y="225"/>
                  <a:pt x="254" y="450"/>
                </a:cubicBezTo>
                <a:lnTo>
                  <a:pt x="254" y="2254"/>
                </a:lnTo>
                <a:cubicBezTo>
                  <a:pt x="254" y="2480"/>
                  <a:pt x="127" y="2705"/>
                  <a:pt x="0" y="2705"/>
                </a:cubicBezTo>
                <a:cubicBezTo>
                  <a:pt x="127" y="2705"/>
                  <a:pt x="254" y="2930"/>
                  <a:pt x="254" y="3156"/>
                </a:cubicBezTo>
                <a:lnTo>
                  <a:pt x="254" y="4960"/>
                </a:lnTo>
                <a:cubicBezTo>
                  <a:pt x="254" y="5185"/>
                  <a:pt x="381" y="5411"/>
                  <a:pt x="509" y="5411"/>
                </a:cubicBezTo>
              </a:path>
            </a:pathLst>
          </a:custGeom>
          <a:noFill/>
          <a:ln cap="flat" cmpd="sng" w="38150">
            <a:solidFill>
              <a:srgbClr val="FF000A"/>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14" name="Google Shape;3414;p102"/>
          <p:cNvSpPr/>
          <p:nvPr/>
        </p:nvSpPr>
        <p:spPr>
          <a:xfrm>
            <a:off x="83576" y="3303275"/>
            <a:ext cx="8544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Lifetime</a:t>
            </a:r>
            <a:endParaRPr b="0" sz="1500" strike="noStrike">
              <a:latin typeface="Arial"/>
              <a:ea typeface="Arial"/>
              <a:cs typeface="Arial"/>
              <a:sym typeface="Arial"/>
            </a:endParaRPr>
          </a:p>
        </p:txBody>
      </p:sp>
      <p:sp>
        <p:nvSpPr>
          <p:cNvPr id="3415" name="Google Shape;3415;p102"/>
          <p:cNvSpPr/>
          <p:nvPr/>
        </p:nvSpPr>
        <p:spPr>
          <a:xfrm>
            <a:off x="1261141" y="2584562"/>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yield;</a:t>
            </a:r>
            <a:endParaRPr b="1" sz="1600">
              <a:latin typeface="Calibri"/>
              <a:ea typeface="Calibri"/>
              <a:cs typeface="Calibri"/>
              <a:sym typeface="Calibri"/>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sp>
        <p:nvSpPr>
          <p:cNvPr id="3416" name="Google Shape;3416;p102"/>
          <p:cNvSpPr/>
          <p:nvPr/>
        </p:nvSpPr>
        <p:spPr>
          <a:xfrm>
            <a:off x="3051621" y="3233723"/>
            <a:ext cx="1227506" cy="414707"/>
          </a:xfrm>
          <a:custGeom>
            <a:rect b="b" l="l" r="r" t="t"/>
            <a:pathLst>
              <a:path extrusionOk="0" h="1272" w="3761">
                <a:moveTo>
                  <a:pt x="3760" y="317"/>
                </a:moveTo>
                <a:lnTo>
                  <a:pt x="940" y="317"/>
                </a:lnTo>
                <a:lnTo>
                  <a:pt x="940" y="0"/>
                </a:lnTo>
                <a:lnTo>
                  <a:pt x="0" y="635"/>
                </a:lnTo>
                <a:lnTo>
                  <a:pt x="940" y="1271"/>
                </a:lnTo>
                <a:lnTo>
                  <a:pt x="940" y="953"/>
                </a:lnTo>
                <a:lnTo>
                  <a:pt x="3760" y="953"/>
                </a:lnTo>
                <a:lnTo>
                  <a:pt x="3760" y="317"/>
                </a:lnTo>
              </a:path>
            </a:pathLst>
          </a:custGeom>
          <a:solidFill>
            <a:srgbClr val="FF000A"/>
          </a:solidFill>
          <a:ln cap="flat" cmpd="sng" w="9525">
            <a:solidFill>
              <a:srgbClr val="FF000A"/>
            </a:solidFill>
            <a:prstDash val="solid"/>
            <a:round/>
            <a:headEnd len="sm" w="sm" type="none"/>
            <a:tailEnd len="sm" w="sm" type="none"/>
          </a:ln>
        </p:spPr>
      </p:sp>
      <p:sp>
        <p:nvSpPr>
          <p:cNvPr id="3417" name="Google Shape;3417;p102"/>
          <p:cNvSpPr/>
          <p:nvPr/>
        </p:nvSpPr>
        <p:spPr>
          <a:xfrm>
            <a:off x="3129993" y="2960736"/>
            <a:ext cx="1107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a:latin typeface="Calibri"/>
                <a:ea typeface="Calibri"/>
                <a:cs typeface="Calibri"/>
                <a:sym typeface="Calibri"/>
              </a:rPr>
              <a:t>              </a:t>
            </a:r>
            <a:r>
              <a:rPr b="1" lang="en" sz="1500" strike="noStrike">
                <a:solidFill>
                  <a:srgbClr val="000000"/>
                </a:solidFill>
                <a:latin typeface="Calibri"/>
                <a:ea typeface="Calibri"/>
                <a:cs typeface="Calibri"/>
                <a:sym typeface="Calibri"/>
              </a:rPr>
              <a:t>Refs</a:t>
            </a:r>
            <a:endParaRPr b="0" sz="1500"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Record Ownership</a:t>
            </a:r>
            <a:endParaRPr>
              <a:latin typeface="Calibri"/>
              <a:ea typeface="Calibri"/>
              <a:cs typeface="Calibri"/>
              <a:sym typeface="Calibri"/>
            </a:endParaRPr>
          </a:p>
        </p:txBody>
      </p:sp>
      <p:sp>
        <p:nvSpPr>
          <p:cNvPr id="238" name="Google Shape;23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239" name="Google Shape;239;p22"/>
          <p:cNvSpPr/>
          <p:nvPr/>
        </p:nvSpPr>
        <p:spPr>
          <a:xfrm>
            <a:off x="86910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40" name="Google Shape;240;p22"/>
          <p:cNvSpPr/>
          <p:nvPr/>
        </p:nvSpPr>
        <p:spPr>
          <a:xfrm>
            <a:off x="86910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41" name="Google Shape;241;p22"/>
          <p:cNvSpPr/>
          <p:nvPr/>
        </p:nvSpPr>
        <p:spPr>
          <a:xfrm>
            <a:off x="243967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42" name="Google Shape;242;p22"/>
          <p:cNvSpPr/>
          <p:nvPr/>
        </p:nvSpPr>
        <p:spPr>
          <a:xfrm>
            <a:off x="243967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43" name="Google Shape;243;p22"/>
          <p:cNvSpPr/>
          <p:nvPr/>
        </p:nvSpPr>
        <p:spPr>
          <a:xfrm>
            <a:off x="401025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44" name="Google Shape;244;p22"/>
          <p:cNvSpPr/>
          <p:nvPr/>
        </p:nvSpPr>
        <p:spPr>
          <a:xfrm>
            <a:off x="401025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45" name="Google Shape;245;p22"/>
          <p:cNvSpPr/>
          <p:nvPr/>
        </p:nvSpPr>
        <p:spPr>
          <a:xfrm>
            <a:off x="558082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46" name="Google Shape;246;p22"/>
          <p:cNvSpPr/>
          <p:nvPr/>
        </p:nvSpPr>
        <p:spPr>
          <a:xfrm>
            <a:off x="558082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47" name="Google Shape;247;p22"/>
          <p:cNvSpPr/>
          <p:nvPr/>
        </p:nvSpPr>
        <p:spPr>
          <a:xfrm>
            <a:off x="1072450" y="2805552"/>
            <a:ext cx="5383368" cy="572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Network</a:t>
            </a:r>
            <a:endParaRPr b="1">
              <a:latin typeface="Calibri"/>
              <a:ea typeface="Calibri"/>
              <a:cs typeface="Calibri"/>
              <a:sym typeface="Calibri"/>
            </a:endParaRPr>
          </a:p>
        </p:txBody>
      </p:sp>
      <p:sp>
        <p:nvSpPr>
          <p:cNvPr id="248" name="Google Shape;248;p22"/>
          <p:cNvSpPr txBox="1"/>
          <p:nvPr/>
        </p:nvSpPr>
        <p:spPr>
          <a:xfrm>
            <a:off x="311701" y="4542950"/>
            <a:ext cx="8405700" cy="5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Clients cache mappings, route requests to correct owner</a:t>
            </a:r>
            <a:endParaRPr b="1" sz="1900">
              <a:latin typeface="Calibri"/>
              <a:ea typeface="Calibri"/>
              <a:cs typeface="Calibri"/>
              <a:sym typeface="Calibri"/>
            </a:endParaRPr>
          </a:p>
        </p:txBody>
      </p:sp>
      <p:grpSp>
        <p:nvGrpSpPr>
          <p:cNvPr id="249" name="Google Shape;249;p22"/>
          <p:cNvGrpSpPr/>
          <p:nvPr/>
        </p:nvGrpSpPr>
        <p:grpSpPr>
          <a:xfrm>
            <a:off x="1290968" y="3563911"/>
            <a:ext cx="292059" cy="543334"/>
            <a:chOff x="1006560" y="3903840"/>
            <a:chExt cx="457200" cy="723000"/>
          </a:xfrm>
        </p:grpSpPr>
        <p:sp>
          <p:nvSpPr>
            <p:cNvPr id="250" name="Google Shape;250;p2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1" name="Google Shape;251;p2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2" name="Google Shape;252;p2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3" name="Google Shape;253;p2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54" name="Google Shape;254;p22"/>
          <p:cNvGrpSpPr/>
          <p:nvPr/>
        </p:nvGrpSpPr>
        <p:grpSpPr>
          <a:xfrm>
            <a:off x="2861543" y="3563911"/>
            <a:ext cx="292059" cy="543334"/>
            <a:chOff x="1006560" y="3903840"/>
            <a:chExt cx="457200" cy="723000"/>
          </a:xfrm>
        </p:grpSpPr>
        <p:sp>
          <p:nvSpPr>
            <p:cNvPr id="255" name="Google Shape;255;p2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6" name="Google Shape;256;p2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7" name="Google Shape;257;p2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8" name="Google Shape;258;p2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59" name="Google Shape;259;p22"/>
          <p:cNvGrpSpPr/>
          <p:nvPr/>
        </p:nvGrpSpPr>
        <p:grpSpPr>
          <a:xfrm>
            <a:off x="4432118" y="3563911"/>
            <a:ext cx="292059" cy="543334"/>
            <a:chOff x="1006560" y="3903840"/>
            <a:chExt cx="457200" cy="723000"/>
          </a:xfrm>
        </p:grpSpPr>
        <p:sp>
          <p:nvSpPr>
            <p:cNvPr id="260" name="Google Shape;260;p2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1" name="Google Shape;261;p2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2" name="Google Shape;262;p2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3" name="Google Shape;263;p2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64" name="Google Shape;264;p22"/>
          <p:cNvGrpSpPr/>
          <p:nvPr/>
        </p:nvGrpSpPr>
        <p:grpSpPr>
          <a:xfrm>
            <a:off x="6006918" y="3563911"/>
            <a:ext cx="292059" cy="543334"/>
            <a:chOff x="1006560" y="3903840"/>
            <a:chExt cx="457200" cy="723000"/>
          </a:xfrm>
        </p:grpSpPr>
        <p:sp>
          <p:nvSpPr>
            <p:cNvPr id="265" name="Google Shape;265;p2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 name="Google Shape;266;p2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7" name="Google Shape;267;p2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8" name="Google Shape;268;p2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69" name="Google Shape;269;p22"/>
          <p:cNvSpPr/>
          <p:nvPr/>
        </p:nvSpPr>
        <p:spPr>
          <a:xfrm>
            <a:off x="7103625" y="2549813"/>
            <a:ext cx="1786200" cy="10842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Ownership Mappings</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Hash Range -&gt; Server</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Metadata Store</a:t>
            </a:r>
            <a:endParaRPr b="1">
              <a:latin typeface="Calibri"/>
              <a:ea typeface="Calibri"/>
              <a:cs typeface="Calibri"/>
              <a:sym typeface="Calibri"/>
            </a:endParaRPr>
          </a:p>
        </p:txBody>
      </p:sp>
      <p:sp>
        <p:nvSpPr>
          <p:cNvPr id="270" name="Google Shape;270;p22"/>
          <p:cNvSpPr/>
          <p:nvPr/>
        </p:nvSpPr>
        <p:spPr>
          <a:xfrm>
            <a:off x="6217125" y="2349140"/>
            <a:ext cx="499500" cy="2226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alibri"/>
              <a:ea typeface="Calibri"/>
              <a:cs typeface="Calibri"/>
              <a:sym typeface="Calibri"/>
            </a:endParaRPr>
          </a:p>
        </p:txBody>
      </p:sp>
      <p:sp>
        <p:nvSpPr>
          <p:cNvPr id="271" name="Google Shape;271;p22"/>
          <p:cNvSpPr/>
          <p:nvPr/>
        </p:nvSpPr>
        <p:spPr>
          <a:xfrm rot="3600200">
            <a:off x="5282833" y="2068551"/>
            <a:ext cx="381038" cy="1928599"/>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21" name="Shape 3421"/>
        <p:cNvGrpSpPr/>
        <p:nvPr/>
      </p:nvGrpSpPr>
      <p:grpSpPr>
        <a:xfrm>
          <a:off x="0" y="0"/>
          <a:ext cx="0" cy="0"/>
          <a:chOff x="0" y="0"/>
          <a:chExt cx="0" cy="0"/>
        </a:xfrm>
      </p:grpSpPr>
      <p:sp>
        <p:nvSpPr>
          <p:cNvPr id="3422" name="Google Shape;3422;p103"/>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Pushing Facebook’s TAO To Splinter</a:t>
            </a:r>
            <a:endParaRPr b="0" sz="2900" strike="noStrike">
              <a:solidFill>
                <a:srgbClr val="000000"/>
              </a:solidFill>
              <a:latin typeface="Calibri"/>
              <a:ea typeface="Calibri"/>
              <a:cs typeface="Calibri"/>
              <a:sym typeface="Calibri"/>
            </a:endParaRPr>
          </a:p>
        </p:txBody>
      </p:sp>
      <p:sp>
        <p:nvSpPr>
          <p:cNvPr id="3423" name="Google Shape;3423;p103"/>
          <p:cNvSpPr txBox="1"/>
          <p:nvPr/>
        </p:nvSpPr>
        <p:spPr>
          <a:xfrm>
            <a:off x="414720" y="4195383"/>
            <a:ext cx="8626200" cy="7512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latin typeface="Calibri"/>
                <a:ea typeface="Calibri"/>
                <a:cs typeface="Calibri"/>
                <a:sym typeface="Calibri"/>
              </a:rPr>
              <a:t>Hybrid → get() for point ops, extension for dependencies</a:t>
            </a:r>
            <a:endParaRPr b="0" sz="2200" strike="noStrike">
              <a:latin typeface="Arial"/>
              <a:ea typeface="Arial"/>
              <a:cs typeface="Arial"/>
              <a:sym typeface="Arial"/>
            </a:endParaRPr>
          </a:p>
          <a:p>
            <a:pPr indent="0" lvl="0" marL="0" marR="0" rtl="0" algn="ctr">
              <a:spcBef>
                <a:spcPts val="900"/>
              </a:spcBef>
              <a:spcAft>
                <a:spcPts val="0"/>
              </a:spcAft>
              <a:buNone/>
            </a:pPr>
            <a:r>
              <a:rPr b="1" lang="en" sz="2200" strike="noStrike">
                <a:latin typeface="Calibri"/>
                <a:ea typeface="Calibri"/>
                <a:cs typeface="Calibri"/>
                <a:sym typeface="Calibri"/>
              </a:rPr>
              <a:t>Best of both worlds!</a:t>
            </a:r>
            <a:endParaRPr b="0" sz="2200" strike="noStrike">
              <a:latin typeface="Arial"/>
              <a:ea typeface="Arial"/>
              <a:cs typeface="Arial"/>
              <a:sym typeface="Arial"/>
            </a:endParaRPr>
          </a:p>
        </p:txBody>
      </p:sp>
      <p:pic>
        <p:nvPicPr>
          <p:cNvPr id="3424" name="Google Shape;3424;p103" title="Points scored"/>
          <p:cNvPicPr preferRelativeResize="0"/>
          <p:nvPr/>
        </p:nvPicPr>
        <p:blipFill>
          <a:blip r:embed="rId3">
            <a:alphaModFix/>
          </a:blip>
          <a:stretch>
            <a:fillRect/>
          </a:stretch>
        </p:blipFill>
        <p:spPr>
          <a:xfrm>
            <a:off x="2450938" y="1419940"/>
            <a:ext cx="4242117" cy="262304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8" name="Shape 3428"/>
        <p:cNvGrpSpPr/>
        <p:nvPr/>
      </p:nvGrpSpPr>
      <p:grpSpPr>
        <a:xfrm>
          <a:off x="0" y="0"/>
          <a:ext cx="0" cy="0"/>
          <a:chOff x="0" y="0"/>
          <a:chExt cx="0" cy="0"/>
        </a:xfrm>
      </p:grpSpPr>
      <p:sp>
        <p:nvSpPr>
          <p:cNvPr id="3429" name="Google Shape;3429;p104"/>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lang="en" sz="2800">
                <a:latin typeface="Calibri"/>
                <a:ea typeface="Calibri"/>
                <a:cs typeface="Calibri"/>
                <a:sym typeface="Calibri"/>
              </a:rPr>
              <a:t>Splinter Conclusion</a:t>
            </a:r>
            <a:endParaRPr b="0" i="0" sz="2800" u="none" cap="none" strike="noStrike">
              <a:solidFill>
                <a:srgbClr val="000000"/>
              </a:solidFill>
              <a:latin typeface="Calibri"/>
              <a:ea typeface="Calibri"/>
              <a:cs typeface="Calibri"/>
              <a:sym typeface="Calibri"/>
            </a:endParaRPr>
          </a:p>
        </p:txBody>
      </p:sp>
      <p:sp>
        <p:nvSpPr>
          <p:cNvPr id="3430" name="Google Shape;3430;p104"/>
          <p:cNvSpPr txBox="1"/>
          <p:nvPr/>
        </p:nvSpPr>
        <p:spPr>
          <a:xfrm>
            <a:off x="628284" y="1111541"/>
            <a:ext cx="7885800" cy="3647700"/>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None/>
            </a:pPr>
            <a:r>
              <a:rPr b="1" i="0" lang="en" sz="1900" u="none" cap="none" strike="noStrike">
                <a:solidFill>
                  <a:srgbClr val="000000"/>
                </a:solidFill>
                <a:latin typeface="Calibri"/>
                <a:ea typeface="Calibri"/>
                <a:cs typeface="Calibri"/>
                <a:sym typeface="Calibri"/>
              </a:rPr>
              <a:t>Kernel-bypass </a:t>
            </a:r>
            <a:r>
              <a:rPr b="0" i="0" lang="en" sz="1900" u="none" cap="none" strike="noStrike">
                <a:solidFill>
                  <a:srgbClr val="000000"/>
                </a:solidFill>
                <a:latin typeface="Calibri"/>
                <a:ea typeface="Calibri"/>
                <a:cs typeface="Calibri"/>
                <a:sym typeface="Calibri"/>
              </a:rPr>
              <a:t>key-value stores offer </a:t>
            </a:r>
            <a:r>
              <a:rPr b="1" i="0" lang="en" sz="1900" u="none" cap="none" strike="noStrike">
                <a:solidFill>
                  <a:srgbClr val="000000"/>
                </a:solidFill>
                <a:latin typeface="Calibri"/>
                <a:ea typeface="Calibri"/>
                <a:cs typeface="Calibri"/>
                <a:sym typeface="Calibri"/>
              </a:rPr>
              <a:t>&lt;</a:t>
            </a:r>
            <a:r>
              <a:rPr b="0" i="0" lang="en" sz="1900" u="none" cap="none" strike="noStrike">
                <a:solidFill>
                  <a:srgbClr val="000000"/>
                </a:solidFill>
                <a:latin typeface="Calibri"/>
                <a:ea typeface="Calibri"/>
                <a:cs typeface="Calibri"/>
                <a:sym typeface="Calibri"/>
              </a:rPr>
              <a:t> </a:t>
            </a:r>
            <a:r>
              <a:rPr b="1" i="0" lang="en" sz="1900" u="none" cap="none" strike="noStrike">
                <a:solidFill>
                  <a:srgbClr val="000000"/>
                </a:solidFill>
                <a:latin typeface="Calibri"/>
                <a:ea typeface="Calibri"/>
                <a:cs typeface="Calibri"/>
                <a:sym typeface="Calibri"/>
              </a:rPr>
              <a:t>10μs </a:t>
            </a:r>
            <a:r>
              <a:rPr b="0" i="0" lang="en" sz="1900" u="none" cap="none" strike="noStrike">
                <a:solidFill>
                  <a:srgbClr val="000000"/>
                </a:solidFill>
                <a:latin typeface="Calibri"/>
                <a:ea typeface="Calibri"/>
                <a:cs typeface="Calibri"/>
                <a:sym typeface="Calibri"/>
              </a:rPr>
              <a:t>latency</a:t>
            </a:r>
            <a:r>
              <a:rPr b="1" i="0" lang="en" sz="1900" u="none" cap="none" strike="noStrike">
                <a:solidFill>
                  <a:srgbClr val="000000"/>
                </a:solidFill>
                <a:latin typeface="Calibri"/>
                <a:ea typeface="Calibri"/>
                <a:cs typeface="Calibri"/>
                <a:sym typeface="Calibri"/>
              </a:rPr>
              <a:t>, &gt; Mops/s </a:t>
            </a:r>
            <a:r>
              <a:rPr b="0" i="0" lang="en" sz="1900" u="none" cap="none" strike="noStrike">
                <a:solidFill>
                  <a:srgbClr val="000000"/>
                </a:solidFill>
                <a:latin typeface="Calibri"/>
                <a:ea typeface="Calibri"/>
                <a:cs typeface="Calibri"/>
                <a:sym typeface="Calibri"/>
              </a:rPr>
              <a:t>throughput</a:t>
            </a:r>
            <a:endParaRPr b="0" i="0" sz="19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Fast because they</a:t>
            </a:r>
            <a:r>
              <a:rPr lang="en" sz="1500">
                <a:latin typeface="Calibri"/>
                <a:ea typeface="Calibri"/>
                <a:cs typeface="Calibri"/>
                <a:sym typeface="Calibri"/>
              </a:rPr>
              <a:t> support just simple gets and puts?</a:t>
            </a:r>
            <a:endParaRPr b="0" i="0" sz="1500" u="none" cap="none" strike="noStrike">
              <a:solidFill>
                <a:srgbClr val="000000"/>
              </a:solidFill>
              <a:latin typeface="Calibri"/>
              <a:ea typeface="Calibri"/>
              <a:cs typeface="Calibri"/>
              <a:sym typeface="Calibri"/>
            </a:endParaRPr>
          </a:p>
          <a:p>
            <a:pPr indent="-241300" lvl="0" marL="393700" marR="0" rtl="0" algn="l">
              <a:spcBef>
                <a:spcPts val="500"/>
              </a:spcBef>
              <a:spcAft>
                <a:spcPts val="0"/>
              </a:spcAft>
              <a:buClr>
                <a:srgbClr val="000000"/>
              </a:buClr>
              <a:buSzPts val="800"/>
              <a:buFont typeface="Noto Sans Symbols"/>
              <a:buNone/>
            </a:pPr>
            <a:r>
              <a:t/>
            </a:r>
            <a:endParaRPr b="0" i="0" sz="1900" u="none" cap="none" strike="noStrike">
              <a:solidFill>
                <a:srgbClr val="000000"/>
              </a:solidFill>
              <a:latin typeface="Calibri"/>
              <a:ea typeface="Calibri"/>
              <a:cs typeface="Calibri"/>
              <a:sym typeface="Calibri"/>
            </a:endParaRPr>
          </a:p>
          <a:p>
            <a:pPr indent="0" lvl="0" marL="0" marR="0" rtl="0" algn="l">
              <a:spcBef>
                <a:spcPts val="100"/>
              </a:spcBef>
              <a:spcAft>
                <a:spcPts val="0"/>
              </a:spcAft>
              <a:buNone/>
            </a:pPr>
            <a:r>
              <a:rPr b="1" i="0" lang="en" sz="1900" u="none" cap="none" strike="noStrike">
                <a:solidFill>
                  <a:srgbClr val="FF0000"/>
                </a:solidFill>
                <a:latin typeface="Calibri"/>
                <a:ea typeface="Calibri"/>
                <a:cs typeface="Calibri"/>
                <a:sym typeface="Calibri"/>
              </a:rPr>
              <a:t>Problem: </a:t>
            </a:r>
            <a:r>
              <a:rPr b="0" i="0" lang="en" sz="1900" u="none" cap="none" strike="noStrike">
                <a:solidFill>
                  <a:srgbClr val="000000"/>
                </a:solidFill>
                <a:latin typeface="Calibri"/>
                <a:ea typeface="Calibri"/>
                <a:cs typeface="Calibri"/>
                <a:sym typeface="Calibri"/>
              </a:rPr>
              <a:t>Leverage performance </a:t>
            </a:r>
            <a:r>
              <a:rPr b="1" i="0" lang="en" sz="1900" u="none" cap="none" strike="noStrike">
                <a:solidFill>
                  <a:srgbClr val="000000"/>
                </a:solidFill>
                <a:latin typeface="Calibri"/>
                <a:ea typeface="Calibri"/>
                <a:cs typeface="Calibri"/>
                <a:sym typeface="Calibri"/>
              </a:rPr>
              <a:t>→</a:t>
            </a:r>
            <a:r>
              <a:rPr b="0" i="0" lang="en" sz="1900" u="none" cap="none" strike="noStrike">
                <a:solidFill>
                  <a:srgbClr val="000000"/>
                </a:solidFill>
                <a:latin typeface="Calibri"/>
                <a:ea typeface="Calibri"/>
                <a:cs typeface="Calibri"/>
                <a:sym typeface="Calibri"/>
              </a:rPr>
              <a:t>  </a:t>
            </a:r>
            <a:r>
              <a:rPr b="1" i="0" lang="en" sz="1900" u="none" cap="none" strike="noStrike">
                <a:solidFill>
                  <a:srgbClr val="000000"/>
                </a:solidFill>
                <a:latin typeface="Calibri"/>
                <a:ea typeface="Calibri"/>
                <a:cs typeface="Calibri"/>
                <a:sym typeface="Calibri"/>
              </a:rPr>
              <a:t>share</a:t>
            </a:r>
            <a:r>
              <a:rPr b="0" i="0" lang="en" sz="1900" u="none" cap="none" strike="noStrike">
                <a:solidFill>
                  <a:srgbClr val="000000"/>
                </a:solidFill>
                <a:latin typeface="Calibri"/>
                <a:ea typeface="Calibri"/>
                <a:cs typeface="Calibri"/>
                <a:sym typeface="Calibri"/>
              </a:rPr>
              <a:t> between tenants</a:t>
            </a:r>
            <a:endParaRPr b="0" i="0" sz="1900" u="none" cap="none" strike="noStrike">
              <a:solidFill>
                <a:srgbClr val="000000"/>
              </a:solidFill>
              <a:latin typeface="Calibri"/>
              <a:ea typeface="Calibri"/>
              <a:cs typeface="Calibri"/>
              <a:sym typeface="Calibri"/>
            </a:endParaRPr>
          </a:p>
          <a:p>
            <a:pPr indent="0" lvl="0" marL="0" marR="0" rtl="0" algn="l">
              <a:spcBef>
                <a:spcPts val="100"/>
              </a:spcBef>
              <a:spcAft>
                <a:spcPts val="0"/>
              </a:spcAft>
              <a:buNone/>
            </a:pPr>
            <a:r>
              <a:rPr b="1" i="0" lang="en" sz="1900" u="none" cap="none" strike="noStrike">
                <a:solidFill>
                  <a:srgbClr val="FF0000"/>
                </a:solidFill>
                <a:latin typeface="Calibri"/>
                <a:ea typeface="Calibri"/>
                <a:cs typeface="Calibri"/>
                <a:sym typeface="Calibri"/>
              </a:rPr>
              <a:t>Problem: </a:t>
            </a:r>
            <a:r>
              <a:rPr b="0" i="0" lang="en" sz="1900" u="none" cap="none" strike="noStrike">
                <a:solidFill>
                  <a:srgbClr val="000000"/>
                </a:solidFill>
                <a:latin typeface="Calibri"/>
                <a:ea typeface="Calibri"/>
                <a:cs typeface="Calibri"/>
                <a:sym typeface="Calibri"/>
              </a:rPr>
              <a:t>Apps require rich data models. Ex: Facebook’s TAO</a:t>
            </a:r>
            <a:endParaRPr b="0" i="0" sz="19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Implement using gets &amp; puts? </a:t>
            </a:r>
            <a:r>
              <a:rPr b="1" i="0" lang="en" sz="1500" u="none" cap="none" strike="noStrike">
                <a:solidFill>
                  <a:srgbClr val="000000"/>
                </a:solidFill>
                <a:latin typeface="Calibri"/>
                <a:ea typeface="Calibri"/>
                <a:cs typeface="Calibri"/>
                <a:sym typeface="Calibri"/>
              </a:rPr>
              <a:t>→</a:t>
            </a:r>
            <a:r>
              <a:rPr b="0" i="0" lang="en" sz="1500" u="none" cap="none" strike="noStrike">
                <a:solidFill>
                  <a:srgbClr val="000000"/>
                </a:solidFill>
                <a:latin typeface="Calibri"/>
                <a:ea typeface="Calibri"/>
                <a:cs typeface="Calibri"/>
                <a:sym typeface="Calibri"/>
              </a:rPr>
              <a:t> </a:t>
            </a:r>
            <a:r>
              <a:rPr b="1" i="0" lang="en" sz="1500" u="none" cap="none" strike="noStrike">
                <a:solidFill>
                  <a:srgbClr val="000000"/>
                </a:solidFill>
                <a:latin typeface="Calibri"/>
                <a:ea typeface="Calibri"/>
                <a:cs typeface="Calibri"/>
                <a:sym typeface="Calibri"/>
              </a:rPr>
              <a:t>Data movement, client stalls</a:t>
            </a:r>
            <a:endParaRPr b="0" i="0" sz="15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Push code to key-value store? </a:t>
            </a:r>
            <a:r>
              <a:rPr b="1" i="0" lang="en" sz="1500" u="none" cap="none" strike="noStrike">
                <a:solidFill>
                  <a:srgbClr val="000000"/>
                </a:solidFill>
                <a:latin typeface="Calibri"/>
                <a:ea typeface="Calibri"/>
                <a:cs typeface="Calibri"/>
                <a:sym typeface="Calibri"/>
              </a:rPr>
              <a:t>→</a:t>
            </a:r>
            <a:r>
              <a:rPr b="0" i="0" lang="en" sz="1500" u="none" cap="none" strike="noStrike">
                <a:solidFill>
                  <a:srgbClr val="000000"/>
                </a:solidFill>
                <a:latin typeface="Calibri"/>
                <a:ea typeface="Calibri"/>
                <a:cs typeface="Calibri"/>
                <a:sym typeface="Calibri"/>
              </a:rPr>
              <a:t> </a:t>
            </a:r>
            <a:r>
              <a:rPr b="1" i="0" lang="en" sz="1500" u="none" cap="none" strike="noStrike">
                <a:solidFill>
                  <a:srgbClr val="000000"/>
                </a:solidFill>
                <a:latin typeface="Calibri"/>
                <a:ea typeface="Calibri"/>
                <a:cs typeface="Calibri"/>
                <a:sym typeface="Calibri"/>
              </a:rPr>
              <a:t>Isolation costs limit density</a:t>
            </a:r>
            <a:endParaRPr b="0" i="0" sz="1500" u="none" cap="none" strike="noStrike">
              <a:solidFill>
                <a:srgbClr val="000000"/>
              </a:solidFill>
              <a:latin typeface="Calibri"/>
              <a:ea typeface="Calibri"/>
              <a:cs typeface="Calibri"/>
              <a:sym typeface="Calibri"/>
            </a:endParaRPr>
          </a:p>
          <a:p>
            <a:pPr indent="-241300" lvl="0" marL="393700" marR="0" rtl="0" algn="l">
              <a:spcBef>
                <a:spcPts val="500"/>
              </a:spcBef>
              <a:spcAft>
                <a:spcPts val="0"/>
              </a:spcAft>
              <a:buClr>
                <a:srgbClr val="0066B3"/>
              </a:buClr>
              <a:buSzPts val="800"/>
              <a:buFont typeface="Noto Sans Symbols"/>
              <a:buNone/>
            </a:pPr>
            <a:r>
              <a:t/>
            </a:r>
            <a:endParaRPr b="0" i="0" sz="1900" u="none" cap="none" strike="noStrike">
              <a:solidFill>
                <a:srgbClr val="000000"/>
              </a:solidFill>
              <a:latin typeface="Calibri"/>
              <a:ea typeface="Calibri"/>
              <a:cs typeface="Calibri"/>
              <a:sym typeface="Calibri"/>
            </a:endParaRPr>
          </a:p>
          <a:p>
            <a:pPr indent="0" lvl="0" marL="0" marR="0" rtl="0" algn="l">
              <a:spcBef>
                <a:spcPts val="100"/>
              </a:spcBef>
              <a:spcAft>
                <a:spcPts val="0"/>
              </a:spcAft>
              <a:buNone/>
            </a:pPr>
            <a:r>
              <a:rPr b="1" i="0" lang="en" sz="1900" u="none" cap="none" strike="noStrike">
                <a:solidFill>
                  <a:srgbClr val="0091FF"/>
                </a:solidFill>
                <a:latin typeface="Calibri"/>
                <a:ea typeface="Calibri"/>
                <a:cs typeface="Calibri"/>
                <a:sym typeface="Calibri"/>
              </a:rPr>
              <a:t>Splinter:</a:t>
            </a:r>
            <a:r>
              <a:rPr b="1" i="0" lang="en" sz="1900" u="none" cap="none" strike="noStrike">
                <a:solidFill>
                  <a:srgbClr val="0066B3"/>
                </a:solidFill>
                <a:latin typeface="Calibri"/>
                <a:ea typeface="Calibri"/>
                <a:cs typeface="Calibri"/>
                <a:sym typeface="Calibri"/>
              </a:rPr>
              <a:t> </a:t>
            </a:r>
            <a:r>
              <a:rPr b="1" i="0" lang="en" sz="1900" u="none" cap="none" strike="noStrike">
                <a:solidFill>
                  <a:srgbClr val="000000"/>
                </a:solidFill>
                <a:latin typeface="Calibri"/>
                <a:ea typeface="Calibri"/>
                <a:cs typeface="Calibri"/>
                <a:sym typeface="Calibri"/>
              </a:rPr>
              <a:t>Multi-tenant</a:t>
            </a:r>
            <a:r>
              <a:rPr b="0" i="0" lang="en" sz="1900" u="none" cap="none" strike="noStrike">
                <a:solidFill>
                  <a:srgbClr val="000000"/>
                </a:solidFill>
                <a:latin typeface="Calibri"/>
                <a:ea typeface="Calibri"/>
                <a:cs typeface="Calibri"/>
                <a:sym typeface="Calibri"/>
              </a:rPr>
              <a:t> key-value store that code can be pushed to</a:t>
            </a:r>
            <a:endParaRPr b="0" i="0" sz="19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Tenants push type- &amp; memory-safe code written in </a:t>
            </a:r>
            <a:r>
              <a:rPr b="1" i="0" lang="en" sz="1500" u="none" cap="none" strike="noStrike">
                <a:solidFill>
                  <a:srgbClr val="000000"/>
                </a:solidFill>
                <a:latin typeface="Calibri"/>
                <a:ea typeface="Calibri"/>
                <a:cs typeface="Calibri"/>
                <a:sym typeface="Calibri"/>
              </a:rPr>
              <a:t>Rust</a:t>
            </a:r>
            <a:r>
              <a:rPr b="0" i="0" lang="en" sz="1500" u="none" cap="none" strike="noStrike">
                <a:solidFill>
                  <a:srgbClr val="000000"/>
                </a:solidFill>
                <a:latin typeface="Calibri"/>
                <a:ea typeface="Calibri"/>
                <a:cs typeface="Calibri"/>
                <a:sym typeface="Calibri"/>
              </a:rPr>
              <a:t> at runtime</a:t>
            </a:r>
            <a:endParaRPr b="0" i="0" sz="15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lang="en" sz="1500">
                <a:latin typeface="Calibri"/>
                <a:ea typeface="Calibri"/>
                <a:cs typeface="Calibri"/>
                <a:sym typeface="Calibri"/>
              </a:rPr>
              <a:t>Aggregate workload improves by </a:t>
            </a:r>
            <a:r>
              <a:rPr b="1" lang="en" sz="1500">
                <a:latin typeface="Calibri"/>
                <a:ea typeface="Calibri"/>
                <a:cs typeface="Calibri"/>
                <a:sym typeface="Calibri"/>
              </a:rPr>
              <a:t>2x</a:t>
            </a:r>
            <a:r>
              <a:rPr lang="en" sz="1500">
                <a:latin typeface="Calibri"/>
                <a:ea typeface="Calibri"/>
                <a:cs typeface="Calibri"/>
                <a:sym typeface="Calibri"/>
              </a:rPr>
              <a:t>, Facebook’s TAO by </a:t>
            </a:r>
            <a:r>
              <a:rPr b="1" lang="en" sz="1500">
                <a:latin typeface="Calibri"/>
                <a:ea typeface="Calibri"/>
                <a:cs typeface="Calibri"/>
                <a:sym typeface="Calibri"/>
              </a:rPr>
              <a:t>400 Kops/s</a:t>
            </a:r>
            <a:endParaRPr b="1" i="0" sz="1500" u="none" cap="none" strike="noStrike">
              <a:solidFill>
                <a:srgbClr val="000000"/>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4" name="Shape 3434"/>
        <p:cNvGrpSpPr/>
        <p:nvPr/>
      </p:nvGrpSpPr>
      <p:grpSpPr>
        <a:xfrm>
          <a:off x="0" y="0"/>
          <a:ext cx="0" cy="0"/>
          <a:chOff x="0" y="0"/>
          <a:chExt cx="0" cy="0"/>
        </a:xfrm>
      </p:grpSpPr>
      <p:sp>
        <p:nvSpPr>
          <p:cNvPr id="3435" name="Google Shape;3435;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Contributions</a:t>
            </a:r>
            <a:endParaRPr>
              <a:latin typeface="Calibri"/>
              <a:ea typeface="Calibri"/>
              <a:cs typeface="Calibri"/>
              <a:sym typeface="Calibri"/>
            </a:endParaRPr>
          </a:p>
        </p:txBody>
      </p:sp>
      <p:sp>
        <p:nvSpPr>
          <p:cNvPr id="3436" name="Google Shape;3436;p105"/>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700">
                <a:solidFill>
                  <a:schemeClr val="dk1"/>
                </a:solidFill>
                <a:latin typeface="Calibri"/>
                <a:ea typeface="Calibri"/>
                <a:cs typeface="Calibri"/>
                <a:sym typeface="Calibri"/>
              </a:rPr>
              <a:t>Fast Data Migration with Low Latency Impact [</a:t>
            </a:r>
            <a:r>
              <a:rPr b="1" lang="en" sz="1700">
                <a:solidFill>
                  <a:srgbClr val="4A86E8"/>
                </a:solidFill>
                <a:latin typeface="Calibri"/>
                <a:ea typeface="Calibri"/>
                <a:cs typeface="Calibri"/>
                <a:sym typeface="Calibri"/>
              </a:rPr>
              <a:t>Rocksteady, SOSP’17</a:t>
            </a:r>
            <a:r>
              <a:rPr b="1" lang="en" sz="17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700">
                <a:solidFill>
                  <a:schemeClr val="dk1"/>
                </a:solidFill>
                <a:latin typeface="Calibri"/>
                <a:ea typeface="Calibri"/>
                <a:cs typeface="Calibri"/>
                <a:sym typeface="Calibri"/>
              </a:rPr>
              <a:t>Low-cost Coordination for Request Dispatch and Migration [</a:t>
            </a:r>
            <a:r>
              <a:rPr b="1" lang="en" sz="1700">
                <a:solidFill>
                  <a:srgbClr val="4A86E8"/>
                </a:solidFill>
                <a:latin typeface="Calibri"/>
                <a:ea typeface="Calibri"/>
                <a:cs typeface="Calibri"/>
                <a:sym typeface="Calibri"/>
              </a:rPr>
              <a:t>Shadowfax, VLDB’21, Revision</a:t>
            </a:r>
            <a:r>
              <a:rPr b="1" lang="en" sz="17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1200"/>
              </a:spcAft>
              <a:buNone/>
            </a:pPr>
            <a:r>
              <a:rPr b="1" lang="en" sz="1700">
                <a:solidFill>
                  <a:schemeClr val="dk1"/>
                </a:solidFill>
                <a:latin typeface="Calibri"/>
                <a:ea typeface="Calibri"/>
                <a:cs typeface="Calibri"/>
                <a:sym typeface="Calibri"/>
              </a:rPr>
              <a:t>Extensibility and Multi-tenancy without Hardware Isolation [</a:t>
            </a:r>
            <a:r>
              <a:rPr b="1" lang="en" sz="1700">
                <a:solidFill>
                  <a:srgbClr val="4A86E8"/>
                </a:solidFill>
                <a:latin typeface="Calibri"/>
                <a:ea typeface="Calibri"/>
                <a:cs typeface="Calibri"/>
                <a:sym typeface="Calibri"/>
              </a:rPr>
              <a:t>Splinter, OSDI’18</a:t>
            </a:r>
            <a:r>
              <a:rPr b="1" lang="en" sz="1700">
                <a:solidFill>
                  <a:schemeClr val="dk1"/>
                </a:solidFill>
                <a:latin typeface="Calibri"/>
                <a:ea typeface="Calibri"/>
                <a:cs typeface="Calibri"/>
                <a:sym typeface="Calibri"/>
              </a:rPr>
              <a:t>]</a:t>
            </a:r>
            <a:endParaRPr b="1" sz="1700">
              <a:solidFill>
                <a:schemeClr val="dk1"/>
              </a:solidFill>
              <a:latin typeface="Calibri"/>
              <a:ea typeface="Calibri"/>
              <a:cs typeface="Calibri"/>
              <a:sym typeface="Calibri"/>
            </a:endParaRPr>
          </a:p>
        </p:txBody>
      </p:sp>
      <p:sp>
        <p:nvSpPr>
          <p:cNvPr id="3437" name="Google Shape;3437;p105"/>
          <p:cNvSpPr txBox="1"/>
          <p:nvPr>
            <p:ph idx="1" type="body"/>
          </p:nvPr>
        </p:nvSpPr>
        <p:spPr>
          <a:xfrm>
            <a:off x="311700" y="3039450"/>
            <a:ext cx="8520600" cy="2072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1200"/>
              </a:spcAft>
              <a:buNone/>
            </a:pPr>
            <a:r>
              <a:rPr b="1" lang="en" sz="1500">
                <a:solidFill>
                  <a:schemeClr val="dk1"/>
                </a:solidFill>
              </a:rPr>
              <a:t>Low-latency stores adopt simple, stripped down designs that optimize for normal case performance, and in the process, trade off features that would make them more practical and cost effective at cloud scale. This thesis shows that this trade off is unnecessary. Carefully leveraging and extending new and existing abstractions for scheduling, data sharing, lock-freedom, and isolation will yield feature-rich systems that retain their primary performance benefits at cloud scale.</a:t>
            </a:r>
            <a:endParaRPr sz="2200">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p106"/>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700">
                <a:solidFill>
                  <a:schemeClr val="dk1"/>
                </a:solidFill>
                <a:latin typeface="Calibri"/>
                <a:ea typeface="Calibri"/>
                <a:cs typeface="Calibri"/>
                <a:sym typeface="Calibri"/>
              </a:rPr>
              <a:t>Fast Data Migration with Low Latency Impact [</a:t>
            </a:r>
            <a:r>
              <a:rPr b="1" lang="en" sz="1700">
                <a:solidFill>
                  <a:srgbClr val="4A86E8"/>
                </a:solidFill>
                <a:latin typeface="Calibri"/>
                <a:ea typeface="Calibri"/>
                <a:cs typeface="Calibri"/>
                <a:sym typeface="Calibri"/>
              </a:rPr>
              <a:t>Rocksteady, SOSP’17</a:t>
            </a:r>
            <a:r>
              <a:rPr b="1" lang="en" sz="17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700">
                <a:solidFill>
                  <a:schemeClr val="dk1"/>
                </a:solidFill>
                <a:latin typeface="Calibri"/>
                <a:ea typeface="Calibri"/>
                <a:cs typeface="Calibri"/>
                <a:sym typeface="Calibri"/>
              </a:rPr>
              <a:t>Low-cost Coordination for Request Dispatch and Migration [</a:t>
            </a:r>
            <a:r>
              <a:rPr b="1" lang="en" sz="1700">
                <a:solidFill>
                  <a:srgbClr val="4A86E8"/>
                </a:solidFill>
                <a:latin typeface="Calibri"/>
                <a:ea typeface="Calibri"/>
                <a:cs typeface="Calibri"/>
                <a:sym typeface="Calibri"/>
              </a:rPr>
              <a:t>Shadowfax, VLDB’21, Revision</a:t>
            </a:r>
            <a:r>
              <a:rPr b="1" lang="en" sz="17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1200"/>
              </a:spcAft>
              <a:buNone/>
            </a:pPr>
            <a:r>
              <a:rPr b="1" lang="en" sz="1700">
                <a:solidFill>
                  <a:schemeClr val="dk1"/>
                </a:solidFill>
                <a:latin typeface="Calibri"/>
                <a:ea typeface="Calibri"/>
                <a:cs typeface="Calibri"/>
                <a:sym typeface="Calibri"/>
              </a:rPr>
              <a:t>Extensibility and Multi-tenancy without Hardware Isolation [</a:t>
            </a:r>
            <a:r>
              <a:rPr b="1" lang="en" sz="1700">
                <a:solidFill>
                  <a:srgbClr val="4A86E8"/>
                </a:solidFill>
                <a:latin typeface="Calibri"/>
                <a:ea typeface="Calibri"/>
                <a:cs typeface="Calibri"/>
                <a:sym typeface="Calibri"/>
              </a:rPr>
              <a:t>Splinter, OSDI’18</a:t>
            </a:r>
            <a:r>
              <a:rPr b="1" lang="en" sz="1700">
                <a:solidFill>
                  <a:schemeClr val="dk1"/>
                </a:solidFill>
                <a:latin typeface="Calibri"/>
                <a:ea typeface="Calibri"/>
                <a:cs typeface="Calibri"/>
                <a:sym typeface="Calibri"/>
              </a:rPr>
              <a:t>]</a:t>
            </a:r>
            <a:endParaRPr b="1" sz="1700">
              <a:solidFill>
                <a:schemeClr val="dk1"/>
              </a:solidFill>
              <a:latin typeface="Calibri"/>
              <a:ea typeface="Calibri"/>
              <a:cs typeface="Calibri"/>
              <a:sym typeface="Calibri"/>
            </a:endParaRPr>
          </a:p>
        </p:txBody>
      </p:sp>
      <p:sp>
        <p:nvSpPr>
          <p:cNvPr id="3443" name="Google Shape;3443;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Contributions</a:t>
            </a:r>
            <a:endParaRPr>
              <a:latin typeface="Calibri"/>
              <a:ea typeface="Calibri"/>
              <a:cs typeface="Calibri"/>
              <a:sym typeface="Calibri"/>
            </a:endParaRPr>
          </a:p>
        </p:txBody>
      </p:sp>
      <p:sp>
        <p:nvSpPr>
          <p:cNvPr id="3444" name="Google Shape;3444;p106"/>
          <p:cNvSpPr txBox="1"/>
          <p:nvPr>
            <p:ph idx="1" type="body"/>
          </p:nvPr>
        </p:nvSpPr>
        <p:spPr>
          <a:xfrm>
            <a:off x="311700" y="3039450"/>
            <a:ext cx="8520600" cy="2072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1200"/>
              </a:spcAft>
              <a:buNone/>
            </a:pPr>
            <a:r>
              <a:rPr b="1" lang="en" sz="1500">
                <a:solidFill>
                  <a:schemeClr val="dk1"/>
                </a:solidFill>
              </a:rPr>
              <a:t>Low-latency stores adopt simple, stripped down designs that optimize for normal case performance, and in the process, trade off features that would make them more practical and cost effective at cloud scale. This thesis shows that this trade off is unnecessary. Carefully leveraging and extending new and existing abstractions for </a:t>
            </a:r>
            <a:r>
              <a:rPr b="1" lang="en" sz="1500">
                <a:solidFill>
                  <a:srgbClr val="FF0000"/>
                </a:solidFill>
              </a:rPr>
              <a:t>scheduling, data sharing</a:t>
            </a:r>
            <a:r>
              <a:rPr b="1" lang="en" sz="1500">
                <a:solidFill>
                  <a:schemeClr val="dk1"/>
                </a:solidFill>
              </a:rPr>
              <a:t>, lock-freedom, and isolation will yield feature-rich systems that retain their primary performance benefits at cloud scale.</a:t>
            </a:r>
            <a:endParaRPr sz="2200">
              <a:latin typeface="Calibri"/>
              <a:ea typeface="Calibri"/>
              <a:cs typeface="Calibri"/>
              <a:sym typeface="Calibri"/>
            </a:endParaRPr>
          </a:p>
        </p:txBody>
      </p:sp>
      <p:sp>
        <p:nvSpPr>
          <p:cNvPr id="3445" name="Google Shape;3445;p106"/>
          <p:cNvSpPr/>
          <p:nvPr/>
        </p:nvSpPr>
        <p:spPr>
          <a:xfrm rot="2699390">
            <a:off x="4129886" y="2686801"/>
            <a:ext cx="3584819" cy="424688"/>
          </a:xfrm>
          <a:prstGeom prst="rightArrow">
            <a:avLst>
              <a:gd fmla="val 50000" name="adj1"/>
              <a:gd fmla="val 50000" name="adj2"/>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06"/>
          <p:cNvSpPr/>
          <p:nvPr/>
        </p:nvSpPr>
        <p:spPr>
          <a:xfrm>
            <a:off x="6758700" y="1076278"/>
            <a:ext cx="2073600" cy="13851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a:latin typeface="Calibri"/>
                <a:ea typeface="Calibri"/>
                <a:cs typeface="Calibri"/>
                <a:sym typeface="Calibri"/>
              </a:rPr>
              <a:t>Create headroom</a:t>
            </a:r>
            <a:endParaRPr b="1" sz="1800">
              <a:latin typeface="Calibri"/>
              <a:ea typeface="Calibri"/>
              <a:cs typeface="Calibri"/>
              <a:sym typeface="Calibri"/>
            </a:endParaRPr>
          </a:p>
          <a:p>
            <a:pPr indent="0" lvl="0" marL="0" marR="0" rtl="0" algn="ctr">
              <a:spcBef>
                <a:spcPts val="0"/>
              </a:spcBef>
              <a:spcAft>
                <a:spcPts val="0"/>
              </a:spcAft>
              <a:buNone/>
            </a:pPr>
            <a:r>
              <a:t/>
            </a:r>
            <a:endParaRPr b="1" sz="1800">
              <a:latin typeface="Calibri"/>
              <a:ea typeface="Calibri"/>
              <a:cs typeface="Calibri"/>
              <a:sym typeface="Calibri"/>
            </a:endParaRPr>
          </a:p>
          <a:p>
            <a:pPr indent="0" lvl="0" marL="0" marR="0" rtl="0" algn="ctr">
              <a:spcBef>
                <a:spcPts val="0"/>
              </a:spcBef>
              <a:spcAft>
                <a:spcPts val="0"/>
              </a:spcAft>
              <a:buNone/>
            </a:pPr>
            <a:r>
              <a:rPr b="1" lang="en" sz="1800">
                <a:latin typeface="Calibri"/>
                <a:ea typeface="Calibri"/>
                <a:cs typeface="Calibri"/>
                <a:sym typeface="Calibri"/>
              </a:rPr>
              <a:t>On-demand migration of hot keys</a:t>
            </a:r>
            <a:endParaRPr b="1" sz="1800">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0" name="Shape 3450"/>
        <p:cNvGrpSpPr/>
        <p:nvPr/>
      </p:nvGrpSpPr>
      <p:grpSpPr>
        <a:xfrm>
          <a:off x="0" y="0"/>
          <a:ext cx="0" cy="0"/>
          <a:chOff x="0" y="0"/>
          <a:chExt cx="0" cy="0"/>
        </a:xfrm>
      </p:grpSpPr>
      <p:sp>
        <p:nvSpPr>
          <p:cNvPr id="3451" name="Google Shape;3451;p107"/>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700">
                <a:solidFill>
                  <a:schemeClr val="dk1"/>
                </a:solidFill>
                <a:latin typeface="Calibri"/>
                <a:ea typeface="Calibri"/>
                <a:cs typeface="Calibri"/>
                <a:sym typeface="Calibri"/>
              </a:rPr>
              <a:t>Fast Data Migration with Low Latency Impact [</a:t>
            </a:r>
            <a:r>
              <a:rPr b="1" lang="en" sz="1700">
                <a:solidFill>
                  <a:srgbClr val="4A86E8"/>
                </a:solidFill>
                <a:latin typeface="Calibri"/>
                <a:ea typeface="Calibri"/>
                <a:cs typeface="Calibri"/>
                <a:sym typeface="Calibri"/>
              </a:rPr>
              <a:t>Rocksteady, SOSP’17</a:t>
            </a:r>
            <a:r>
              <a:rPr b="1" lang="en" sz="17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700">
                <a:solidFill>
                  <a:schemeClr val="dk1"/>
                </a:solidFill>
                <a:latin typeface="Calibri"/>
                <a:ea typeface="Calibri"/>
                <a:cs typeface="Calibri"/>
                <a:sym typeface="Calibri"/>
              </a:rPr>
              <a:t>Low-cost Coordination for Request Dispatch and Migration [</a:t>
            </a:r>
            <a:r>
              <a:rPr b="1" lang="en" sz="1700">
                <a:solidFill>
                  <a:srgbClr val="4A86E8"/>
                </a:solidFill>
                <a:latin typeface="Calibri"/>
                <a:ea typeface="Calibri"/>
                <a:cs typeface="Calibri"/>
                <a:sym typeface="Calibri"/>
              </a:rPr>
              <a:t>Shadowfax, VLDB’21, Revision</a:t>
            </a:r>
            <a:r>
              <a:rPr b="1" lang="en" sz="17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1200"/>
              </a:spcAft>
              <a:buNone/>
            </a:pPr>
            <a:r>
              <a:rPr b="1" lang="en" sz="1700">
                <a:solidFill>
                  <a:schemeClr val="dk1"/>
                </a:solidFill>
                <a:latin typeface="Calibri"/>
                <a:ea typeface="Calibri"/>
                <a:cs typeface="Calibri"/>
                <a:sym typeface="Calibri"/>
              </a:rPr>
              <a:t>Extensibility and Multi-tenancy without Hardware Isolation [</a:t>
            </a:r>
            <a:r>
              <a:rPr b="1" lang="en" sz="1700">
                <a:solidFill>
                  <a:srgbClr val="4A86E8"/>
                </a:solidFill>
                <a:latin typeface="Calibri"/>
                <a:ea typeface="Calibri"/>
                <a:cs typeface="Calibri"/>
                <a:sym typeface="Calibri"/>
              </a:rPr>
              <a:t>Splinter, OSDI’18</a:t>
            </a:r>
            <a:r>
              <a:rPr b="1" lang="en" sz="1700">
                <a:solidFill>
                  <a:schemeClr val="dk1"/>
                </a:solidFill>
                <a:latin typeface="Calibri"/>
                <a:ea typeface="Calibri"/>
                <a:cs typeface="Calibri"/>
                <a:sym typeface="Calibri"/>
              </a:rPr>
              <a:t>]</a:t>
            </a:r>
            <a:endParaRPr b="1" sz="1700">
              <a:solidFill>
                <a:schemeClr val="dk1"/>
              </a:solidFill>
              <a:latin typeface="Calibri"/>
              <a:ea typeface="Calibri"/>
              <a:cs typeface="Calibri"/>
              <a:sym typeface="Calibri"/>
            </a:endParaRPr>
          </a:p>
        </p:txBody>
      </p:sp>
      <p:sp>
        <p:nvSpPr>
          <p:cNvPr id="3452" name="Google Shape;3452;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Contributions</a:t>
            </a:r>
            <a:endParaRPr>
              <a:latin typeface="Calibri"/>
              <a:ea typeface="Calibri"/>
              <a:cs typeface="Calibri"/>
              <a:sym typeface="Calibri"/>
            </a:endParaRPr>
          </a:p>
        </p:txBody>
      </p:sp>
      <p:sp>
        <p:nvSpPr>
          <p:cNvPr id="3453" name="Google Shape;3453;p107"/>
          <p:cNvSpPr txBox="1"/>
          <p:nvPr>
            <p:ph idx="1" type="body"/>
          </p:nvPr>
        </p:nvSpPr>
        <p:spPr>
          <a:xfrm>
            <a:off x="311700" y="3039450"/>
            <a:ext cx="8520600" cy="2072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1200"/>
              </a:spcAft>
              <a:buNone/>
            </a:pPr>
            <a:r>
              <a:rPr b="1" lang="en" sz="1500">
                <a:solidFill>
                  <a:schemeClr val="dk1"/>
                </a:solidFill>
              </a:rPr>
              <a:t>Low-latency stores adopt simple, stripped down designs that optimize for normal case performance, and in the process, trade off features that would make them more practical and cost effective at cloud scale. This thesis shows that this trade off is unnecessary. Carefully leveraging and extending new and existing abstractions for </a:t>
            </a:r>
            <a:r>
              <a:rPr b="1" lang="en" sz="1500">
                <a:solidFill>
                  <a:srgbClr val="000000"/>
                </a:solidFill>
              </a:rPr>
              <a:t>scheduling, </a:t>
            </a:r>
            <a:r>
              <a:rPr b="1" lang="en" sz="1500">
                <a:solidFill>
                  <a:srgbClr val="FF0000"/>
                </a:solidFill>
              </a:rPr>
              <a:t>data sharing, lock-freedom</a:t>
            </a:r>
            <a:r>
              <a:rPr b="1" lang="en" sz="1500">
                <a:solidFill>
                  <a:schemeClr val="dk1"/>
                </a:solidFill>
              </a:rPr>
              <a:t>, and isolation will yield feature-rich systems that retain their primary performance benefits at cloud scale.</a:t>
            </a:r>
            <a:endParaRPr sz="2200">
              <a:latin typeface="Calibri"/>
              <a:ea typeface="Calibri"/>
              <a:cs typeface="Calibri"/>
              <a:sym typeface="Calibri"/>
            </a:endParaRPr>
          </a:p>
        </p:txBody>
      </p:sp>
      <p:sp>
        <p:nvSpPr>
          <p:cNvPr id="3454" name="Google Shape;3454;p107"/>
          <p:cNvSpPr/>
          <p:nvPr/>
        </p:nvSpPr>
        <p:spPr>
          <a:xfrm rot="8099506">
            <a:off x="1113685" y="3099635"/>
            <a:ext cx="2952029" cy="424476"/>
          </a:xfrm>
          <a:prstGeom prst="rightArrow">
            <a:avLst>
              <a:gd fmla="val 50000" name="adj1"/>
              <a:gd fmla="val 50000" name="adj2"/>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07"/>
          <p:cNvSpPr/>
          <p:nvPr/>
        </p:nvSpPr>
        <p:spPr>
          <a:xfrm>
            <a:off x="6758700" y="1076275"/>
            <a:ext cx="2297700" cy="13851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a:latin typeface="Calibri"/>
                <a:ea typeface="Calibri"/>
                <a:cs typeface="Calibri"/>
                <a:sym typeface="Calibri"/>
              </a:rPr>
              <a:t>Partitioned Dispatch Shared Data</a:t>
            </a:r>
            <a:endParaRPr b="1" sz="1800">
              <a:latin typeface="Calibri"/>
              <a:ea typeface="Calibri"/>
              <a:cs typeface="Calibri"/>
              <a:sym typeface="Calibri"/>
            </a:endParaRPr>
          </a:p>
          <a:p>
            <a:pPr indent="0" lvl="0" marL="0" marR="0" rtl="0" algn="ctr">
              <a:spcBef>
                <a:spcPts val="0"/>
              </a:spcBef>
              <a:spcAft>
                <a:spcPts val="0"/>
              </a:spcAft>
              <a:buNone/>
            </a:pPr>
            <a:r>
              <a:t/>
            </a:r>
            <a:endParaRPr b="1" sz="1800">
              <a:latin typeface="Calibri"/>
              <a:ea typeface="Calibri"/>
              <a:cs typeface="Calibri"/>
              <a:sym typeface="Calibri"/>
            </a:endParaRPr>
          </a:p>
          <a:p>
            <a:pPr indent="0" lvl="0" marL="0" marR="0" rtl="0" algn="ctr">
              <a:spcBef>
                <a:spcPts val="0"/>
              </a:spcBef>
              <a:spcAft>
                <a:spcPts val="0"/>
              </a:spcAft>
              <a:buNone/>
            </a:pPr>
            <a:r>
              <a:rPr b="1" lang="en" sz="1800">
                <a:latin typeface="Calibri"/>
                <a:ea typeface="Calibri"/>
                <a:cs typeface="Calibri"/>
                <a:sym typeface="Calibri"/>
              </a:rPr>
              <a:t>Asynchronous Global Cuts</a:t>
            </a:r>
            <a:endParaRPr b="1" sz="1800">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9" name="Shape 3459"/>
        <p:cNvGrpSpPr/>
        <p:nvPr/>
      </p:nvGrpSpPr>
      <p:grpSpPr>
        <a:xfrm>
          <a:off x="0" y="0"/>
          <a:ext cx="0" cy="0"/>
          <a:chOff x="0" y="0"/>
          <a:chExt cx="0" cy="0"/>
        </a:xfrm>
      </p:grpSpPr>
      <p:sp>
        <p:nvSpPr>
          <p:cNvPr id="3460" name="Google Shape;3460;p108"/>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700">
                <a:solidFill>
                  <a:schemeClr val="dk1"/>
                </a:solidFill>
                <a:latin typeface="Calibri"/>
                <a:ea typeface="Calibri"/>
                <a:cs typeface="Calibri"/>
                <a:sym typeface="Calibri"/>
              </a:rPr>
              <a:t>Fast Data Migration with Low Latency Impact [</a:t>
            </a:r>
            <a:r>
              <a:rPr b="1" lang="en" sz="1700">
                <a:solidFill>
                  <a:srgbClr val="4A86E8"/>
                </a:solidFill>
                <a:latin typeface="Calibri"/>
                <a:ea typeface="Calibri"/>
                <a:cs typeface="Calibri"/>
                <a:sym typeface="Calibri"/>
              </a:rPr>
              <a:t>Rocksteady, SOSP’17</a:t>
            </a:r>
            <a:r>
              <a:rPr b="1" lang="en" sz="17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700">
                <a:solidFill>
                  <a:schemeClr val="dk1"/>
                </a:solidFill>
                <a:latin typeface="Calibri"/>
                <a:ea typeface="Calibri"/>
                <a:cs typeface="Calibri"/>
                <a:sym typeface="Calibri"/>
              </a:rPr>
              <a:t>Low-cost Coordination for Request Dispatch and Migration [</a:t>
            </a:r>
            <a:r>
              <a:rPr b="1" lang="en" sz="1700">
                <a:solidFill>
                  <a:srgbClr val="4A86E8"/>
                </a:solidFill>
                <a:latin typeface="Calibri"/>
                <a:ea typeface="Calibri"/>
                <a:cs typeface="Calibri"/>
                <a:sym typeface="Calibri"/>
              </a:rPr>
              <a:t>Shadowfax, VLDB’21, Revision</a:t>
            </a:r>
            <a:r>
              <a:rPr b="1" lang="en" sz="17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1200"/>
              </a:spcAft>
              <a:buNone/>
            </a:pPr>
            <a:r>
              <a:rPr b="1" lang="en" sz="1700">
                <a:solidFill>
                  <a:schemeClr val="dk1"/>
                </a:solidFill>
                <a:latin typeface="Calibri"/>
                <a:ea typeface="Calibri"/>
                <a:cs typeface="Calibri"/>
                <a:sym typeface="Calibri"/>
              </a:rPr>
              <a:t>Extensibility and Multi-tenancy without Hardware Isolation [</a:t>
            </a:r>
            <a:r>
              <a:rPr b="1" lang="en" sz="1700">
                <a:solidFill>
                  <a:srgbClr val="4A86E8"/>
                </a:solidFill>
                <a:latin typeface="Calibri"/>
                <a:ea typeface="Calibri"/>
                <a:cs typeface="Calibri"/>
                <a:sym typeface="Calibri"/>
              </a:rPr>
              <a:t>Splinter, OSDI’18</a:t>
            </a:r>
            <a:r>
              <a:rPr b="1" lang="en" sz="1700">
                <a:solidFill>
                  <a:schemeClr val="dk1"/>
                </a:solidFill>
                <a:latin typeface="Calibri"/>
                <a:ea typeface="Calibri"/>
                <a:cs typeface="Calibri"/>
                <a:sym typeface="Calibri"/>
              </a:rPr>
              <a:t>]</a:t>
            </a:r>
            <a:endParaRPr b="1" sz="1700">
              <a:solidFill>
                <a:schemeClr val="dk1"/>
              </a:solidFill>
              <a:latin typeface="Calibri"/>
              <a:ea typeface="Calibri"/>
              <a:cs typeface="Calibri"/>
              <a:sym typeface="Calibri"/>
            </a:endParaRPr>
          </a:p>
        </p:txBody>
      </p:sp>
      <p:sp>
        <p:nvSpPr>
          <p:cNvPr id="3461" name="Google Shape;3461;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Contributions</a:t>
            </a:r>
            <a:endParaRPr>
              <a:latin typeface="Calibri"/>
              <a:ea typeface="Calibri"/>
              <a:cs typeface="Calibri"/>
              <a:sym typeface="Calibri"/>
            </a:endParaRPr>
          </a:p>
        </p:txBody>
      </p:sp>
      <p:sp>
        <p:nvSpPr>
          <p:cNvPr id="3462" name="Google Shape;3462;p108"/>
          <p:cNvSpPr txBox="1"/>
          <p:nvPr>
            <p:ph idx="1" type="body"/>
          </p:nvPr>
        </p:nvSpPr>
        <p:spPr>
          <a:xfrm>
            <a:off x="311700" y="3039450"/>
            <a:ext cx="8520600" cy="2072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1200"/>
              </a:spcAft>
              <a:buNone/>
            </a:pPr>
            <a:r>
              <a:rPr b="1" lang="en" sz="1500">
                <a:solidFill>
                  <a:schemeClr val="dk1"/>
                </a:solidFill>
              </a:rPr>
              <a:t>Low-latency stores adopt simple, stripped down designs that optimize for normal case performance, and in the process, trade off features that would make them more practical and cost effective at cloud scale. This thesis shows that this trade off is unnecessary. Carefully leveraging and extending new and existing abstractions for </a:t>
            </a:r>
            <a:r>
              <a:rPr b="1" lang="en" sz="1500">
                <a:solidFill>
                  <a:srgbClr val="FF0000"/>
                </a:solidFill>
              </a:rPr>
              <a:t>scheduling</a:t>
            </a:r>
            <a:r>
              <a:rPr b="1" lang="en" sz="1500">
                <a:solidFill>
                  <a:srgbClr val="000000"/>
                </a:solidFill>
              </a:rPr>
              <a:t>, data sharing, lock-freedom</a:t>
            </a:r>
            <a:r>
              <a:rPr b="1" lang="en" sz="1500">
                <a:solidFill>
                  <a:schemeClr val="dk1"/>
                </a:solidFill>
              </a:rPr>
              <a:t>, and </a:t>
            </a:r>
            <a:r>
              <a:rPr b="1" lang="en" sz="1500">
                <a:solidFill>
                  <a:srgbClr val="FF0000"/>
                </a:solidFill>
              </a:rPr>
              <a:t>isolation</a:t>
            </a:r>
            <a:r>
              <a:rPr b="1" lang="en" sz="1500">
                <a:solidFill>
                  <a:schemeClr val="dk1"/>
                </a:solidFill>
              </a:rPr>
              <a:t> will yield feature-rich systems that retain their primary performance benefits at cloud scale.</a:t>
            </a:r>
            <a:endParaRPr sz="2200">
              <a:latin typeface="Calibri"/>
              <a:ea typeface="Calibri"/>
              <a:cs typeface="Calibri"/>
              <a:sym typeface="Calibri"/>
            </a:endParaRPr>
          </a:p>
        </p:txBody>
      </p:sp>
      <p:sp>
        <p:nvSpPr>
          <p:cNvPr id="3463" name="Google Shape;3463;p108"/>
          <p:cNvSpPr/>
          <p:nvPr/>
        </p:nvSpPr>
        <p:spPr>
          <a:xfrm rot="3597762">
            <a:off x="1949573" y="3436843"/>
            <a:ext cx="1676909" cy="424314"/>
          </a:xfrm>
          <a:prstGeom prst="rightArrow">
            <a:avLst>
              <a:gd fmla="val 50000" name="adj1"/>
              <a:gd fmla="val 50000" name="adj2"/>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08"/>
          <p:cNvSpPr/>
          <p:nvPr/>
        </p:nvSpPr>
        <p:spPr>
          <a:xfrm>
            <a:off x="6758700" y="1076275"/>
            <a:ext cx="2297700" cy="13851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a:latin typeface="Calibri"/>
                <a:ea typeface="Calibri"/>
                <a:cs typeface="Calibri"/>
                <a:sym typeface="Calibri"/>
              </a:rPr>
              <a:t>Low-cost Isolation</a:t>
            </a:r>
            <a:endParaRPr b="1" sz="1800">
              <a:latin typeface="Calibri"/>
              <a:ea typeface="Calibri"/>
              <a:cs typeface="Calibri"/>
              <a:sym typeface="Calibri"/>
            </a:endParaRPr>
          </a:p>
          <a:p>
            <a:pPr indent="0" lvl="0" marL="0" marR="0" rtl="0" algn="ctr">
              <a:spcBef>
                <a:spcPts val="0"/>
              </a:spcBef>
              <a:spcAft>
                <a:spcPts val="0"/>
              </a:spcAft>
              <a:buNone/>
            </a:pPr>
            <a:r>
              <a:t/>
            </a:r>
            <a:endParaRPr b="1" sz="1800">
              <a:latin typeface="Calibri"/>
              <a:ea typeface="Calibri"/>
              <a:cs typeface="Calibri"/>
              <a:sym typeface="Calibri"/>
            </a:endParaRPr>
          </a:p>
          <a:p>
            <a:pPr indent="0" lvl="0" marL="0" marR="0" rtl="0" algn="ctr">
              <a:spcBef>
                <a:spcPts val="0"/>
              </a:spcBef>
              <a:spcAft>
                <a:spcPts val="0"/>
              </a:spcAft>
              <a:buNone/>
            </a:pPr>
            <a:r>
              <a:rPr b="1" lang="en" sz="1800">
                <a:latin typeface="Calibri"/>
                <a:ea typeface="Calibri"/>
                <a:cs typeface="Calibri"/>
                <a:sym typeface="Calibri"/>
              </a:rPr>
              <a:t>Co-op scheduling</a:t>
            </a:r>
            <a:endParaRPr b="1" sz="1800">
              <a:latin typeface="Calibri"/>
              <a:ea typeface="Calibri"/>
              <a:cs typeface="Calibri"/>
              <a:sym typeface="Calibri"/>
            </a:endParaRPr>
          </a:p>
          <a:p>
            <a:pPr indent="0" lvl="0" marL="0" marR="0" rtl="0" algn="ctr">
              <a:spcBef>
                <a:spcPts val="0"/>
              </a:spcBef>
              <a:spcAft>
                <a:spcPts val="0"/>
              </a:spcAft>
              <a:buNone/>
            </a:pPr>
            <a:r>
              <a:rPr b="1" lang="en" sz="1800">
                <a:latin typeface="Calibri"/>
                <a:ea typeface="Calibri"/>
                <a:cs typeface="Calibri"/>
                <a:sym typeface="Calibri"/>
              </a:rPr>
              <a:t>Tenant Locality</a:t>
            </a:r>
            <a:endParaRPr b="1" sz="1800">
              <a:latin typeface="Calibri"/>
              <a:ea typeface="Calibri"/>
              <a:cs typeface="Calibri"/>
              <a:sym typeface="Calibri"/>
            </a:endParaRPr>
          </a:p>
        </p:txBody>
      </p:sp>
      <p:sp>
        <p:nvSpPr>
          <p:cNvPr id="3465" name="Google Shape;3465;p108"/>
          <p:cNvSpPr/>
          <p:nvPr/>
        </p:nvSpPr>
        <p:spPr>
          <a:xfrm rot="897823">
            <a:off x="2324868" y="3327048"/>
            <a:ext cx="4935568" cy="424255"/>
          </a:xfrm>
          <a:prstGeom prst="rightArrow">
            <a:avLst>
              <a:gd fmla="val 50000" name="adj1"/>
              <a:gd fmla="val 50000" name="adj2"/>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9" name="Shape 3469"/>
        <p:cNvGrpSpPr/>
        <p:nvPr/>
      </p:nvGrpSpPr>
      <p:grpSpPr>
        <a:xfrm>
          <a:off x="0" y="0"/>
          <a:ext cx="0" cy="0"/>
          <a:chOff x="0" y="0"/>
          <a:chExt cx="0" cy="0"/>
        </a:xfrm>
      </p:grpSpPr>
      <p:sp>
        <p:nvSpPr>
          <p:cNvPr id="3470" name="Google Shape;3470;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Contributions</a:t>
            </a:r>
            <a:endParaRPr>
              <a:latin typeface="Calibri"/>
              <a:ea typeface="Calibri"/>
              <a:cs typeface="Calibri"/>
              <a:sym typeface="Calibri"/>
            </a:endParaRPr>
          </a:p>
        </p:txBody>
      </p:sp>
      <p:sp>
        <p:nvSpPr>
          <p:cNvPr id="3471" name="Google Shape;3471;p109"/>
          <p:cNvSpPr txBox="1"/>
          <p:nvPr>
            <p:ph idx="1" type="body"/>
          </p:nvPr>
        </p:nvSpPr>
        <p:spPr>
          <a:xfrm>
            <a:off x="311700" y="3039450"/>
            <a:ext cx="8520600" cy="2072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1200"/>
              </a:spcAft>
              <a:buNone/>
            </a:pPr>
            <a:r>
              <a:rPr b="1" lang="en" sz="1500">
                <a:solidFill>
                  <a:schemeClr val="dk1"/>
                </a:solidFill>
              </a:rPr>
              <a:t>Low-latency stores adopt simple, stripped down designs that optimize for normal case performance, and in the process, trade off features that would make them more practical and cost effective at cloud scale. This thesis shows that this trade off is unnecessary. Carefully leveraging and extending new and existing abstractions for scheduling, data sharing, lock-freedom, and isolation will yield feature-rich systems that retain their primary performance benefits at cloud scale.</a:t>
            </a:r>
            <a:endParaRPr sz="2200">
              <a:latin typeface="Calibri"/>
              <a:ea typeface="Calibri"/>
              <a:cs typeface="Calibri"/>
              <a:sym typeface="Calibri"/>
            </a:endParaRPr>
          </a:p>
        </p:txBody>
      </p:sp>
      <p:sp>
        <p:nvSpPr>
          <p:cNvPr id="3472" name="Google Shape;3472;p109"/>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700">
                <a:solidFill>
                  <a:schemeClr val="dk1"/>
                </a:solidFill>
                <a:latin typeface="Calibri"/>
                <a:ea typeface="Calibri"/>
                <a:cs typeface="Calibri"/>
                <a:sym typeface="Calibri"/>
              </a:rPr>
              <a:t>Fast Data Migration with Low Latency Impact [</a:t>
            </a:r>
            <a:r>
              <a:rPr b="1" lang="en" sz="1700">
                <a:solidFill>
                  <a:srgbClr val="4A86E8"/>
                </a:solidFill>
                <a:latin typeface="Calibri"/>
                <a:ea typeface="Calibri"/>
                <a:cs typeface="Calibri"/>
                <a:sym typeface="Calibri"/>
              </a:rPr>
              <a:t>Rocksteady, SOSP’17</a:t>
            </a:r>
            <a:r>
              <a:rPr b="1" lang="en" sz="17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700">
                <a:solidFill>
                  <a:schemeClr val="dk1"/>
                </a:solidFill>
                <a:latin typeface="Calibri"/>
                <a:ea typeface="Calibri"/>
                <a:cs typeface="Calibri"/>
                <a:sym typeface="Calibri"/>
              </a:rPr>
              <a:t>Low-cost Coordination for Request Dispatch and Migration [</a:t>
            </a:r>
            <a:r>
              <a:rPr b="1" lang="en" sz="1700">
                <a:solidFill>
                  <a:srgbClr val="4A86E8"/>
                </a:solidFill>
                <a:latin typeface="Calibri"/>
                <a:ea typeface="Calibri"/>
                <a:cs typeface="Calibri"/>
                <a:sym typeface="Calibri"/>
              </a:rPr>
              <a:t>Shadowfax, VLDB’21, Revision</a:t>
            </a:r>
            <a:r>
              <a:rPr b="1" lang="en" sz="17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1200"/>
              </a:spcAft>
              <a:buNone/>
            </a:pPr>
            <a:r>
              <a:rPr b="1" lang="en" sz="1700">
                <a:solidFill>
                  <a:schemeClr val="dk1"/>
                </a:solidFill>
                <a:latin typeface="Calibri"/>
                <a:ea typeface="Calibri"/>
                <a:cs typeface="Calibri"/>
                <a:sym typeface="Calibri"/>
              </a:rPr>
              <a:t>Extensibility and Multi-tenancy without Hardware Isolation [</a:t>
            </a:r>
            <a:r>
              <a:rPr b="1" lang="en" sz="1700">
                <a:solidFill>
                  <a:srgbClr val="4A86E8"/>
                </a:solidFill>
                <a:latin typeface="Calibri"/>
                <a:ea typeface="Calibri"/>
                <a:cs typeface="Calibri"/>
                <a:sym typeface="Calibri"/>
              </a:rPr>
              <a:t>Splinter, OSDI’18</a:t>
            </a:r>
            <a:r>
              <a:rPr b="1" lang="en" sz="1700">
                <a:solidFill>
                  <a:schemeClr val="dk1"/>
                </a:solidFill>
                <a:latin typeface="Calibri"/>
                <a:ea typeface="Calibri"/>
                <a:cs typeface="Calibri"/>
                <a:sym typeface="Calibri"/>
              </a:rPr>
              <a:t>]</a:t>
            </a:r>
            <a:endParaRPr b="1" sz="170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6" name="Shape 3476"/>
        <p:cNvGrpSpPr/>
        <p:nvPr/>
      </p:nvGrpSpPr>
      <p:grpSpPr>
        <a:xfrm>
          <a:off x="0" y="0"/>
          <a:ext cx="0" cy="0"/>
          <a:chOff x="0" y="0"/>
          <a:chExt cx="0" cy="0"/>
        </a:xfrm>
      </p:grpSpPr>
      <p:sp>
        <p:nvSpPr>
          <p:cNvPr id="3477" name="Google Shape;3477;p1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Backup Slides</a:t>
            </a:r>
            <a:endParaRPr>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81" name="Shape 3481"/>
        <p:cNvGrpSpPr/>
        <p:nvPr/>
      </p:nvGrpSpPr>
      <p:grpSpPr>
        <a:xfrm>
          <a:off x="0" y="0"/>
          <a:ext cx="0" cy="0"/>
          <a:chOff x="0" y="0"/>
          <a:chExt cx="0" cy="0"/>
        </a:xfrm>
      </p:grpSpPr>
      <p:sp>
        <p:nvSpPr>
          <p:cNvPr id="3482" name="Google Shape;3482;p111"/>
          <p:cNvSpPr/>
          <p:nvPr/>
        </p:nvSpPr>
        <p:spPr>
          <a:xfrm flipH="1">
            <a:off x="2120279" y="2905877"/>
            <a:ext cx="1069146" cy="328536"/>
          </a:xfrm>
          <a:custGeom>
            <a:rect b="b" l="l" r="r" t="t"/>
            <a:pathLst>
              <a:path extrusionOk="0" h="21600" w="21600">
                <a:moveTo>
                  <a:pt x="0" y="0"/>
                </a:moveTo>
                <a:lnTo>
                  <a:pt x="21600" y="21600"/>
                </a:lnTo>
              </a:path>
            </a:pathLst>
          </a:custGeom>
          <a:noFill/>
          <a:ln cap="flat" cmpd="sng" w="38150">
            <a:solidFill>
              <a:srgbClr val="FF000A"/>
            </a:solidFill>
            <a:prstDash val="dashDot"/>
            <a:miter lim="8000"/>
            <a:headEnd len="sm" w="sm" type="none"/>
            <a:tailEnd len="med" w="med" type="triangle"/>
          </a:ln>
        </p:spPr>
      </p:sp>
      <p:sp>
        <p:nvSpPr>
          <p:cNvPr id="3483" name="Google Shape;3483;p111"/>
          <p:cNvSpPr/>
          <p:nvPr/>
        </p:nvSpPr>
        <p:spPr>
          <a:xfrm flipH="1">
            <a:off x="2828921" y="2906204"/>
            <a:ext cx="360504" cy="500580"/>
          </a:xfrm>
          <a:custGeom>
            <a:rect b="b" l="l" r="r" t="t"/>
            <a:pathLst>
              <a:path extrusionOk="0" h="21600" w="21600">
                <a:moveTo>
                  <a:pt x="0" y="0"/>
                </a:moveTo>
                <a:lnTo>
                  <a:pt x="21600" y="21600"/>
                </a:lnTo>
              </a:path>
            </a:pathLst>
          </a:custGeom>
          <a:noFill/>
          <a:ln cap="flat" cmpd="sng" w="38150">
            <a:solidFill>
              <a:srgbClr val="0091FF"/>
            </a:solidFill>
            <a:prstDash val="dashDot"/>
            <a:miter lim="8000"/>
            <a:headEnd len="sm" w="sm" type="none"/>
            <a:tailEnd len="med" w="med" type="triangle"/>
          </a:ln>
        </p:spPr>
      </p:sp>
      <p:sp>
        <p:nvSpPr>
          <p:cNvPr id="3484" name="Google Shape;3484;p111"/>
          <p:cNvSpPr/>
          <p:nvPr/>
        </p:nvSpPr>
        <p:spPr>
          <a:xfrm>
            <a:off x="1402864" y="2583582"/>
            <a:ext cx="1449900" cy="3585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Flow Director</a:t>
            </a:r>
            <a:endParaRPr b="0" sz="1800" strike="noStrike">
              <a:latin typeface="Arial"/>
              <a:ea typeface="Arial"/>
              <a:cs typeface="Arial"/>
              <a:sym typeface="Arial"/>
            </a:endParaRPr>
          </a:p>
        </p:txBody>
      </p:sp>
      <p:sp>
        <p:nvSpPr>
          <p:cNvPr id="3485" name="Google Shape;3485;p111"/>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Tenant Locality And Work Stealing</a:t>
            </a:r>
            <a:endParaRPr b="0" sz="2900" strike="noStrike">
              <a:solidFill>
                <a:srgbClr val="000000"/>
              </a:solidFill>
              <a:latin typeface="Calibri"/>
              <a:ea typeface="Calibri"/>
              <a:cs typeface="Calibri"/>
              <a:sym typeface="Calibri"/>
            </a:endParaRPr>
          </a:p>
        </p:txBody>
      </p:sp>
      <p:sp>
        <p:nvSpPr>
          <p:cNvPr id="3486" name="Google Shape;3486;p111"/>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Quickly dispatch requests to cores, avoid hotspots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NIC routes tenants to cores, cores steal work</a:t>
            </a:r>
            <a:endParaRPr b="0" sz="2200" strike="noStrike">
              <a:solidFill>
                <a:srgbClr val="000000"/>
              </a:solidFill>
              <a:latin typeface="Calibri"/>
              <a:ea typeface="Calibri"/>
              <a:cs typeface="Calibri"/>
              <a:sym typeface="Calibri"/>
            </a:endParaRPr>
          </a:p>
        </p:txBody>
      </p:sp>
      <p:sp>
        <p:nvSpPr>
          <p:cNvPr id="3487" name="Google Shape;3487;p111"/>
          <p:cNvSpPr/>
          <p:nvPr/>
        </p:nvSpPr>
        <p:spPr>
          <a:xfrm>
            <a:off x="652449" y="2626033"/>
            <a:ext cx="5225400" cy="2420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Server</a:t>
            </a:r>
            <a:endParaRPr b="0" sz="1800" strike="noStrike">
              <a:latin typeface="Arial"/>
              <a:ea typeface="Arial"/>
              <a:cs typeface="Arial"/>
              <a:sym typeface="Arial"/>
            </a:endParaRPr>
          </a:p>
        </p:txBody>
      </p:sp>
      <p:grpSp>
        <p:nvGrpSpPr>
          <p:cNvPr id="3488" name="Google Shape;3488;p111"/>
          <p:cNvGrpSpPr/>
          <p:nvPr/>
        </p:nvGrpSpPr>
        <p:grpSpPr>
          <a:xfrm>
            <a:off x="2960883" y="1871735"/>
            <a:ext cx="623777" cy="570711"/>
            <a:chOff x="3264120" y="1475400"/>
            <a:chExt cx="687660" cy="629160"/>
          </a:xfrm>
        </p:grpSpPr>
        <p:sp>
          <p:nvSpPr>
            <p:cNvPr id="3489" name="Google Shape;3489;p111"/>
            <p:cNvSpPr/>
            <p:nvPr/>
          </p:nvSpPr>
          <p:spPr>
            <a:xfrm flipH="1" rot="10800000">
              <a:off x="3313080" y="154356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0" name="Google Shape;3490;p111"/>
            <p:cNvSpPr/>
            <p:nvPr/>
          </p:nvSpPr>
          <p:spPr>
            <a:xfrm flipH="1" rot="10800000">
              <a:off x="3264120" y="147540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491" name="Google Shape;3491;p111"/>
          <p:cNvGrpSpPr/>
          <p:nvPr/>
        </p:nvGrpSpPr>
        <p:grpSpPr>
          <a:xfrm>
            <a:off x="2269891" y="1871735"/>
            <a:ext cx="623287" cy="570711"/>
            <a:chOff x="2502360" y="1475400"/>
            <a:chExt cx="687120" cy="629160"/>
          </a:xfrm>
        </p:grpSpPr>
        <p:sp>
          <p:nvSpPr>
            <p:cNvPr id="3492" name="Google Shape;3492;p111"/>
            <p:cNvSpPr/>
            <p:nvPr/>
          </p:nvSpPr>
          <p:spPr>
            <a:xfrm flipH="1" rot="10800000">
              <a:off x="2551680" y="154356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3" name="Google Shape;3493;p111"/>
            <p:cNvSpPr/>
            <p:nvPr/>
          </p:nvSpPr>
          <p:spPr>
            <a:xfrm flipH="1" rot="10800000">
              <a:off x="2502360" y="147540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494" name="Google Shape;3494;p111"/>
          <p:cNvGrpSpPr/>
          <p:nvPr/>
        </p:nvGrpSpPr>
        <p:grpSpPr>
          <a:xfrm>
            <a:off x="3636854" y="1874130"/>
            <a:ext cx="623722" cy="557867"/>
            <a:chOff x="4009320" y="1478040"/>
            <a:chExt cx="687600" cy="615000"/>
          </a:xfrm>
        </p:grpSpPr>
        <p:sp>
          <p:nvSpPr>
            <p:cNvPr id="3495" name="Google Shape;3495;p111"/>
            <p:cNvSpPr/>
            <p:nvPr/>
          </p:nvSpPr>
          <p:spPr>
            <a:xfrm flipH="1" rot="10800000">
              <a:off x="4061520" y="15326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6" name="Google Shape;3496;p111"/>
            <p:cNvSpPr/>
            <p:nvPr/>
          </p:nvSpPr>
          <p:spPr>
            <a:xfrm flipH="1" rot="10800000">
              <a:off x="4009320" y="14780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497" name="Google Shape;3497;p111"/>
          <p:cNvSpPr/>
          <p:nvPr/>
        </p:nvSpPr>
        <p:spPr>
          <a:xfrm>
            <a:off x="4482576" y="1968700"/>
            <a:ext cx="9951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sp>
        <p:nvSpPr>
          <p:cNvPr id="3498" name="Google Shape;3498;p111"/>
          <p:cNvSpPr/>
          <p:nvPr/>
        </p:nvSpPr>
        <p:spPr>
          <a:xfrm flipH="1" rot="10800000">
            <a:off x="3585912" y="2419108"/>
            <a:ext cx="395442" cy="182574"/>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sp>
        <p:nvSpPr>
          <p:cNvPr id="3499" name="Google Shape;3499;p111"/>
          <p:cNvSpPr/>
          <p:nvPr/>
        </p:nvSpPr>
        <p:spPr>
          <a:xfrm>
            <a:off x="2654247" y="2381246"/>
            <a:ext cx="290628" cy="190404"/>
          </a:xfrm>
          <a:custGeom>
            <a:rect b="b" l="l" r="r" t="t"/>
            <a:pathLst>
              <a:path extrusionOk="0" h="21600" w="21600">
                <a:moveTo>
                  <a:pt x="0" y="0"/>
                </a:moveTo>
                <a:lnTo>
                  <a:pt x="21600" y="21600"/>
                </a:lnTo>
              </a:path>
            </a:pathLst>
          </a:custGeom>
          <a:noFill/>
          <a:ln cap="flat" cmpd="sng" w="38150">
            <a:solidFill>
              <a:srgbClr val="FF000A"/>
            </a:solidFill>
            <a:prstDash val="solid"/>
            <a:miter lim="8000"/>
            <a:headEnd len="sm" w="sm" type="none"/>
            <a:tailEnd len="med" w="med" type="stealth"/>
          </a:ln>
        </p:spPr>
      </p:sp>
      <p:sp>
        <p:nvSpPr>
          <p:cNvPr id="3500" name="Google Shape;3500;p111"/>
          <p:cNvSpPr/>
          <p:nvPr/>
        </p:nvSpPr>
        <p:spPr>
          <a:xfrm flipH="1">
            <a:off x="3598761" y="2571629"/>
            <a:ext cx="387936" cy="189432"/>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grpSp>
        <p:nvGrpSpPr>
          <p:cNvPr id="3501" name="Google Shape;3501;p111"/>
          <p:cNvGrpSpPr/>
          <p:nvPr/>
        </p:nvGrpSpPr>
        <p:grpSpPr>
          <a:xfrm>
            <a:off x="2948801" y="2571302"/>
            <a:ext cx="641138" cy="365743"/>
            <a:chOff x="3250800" y="2834640"/>
            <a:chExt cx="706800" cy="403200"/>
          </a:xfrm>
        </p:grpSpPr>
        <p:sp>
          <p:nvSpPr>
            <p:cNvPr id="3502" name="Google Shape;3502;p111"/>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503" name="Google Shape;3503;p111"/>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504" name="Google Shape;3504;p111"/>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05" name="Google Shape;3505;p111"/>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06" name="Google Shape;3506;p111"/>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07" name="Google Shape;3507;p111"/>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08" name="Google Shape;3508;p111"/>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09" name="Google Shape;3509;p111"/>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sp>
        <p:nvSpPr>
          <p:cNvPr id="3510" name="Google Shape;3510;p111"/>
          <p:cNvSpPr/>
          <p:nvPr/>
        </p:nvSpPr>
        <p:spPr>
          <a:xfrm>
            <a:off x="6220800" y="3468505"/>
            <a:ext cx="2571300" cy="73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11" name="Google Shape;3511;p111"/>
          <p:cNvSpPr/>
          <p:nvPr/>
        </p:nvSpPr>
        <p:spPr>
          <a:xfrm>
            <a:off x="6220800" y="3468505"/>
            <a:ext cx="2571300" cy="73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One Rx queue per core</a:t>
            </a:r>
            <a:endParaRPr b="0" sz="1800" strike="noStrike">
              <a:latin typeface="Arial"/>
              <a:ea typeface="Arial"/>
              <a:cs typeface="Arial"/>
              <a:sym typeface="Arial"/>
            </a:endParaRPr>
          </a:p>
        </p:txBody>
      </p:sp>
      <p:grpSp>
        <p:nvGrpSpPr>
          <p:cNvPr id="3512" name="Google Shape;3512;p111"/>
          <p:cNvGrpSpPr/>
          <p:nvPr/>
        </p:nvGrpSpPr>
        <p:grpSpPr>
          <a:xfrm>
            <a:off x="2708826" y="3317649"/>
            <a:ext cx="285524" cy="236209"/>
            <a:chOff x="3163350" y="2159850"/>
            <a:chExt cx="397500" cy="338700"/>
          </a:xfrm>
        </p:grpSpPr>
        <p:sp>
          <p:nvSpPr>
            <p:cNvPr id="3513" name="Google Shape;3513;p11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14" name="Google Shape;3514;p11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111"/>
          <p:cNvGrpSpPr/>
          <p:nvPr/>
        </p:nvGrpSpPr>
        <p:grpSpPr>
          <a:xfrm>
            <a:off x="3564026" y="3317649"/>
            <a:ext cx="285524" cy="236209"/>
            <a:chOff x="3163350" y="2159850"/>
            <a:chExt cx="397500" cy="338700"/>
          </a:xfrm>
        </p:grpSpPr>
        <p:sp>
          <p:nvSpPr>
            <p:cNvPr id="3516" name="Google Shape;3516;p11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17" name="Google Shape;3517;p11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111"/>
          <p:cNvGrpSpPr/>
          <p:nvPr/>
        </p:nvGrpSpPr>
        <p:grpSpPr>
          <a:xfrm>
            <a:off x="4389413" y="3317649"/>
            <a:ext cx="285524" cy="236209"/>
            <a:chOff x="3163350" y="2159850"/>
            <a:chExt cx="397500" cy="338700"/>
          </a:xfrm>
        </p:grpSpPr>
        <p:sp>
          <p:nvSpPr>
            <p:cNvPr id="3519" name="Google Shape;3519;p11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20" name="Google Shape;3520;p11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111"/>
          <p:cNvGrpSpPr/>
          <p:nvPr/>
        </p:nvGrpSpPr>
        <p:grpSpPr>
          <a:xfrm>
            <a:off x="1853613" y="3317649"/>
            <a:ext cx="285524" cy="236209"/>
            <a:chOff x="3163350" y="2159850"/>
            <a:chExt cx="397500" cy="338700"/>
          </a:xfrm>
        </p:grpSpPr>
        <p:sp>
          <p:nvSpPr>
            <p:cNvPr id="3522" name="Google Shape;3522;p11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23" name="Google Shape;3523;p11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27" name="Shape 3527"/>
        <p:cNvGrpSpPr/>
        <p:nvPr/>
      </p:nvGrpSpPr>
      <p:grpSpPr>
        <a:xfrm>
          <a:off x="0" y="0"/>
          <a:ext cx="0" cy="0"/>
          <a:chOff x="0" y="0"/>
          <a:chExt cx="0" cy="0"/>
        </a:xfrm>
      </p:grpSpPr>
      <p:sp>
        <p:nvSpPr>
          <p:cNvPr id="3528" name="Google Shape;3528;p112"/>
          <p:cNvSpPr/>
          <p:nvPr/>
        </p:nvSpPr>
        <p:spPr>
          <a:xfrm flipH="1">
            <a:off x="2120279" y="2905877"/>
            <a:ext cx="1069146" cy="328536"/>
          </a:xfrm>
          <a:custGeom>
            <a:rect b="b" l="l" r="r" t="t"/>
            <a:pathLst>
              <a:path extrusionOk="0" h="21600" w="21600">
                <a:moveTo>
                  <a:pt x="0" y="0"/>
                </a:moveTo>
                <a:lnTo>
                  <a:pt x="21600" y="21600"/>
                </a:lnTo>
              </a:path>
            </a:pathLst>
          </a:custGeom>
          <a:noFill/>
          <a:ln cap="flat" cmpd="sng" w="38150">
            <a:solidFill>
              <a:srgbClr val="FF000A"/>
            </a:solidFill>
            <a:prstDash val="dashDot"/>
            <a:miter lim="8000"/>
            <a:headEnd len="sm" w="sm" type="none"/>
            <a:tailEnd len="med" w="med" type="triangle"/>
          </a:ln>
        </p:spPr>
      </p:sp>
      <p:sp>
        <p:nvSpPr>
          <p:cNvPr id="3529" name="Google Shape;3529;p112"/>
          <p:cNvSpPr/>
          <p:nvPr/>
        </p:nvSpPr>
        <p:spPr>
          <a:xfrm flipH="1">
            <a:off x="2828921" y="2906204"/>
            <a:ext cx="360504" cy="500580"/>
          </a:xfrm>
          <a:custGeom>
            <a:rect b="b" l="l" r="r" t="t"/>
            <a:pathLst>
              <a:path extrusionOk="0" h="21600" w="21600">
                <a:moveTo>
                  <a:pt x="0" y="0"/>
                </a:moveTo>
                <a:lnTo>
                  <a:pt x="21600" y="21600"/>
                </a:lnTo>
              </a:path>
            </a:pathLst>
          </a:custGeom>
          <a:noFill/>
          <a:ln cap="flat" cmpd="sng" w="38150">
            <a:solidFill>
              <a:srgbClr val="0091FF"/>
            </a:solidFill>
            <a:prstDash val="dashDot"/>
            <a:miter lim="8000"/>
            <a:headEnd len="sm" w="sm" type="none"/>
            <a:tailEnd len="med" w="med" type="triangle"/>
          </a:ln>
        </p:spPr>
      </p:sp>
      <p:sp>
        <p:nvSpPr>
          <p:cNvPr id="3530" name="Google Shape;3530;p112"/>
          <p:cNvSpPr/>
          <p:nvPr/>
        </p:nvSpPr>
        <p:spPr>
          <a:xfrm>
            <a:off x="1402864" y="2583582"/>
            <a:ext cx="1449900" cy="3585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Flow Director</a:t>
            </a:r>
            <a:endParaRPr b="0" sz="1800" strike="noStrike">
              <a:latin typeface="Arial"/>
              <a:ea typeface="Arial"/>
              <a:cs typeface="Arial"/>
              <a:sym typeface="Arial"/>
            </a:endParaRPr>
          </a:p>
        </p:txBody>
      </p:sp>
      <p:sp>
        <p:nvSpPr>
          <p:cNvPr id="3531" name="Google Shape;3531;p112"/>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Tenant Locality And Work Stealing</a:t>
            </a:r>
            <a:endParaRPr b="0" sz="2900" strike="noStrike">
              <a:solidFill>
                <a:srgbClr val="000000"/>
              </a:solidFill>
              <a:latin typeface="Calibri"/>
              <a:ea typeface="Calibri"/>
              <a:cs typeface="Calibri"/>
              <a:sym typeface="Calibri"/>
            </a:endParaRPr>
          </a:p>
        </p:txBody>
      </p:sp>
      <p:sp>
        <p:nvSpPr>
          <p:cNvPr id="3532" name="Google Shape;3532;p112"/>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Quickly dispatch requests to cores, avoid hotspots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NIC routes tenants to cores, cores steal work</a:t>
            </a:r>
            <a:endParaRPr b="0" sz="2200" strike="noStrike">
              <a:solidFill>
                <a:srgbClr val="000000"/>
              </a:solidFill>
              <a:latin typeface="Calibri"/>
              <a:ea typeface="Calibri"/>
              <a:cs typeface="Calibri"/>
              <a:sym typeface="Calibri"/>
            </a:endParaRPr>
          </a:p>
        </p:txBody>
      </p:sp>
      <p:sp>
        <p:nvSpPr>
          <p:cNvPr id="3533" name="Google Shape;3533;p112"/>
          <p:cNvSpPr/>
          <p:nvPr/>
        </p:nvSpPr>
        <p:spPr>
          <a:xfrm>
            <a:off x="652449" y="2626033"/>
            <a:ext cx="5225400" cy="2420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Server</a:t>
            </a:r>
            <a:endParaRPr b="0" sz="1800" strike="noStrike">
              <a:latin typeface="Arial"/>
              <a:ea typeface="Arial"/>
              <a:cs typeface="Arial"/>
              <a:sym typeface="Arial"/>
            </a:endParaRPr>
          </a:p>
        </p:txBody>
      </p:sp>
      <p:sp>
        <p:nvSpPr>
          <p:cNvPr id="3534" name="Google Shape;3534;p112"/>
          <p:cNvSpPr/>
          <p:nvPr/>
        </p:nvSpPr>
        <p:spPr>
          <a:xfrm flipH="1" rot="10800000">
            <a:off x="1885507" y="3309486"/>
            <a:ext cx="225600" cy="70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35" name="Google Shape;3535;p112"/>
          <p:cNvSpPr/>
          <p:nvPr/>
        </p:nvSpPr>
        <p:spPr>
          <a:xfrm flipH="1" rot="10800000">
            <a:off x="1885507" y="3247744"/>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36" name="Google Shape;3536;p112"/>
          <p:cNvSpPr/>
          <p:nvPr/>
        </p:nvSpPr>
        <p:spPr>
          <a:xfrm flipH="1" rot="10800000">
            <a:off x="1885507" y="3174899"/>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37" name="Google Shape;3537;p112"/>
          <p:cNvSpPr/>
          <p:nvPr/>
        </p:nvSpPr>
        <p:spPr>
          <a:xfrm flipH="1" rot="10800000">
            <a:off x="1885507" y="3118761"/>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38" name="Google Shape;3538;p112"/>
          <p:cNvSpPr/>
          <p:nvPr/>
        </p:nvSpPr>
        <p:spPr>
          <a:xfrm flipH="1" rot="10800000">
            <a:off x="2724090" y="3233286"/>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39" name="Google Shape;3539;p112"/>
          <p:cNvSpPr/>
          <p:nvPr/>
        </p:nvSpPr>
        <p:spPr>
          <a:xfrm flipH="1" rot="10800000">
            <a:off x="3592063" y="3309486"/>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40" name="Google Shape;3540;p112"/>
          <p:cNvSpPr/>
          <p:nvPr/>
        </p:nvSpPr>
        <p:spPr>
          <a:xfrm flipH="1" rot="10800000">
            <a:off x="3592063" y="3247744"/>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41" name="Google Shape;3541;p112"/>
          <p:cNvSpPr/>
          <p:nvPr/>
        </p:nvSpPr>
        <p:spPr>
          <a:xfrm flipH="1" rot="10800000">
            <a:off x="3592063" y="3174899"/>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42" name="Google Shape;3542;p112"/>
          <p:cNvSpPr/>
          <p:nvPr/>
        </p:nvSpPr>
        <p:spPr>
          <a:xfrm flipH="1" rot="10800000">
            <a:off x="3592063" y="3118761"/>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43" name="Google Shape;3543;p112"/>
          <p:cNvSpPr/>
          <p:nvPr/>
        </p:nvSpPr>
        <p:spPr>
          <a:xfrm flipH="1" rot="10800000">
            <a:off x="4419217" y="3309486"/>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44" name="Google Shape;3544;p112"/>
          <p:cNvSpPr/>
          <p:nvPr/>
        </p:nvSpPr>
        <p:spPr>
          <a:xfrm flipH="1" rot="10800000">
            <a:off x="4419217" y="3247744"/>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45" name="Google Shape;3545;p112"/>
          <p:cNvSpPr/>
          <p:nvPr/>
        </p:nvSpPr>
        <p:spPr>
          <a:xfrm flipH="1" rot="10800000">
            <a:off x="4419217" y="3174899"/>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46" name="Google Shape;3546;p112"/>
          <p:cNvSpPr/>
          <p:nvPr/>
        </p:nvSpPr>
        <p:spPr>
          <a:xfrm>
            <a:off x="655388" y="3147843"/>
            <a:ext cx="12093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sp>
        <p:nvSpPr>
          <p:cNvPr id="3547" name="Google Shape;3547;p112"/>
          <p:cNvSpPr/>
          <p:nvPr/>
        </p:nvSpPr>
        <p:spPr>
          <a:xfrm>
            <a:off x="6220800" y="3468505"/>
            <a:ext cx="2571300" cy="7359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One Rx queue per core</a:t>
            </a:r>
            <a:endParaRPr b="0" sz="1800" strike="noStrike">
              <a:latin typeface="Arial"/>
              <a:ea typeface="Arial"/>
              <a:cs typeface="Arial"/>
              <a:sym typeface="Arial"/>
            </a:endParaRPr>
          </a:p>
        </p:txBody>
      </p:sp>
      <p:grpSp>
        <p:nvGrpSpPr>
          <p:cNvPr id="3548" name="Google Shape;3548;p112"/>
          <p:cNvGrpSpPr/>
          <p:nvPr/>
        </p:nvGrpSpPr>
        <p:grpSpPr>
          <a:xfrm>
            <a:off x="2960883" y="1871735"/>
            <a:ext cx="623777" cy="570711"/>
            <a:chOff x="3264120" y="1475400"/>
            <a:chExt cx="687660" cy="629160"/>
          </a:xfrm>
        </p:grpSpPr>
        <p:sp>
          <p:nvSpPr>
            <p:cNvPr id="3549" name="Google Shape;3549;p112"/>
            <p:cNvSpPr/>
            <p:nvPr/>
          </p:nvSpPr>
          <p:spPr>
            <a:xfrm flipH="1" rot="10800000">
              <a:off x="3313080" y="154356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50" name="Google Shape;3550;p112"/>
            <p:cNvSpPr/>
            <p:nvPr/>
          </p:nvSpPr>
          <p:spPr>
            <a:xfrm flipH="1" rot="10800000">
              <a:off x="3264120" y="147540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551" name="Google Shape;3551;p112"/>
          <p:cNvGrpSpPr/>
          <p:nvPr/>
        </p:nvGrpSpPr>
        <p:grpSpPr>
          <a:xfrm>
            <a:off x="2269891" y="1871735"/>
            <a:ext cx="623287" cy="570711"/>
            <a:chOff x="2502360" y="1475400"/>
            <a:chExt cx="687120" cy="629160"/>
          </a:xfrm>
        </p:grpSpPr>
        <p:sp>
          <p:nvSpPr>
            <p:cNvPr id="3552" name="Google Shape;3552;p112"/>
            <p:cNvSpPr/>
            <p:nvPr/>
          </p:nvSpPr>
          <p:spPr>
            <a:xfrm flipH="1" rot="10800000">
              <a:off x="2551680" y="154356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53" name="Google Shape;3553;p112"/>
            <p:cNvSpPr/>
            <p:nvPr/>
          </p:nvSpPr>
          <p:spPr>
            <a:xfrm flipH="1" rot="10800000">
              <a:off x="2502360" y="147540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554" name="Google Shape;3554;p112"/>
          <p:cNvGrpSpPr/>
          <p:nvPr/>
        </p:nvGrpSpPr>
        <p:grpSpPr>
          <a:xfrm>
            <a:off x="3636854" y="1874130"/>
            <a:ext cx="623722" cy="557867"/>
            <a:chOff x="4009320" y="1478040"/>
            <a:chExt cx="687600" cy="615000"/>
          </a:xfrm>
        </p:grpSpPr>
        <p:sp>
          <p:nvSpPr>
            <p:cNvPr id="3555" name="Google Shape;3555;p112"/>
            <p:cNvSpPr/>
            <p:nvPr/>
          </p:nvSpPr>
          <p:spPr>
            <a:xfrm flipH="1" rot="10800000">
              <a:off x="4061520" y="15326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56" name="Google Shape;3556;p112"/>
            <p:cNvSpPr/>
            <p:nvPr/>
          </p:nvSpPr>
          <p:spPr>
            <a:xfrm flipH="1" rot="10800000">
              <a:off x="4009320" y="14780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557" name="Google Shape;3557;p112"/>
          <p:cNvSpPr/>
          <p:nvPr/>
        </p:nvSpPr>
        <p:spPr>
          <a:xfrm>
            <a:off x="4482576" y="1968700"/>
            <a:ext cx="9951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sp>
        <p:nvSpPr>
          <p:cNvPr id="3558" name="Google Shape;3558;p112"/>
          <p:cNvSpPr/>
          <p:nvPr/>
        </p:nvSpPr>
        <p:spPr>
          <a:xfrm flipH="1" rot="10800000">
            <a:off x="3585912" y="2419108"/>
            <a:ext cx="395442" cy="182574"/>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sp>
        <p:nvSpPr>
          <p:cNvPr id="3559" name="Google Shape;3559;p112"/>
          <p:cNvSpPr/>
          <p:nvPr/>
        </p:nvSpPr>
        <p:spPr>
          <a:xfrm>
            <a:off x="2654247" y="2381246"/>
            <a:ext cx="290628" cy="190404"/>
          </a:xfrm>
          <a:custGeom>
            <a:rect b="b" l="l" r="r" t="t"/>
            <a:pathLst>
              <a:path extrusionOk="0" h="21600" w="21600">
                <a:moveTo>
                  <a:pt x="0" y="0"/>
                </a:moveTo>
                <a:lnTo>
                  <a:pt x="21600" y="21600"/>
                </a:lnTo>
              </a:path>
            </a:pathLst>
          </a:custGeom>
          <a:noFill/>
          <a:ln cap="flat" cmpd="sng" w="38150">
            <a:solidFill>
              <a:srgbClr val="FF000A"/>
            </a:solidFill>
            <a:prstDash val="solid"/>
            <a:miter lim="8000"/>
            <a:headEnd len="sm" w="sm" type="none"/>
            <a:tailEnd len="med" w="med" type="stealth"/>
          </a:ln>
        </p:spPr>
      </p:sp>
      <p:sp>
        <p:nvSpPr>
          <p:cNvPr id="3560" name="Google Shape;3560;p112"/>
          <p:cNvSpPr/>
          <p:nvPr/>
        </p:nvSpPr>
        <p:spPr>
          <a:xfrm flipH="1">
            <a:off x="3598761" y="2571629"/>
            <a:ext cx="387936" cy="189432"/>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grpSp>
        <p:nvGrpSpPr>
          <p:cNvPr id="3561" name="Google Shape;3561;p112"/>
          <p:cNvGrpSpPr/>
          <p:nvPr/>
        </p:nvGrpSpPr>
        <p:grpSpPr>
          <a:xfrm>
            <a:off x="2708826" y="3317649"/>
            <a:ext cx="285524" cy="236209"/>
            <a:chOff x="3163350" y="2159850"/>
            <a:chExt cx="397500" cy="338700"/>
          </a:xfrm>
        </p:grpSpPr>
        <p:sp>
          <p:nvSpPr>
            <p:cNvPr id="3562" name="Google Shape;3562;p11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63" name="Google Shape;3563;p11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112"/>
          <p:cNvGrpSpPr/>
          <p:nvPr/>
        </p:nvGrpSpPr>
        <p:grpSpPr>
          <a:xfrm>
            <a:off x="3564026" y="3317649"/>
            <a:ext cx="285524" cy="236209"/>
            <a:chOff x="3163350" y="2159850"/>
            <a:chExt cx="397500" cy="338700"/>
          </a:xfrm>
        </p:grpSpPr>
        <p:sp>
          <p:nvSpPr>
            <p:cNvPr id="3565" name="Google Shape;3565;p11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66" name="Google Shape;3566;p11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112"/>
          <p:cNvGrpSpPr/>
          <p:nvPr/>
        </p:nvGrpSpPr>
        <p:grpSpPr>
          <a:xfrm>
            <a:off x="4389413" y="3317649"/>
            <a:ext cx="285524" cy="236209"/>
            <a:chOff x="3163350" y="2159850"/>
            <a:chExt cx="397500" cy="338700"/>
          </a:xfrm>
        </p:grpSpPr>
        <p:sp>
          <p:nvSpPr>
            <p:cNvPr id="3568" name="Google Shape;3568;p11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69" name="Google Shape;3569;p11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112"/>
          <p:cNvGrpSpPr/>
          <p:nvPr/>
        </p:nvGrpSpPr>
        <p:grpSpPr>
          <a:xfrm>
            <a:off x="2948801" y="2571302"/>
            <a:ext cx="641138" cy="365743"/>
            <a:chOff x="3250800" y="2834640"/>
            <a:chExt cx="706800" cy="403200"/>
          </a:xfrm>
        </p:grpSpPr>
        <p:sp>
          <p:nvSpPr>
            <p:cNvPr id="3571" name="Google Shape;3571;p112"/>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572" name="Google Shape;3572;p112"/>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573" name="Google Shape;3573;p112"/>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74" name="Google Shape;3574;p112"/>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75" name="Google Shape;3575;p112"/>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76" name="Google Shape;3576;p112"/>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77" name="Google Shape;3577;p112"/>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78" name="Google Shape;3578;p112"/>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grpSp>
        <p:nvGrpSpPr>
          <p:cNvPr id="3579" name="Google Shape;3579;p112"/>
          <p:cNvGrpSpPr/>
          <p:nvPr/>
        </p:nvGrpSpPr>
        <p:grpSpPr>
          <a:xfrm>
            <a:off x="1853613" y="3317649"/>
            <a:ext cx="285524" cy="236209"/>
            <a:chOff x="3163350" y="2159850"/>
            <a:chExt cx="397500" cy="338700"/>
          </a:xfrm>
        </p:grpSpPr>
        <p:sp>
          <p:nvSpPr>
            <p:cNvPr id="3580" name="Google Shape;3580;p11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81" name="Google Shape;3581;p11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2" name="Google Shape;3582;p112"/>
          <p:cNvSpPr/>
          <p:nvPr/>
        </p:nvSpPr>
        <p:spPr>
          <a:xfrm flipH="1">
            <a:off x="2828921" y="2906204"/>
            <a:ext cx="360504" cy="500580"/>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